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media/image158.jpg" ContentType="image/png"/>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39"/>
  </p:notesMasterIdLst>
  <p:handoutMasterIdLst>
    <p:handoutMasterId r:id="rId140"/>
  </p:handoutMasterIdLst>
  <p:sldIdLst>
    <p:sldId id="334" r:id="rId6"/>
    <p:sldId id="410" r:id="rId7"/>
    <p:sldId id="500" r:id="rId8"/>
    <p:sldId id="501" r:id="rId9"/>
    <p:sldId id="502" r:id="rId10"/>
    <p:sldId id="503" r:id="rId11"/>
    <p:sldId id="504" r:id="rId12"/>
    <p:sldId id="505" r:id="rId13"/>
    <p:sldId id="506" r:id="rId14"/>
    <p:sldId id="407" r:id="rId15"/>
    <p:sldId id="400" r:id="rId16"/>
    <p:sldId id="412" r:id="rId17"/>
    <p:sldId id="458" r:id="rId18"/>
    <p:sldId id="496" r:id="rId19"/>
    <p:sldId id="459" r:id="rId20"/>
    <p:sldId id="461" r:id="rId21"/>
    <p:sldId id="460" r:id="rId22"/>
    <p:sldId id="409" r:id="rId23"/>
    <p:sldId id="462" r:id="rId24"/>
    <p:sldId id="464" r:id="rId25"/>
    <p:sldId id="470" r:id="rId26"/>
    <p:sldId id="471" r:id="rId27"/>
    <p:sldId id="465" r:id="rId28"/>
    <p:sldId id="468" r:id="rId29"/>
    <p:sldId id="466" r:id="rId30"/>
    <p:sldId id="467" r:id="rId31"/>
    <p:sldId id="373" r:id="rId32"/>
    <p:sldId id="413" r:id="rId33"/>
    <p:sldId id="343" r:id="rId34"/>
    <p:sldId id="417" r:id="rId35"/>
    <p:sldId id="415" r:id="rId36"/>
    <p:sldId id="416" r:id="rId37"/>
    <p:sldId id="414" r:id="rId38"/>
    <p:sldId id="418" r:id="rId39"/>
    <p:sldId id="419" r:id="rId40"/>
    <p:sldId id="432" r:id="rId41"/>
    <p:sldId id="433" r:id="rId42"/>
    <p:sldId id="434" r:id="rId43"/>
    <p:sldId id="491" r:id="rId44"/>
    <p:sldId id="435" r:id="rId45"/>
    <p:sldId id="483" r:id="rId46"/>
    <p:sldId id="484" r:id="rId47"/>
    <p:sldId id="485" r:id="rId48"/>
    <p:sldId id="436" r:id="rId49"/>
    <p:sldId id="438" r:id="rId50"/>
    <p:sldId id="440" r:id="rId51"/>
    <p:sldId id="442" r:id="rId52"/>
    <p:sldId id="472" r:id="rId53"/>
    <p:sldId id="443" r:id="rId54"/>
    <p:sldId id="445" r:id="rId55"/>
    <p:sldId id="446" r:id="rId56"/>
    <p:sldId id="447" r:id="rId57"/>
    <p:sldId id="448" r:id="rId58"/>
    <p:sldId id="473" r:id="rId59"/>
    <p:sldId id="444" r:id="rId60"/>
    <p:sldId id="486" r:id="rId61"/>
    <p:sldId id="474" r:id="rId62"/>
    <p:sldId id="475" r:id="rId63"/>
    <p:sldId id="477" r:id="rId64"/>
    <p:sldId id="499" r:id="rId65"/>
    <p:sldId id="451" r:id="rId66"/>
    <p:sldId id="454" r:id="rId67"/>
    <p:sldId id="537" r:id="rId68"/>
    <p:sldId id="492" r:id="rId69"/>
    <p:sldId id="516" r:id="rId70"/>
    <p:sldId id="517" r:id="rId71"/>
    <p:sldId id="526" r:id="rId72"/>
    <p:sldId id="549" r:id="rId73"/>
    <p:sldId id="552" r:id="rId74"/>
    <p:sldId id="514" r:id="rId75"/>
    <p:sldId id="520" r:id="rId76"/>
    <p:sldId id="553" r:id="rId77"/>
    <p:sldId id="554" r:id="rId78"/>
    <p:sldId id="555" r:id="rId79"/>
    <p:sldId id="521" r:id="rId80"/>
    <p:sldId id="431" r:id="rId81"/>
    <p:sldId id="478" r:id="rId82"/>
    <p:sldId id="479" r:id="rId83"/>
    <p:sldId id="480" r:id="rId84"/>
    <p:sldId id="481" r:id="rId85"/>
    <p:sldId id="487" r:id="rId86"/>
    <p:sldId id="497" r:id="rId87"/>
    <p:sldId id="527" r:id="rId88"/>
    <p:sldId id="528" r:id="rId89"/>
    <p:sldId id="529" r:id="rId90"/>
    <p:sldId id="530" r:id="rId91"/>
    <p:sldId id="531" r:id="rId92"/>
    <p:sldId id="532" r:id="rId93"/>
    <p:sldId id="535" r:id="rId94"/>
    <p:sldId id="536" r:id="rId95"/>
    <p:sldId id="534" r:id="rId96"/>
    <p:sldId id="533" r:id="rId97"/>
    <p:sldId id="482" r:id="rId98"/>
    <p:sldId id="421" r:id="rId99"/>
    <p:sldId id="422" r:id="rId100"/>
    <p:sldId id="423" r:id="rId101"/>
    <p:sldId id="424" r:id="rId102"/>
    <p:sldId id="425" r:id="rId103"/>
    <p:sldId id="426" r:id="rId104"/>
    <p:sldId id="427" r:id="rId105"/>
    <p:sldId id="428" r:id="rId106"/>
    <p:sldId id="429" r:id="rId107"/>
    <p:sldId id="430" r:id="rId108"/>
    <p:sldId id="511" r:id="rId109"/>
    <p:sldId id="538" r:id="rId110"/>
    <p:sldId id="539" r:id="rId111"/>
    <p:sldId id="540" r:id="rId112"/>
    <p:sldId id="457" r:id="rId113"/>
    <p:sldId id="541" r:id="rId114"/>
    <p:sldId id="542" r:id="rId115"/>
    <p:sldId id="543" r:id="rId116"/>
    <p:sldId id="544" r:id="rId117"/>
    <p:sldId id="545" r:id="rId118"/>
    <p:sldId id="546" r:id="rId119"/>
    <p:sldId id="547" r:id="rId120"/>
    <p:sldId id="548" r:id="rId121"/>
    <p:sldId id="559" r:id="rId122"/>
    <p:sldId id="523" r:id="rId123"/>
    <p:sldId id="556" r:id="rId124"/>
    <p:sldId id="494" r:id="rId125"/>
    <p:sldId id="557" r:id="rId126"/>
    <p:sldId id="558" r:id="rId127"/>
    <p:sldId id="560" r:id="rId128"/>
    <p:sldId id="524" r:id="rId129"/>
    <p:sldId id="508" r:id="rId130"/>
    <p:sldId id="509" r:id="rId131"/>
    <p:sldId id="498" r:id="rId132"/>
    <p:sldId id="507" r:id="rId133"/>
    <p:sldId id="522" r:id="rId134"/>
    <p:sldId id="495" r:id="rId135"/>
    <p:sldId id="561" r:id="rId136"/>
    <p:sldId id="420" r:id="rId137"/>
    <p:sldId id="394" r:id="rId138"/>
  </p:sldIdLst>
  <p:sldSz cx="9144000" cy="6858000" type="screen4x3"/>
  <p:notesSz cx="6797675" cy="9926638"/>
  <p:defaultTextStyle>
    <a:defPPr>
      <a:defRPr lang="fr-FR"/>
    </a:defPPr>
    <a:lvl1pPr marL="0" algn="l" defTabSz="914199" rtl="0" eaLnBrk="1" latinLnBrk="0" hangingPunct="1">
      <a:defRPr sz="1800" kern="1200">
        <a:solidFill>
          <a:schemeClr val="tx1"/>
        </a:solidFill>
        <a:latin typeface="+mn-lt"/>
        <a:ea typeface="+mn-ea"/>
        <a:cs typeface="+mn-cs"/>
      </a:defRPr>
    </a:lvl1pPr>
    <a:lvl2pPr marL="457100" algn="l" defTabSz="914199" rtl="0" eaLnBrk="1" latinLnBrk="0" hangingPunct="1">
      <a:defRPr sz="1800" kern="1200">
        <a:solidFill>
          <a:schemeClr val="tx1"/>
        </a:solidFill>
        <a:latin typeface="+mn-lt"/>
        <a:ea typeface="+mn-ea"/>
        <a:cs typeface="+mn-cs"/>
      </a:defRPr>
    </a:lvl2pPr>
    <a:lvl3pPr marL="914199" algn="l" defTabSz="914199" rtl="0" eaLnBrk="1" latinLnBrk="0" hangingPunct="1">
      <a:defRPr sz="1800" kern="1200">
        <a:solidFill>
          <a:schemeClr val="tx1"/>
        </a:solidFill>
        <a:latin typeface="+mn-lt"/>
        <a:ea typeface="+mn-ea"/>
        <a:cs typeface="+mn-cs"/>
      </a:defRPr>
    </a:lvl3pPr>
    <a:lvl4pPr marL="1371299" algn="l" defTabSz="914199" rtl="0" eaLnBrk="1" latinLnBrk="0" hangingPunct="1">
      <a:defRPr sz="1800" kern="1200">
        <a:solidFill>
          <a:schemeClr val="tx1"/>
        </a:solidFill>
        <a:latin typeface="+mn-lt"/>
        <a:ea typeface="+mn-ea"/>
        <a:cs typeface="+mn-cs"/>
      </a:defRPr>
    </a:lvl4pPr>
    <a:lvl5pPr marL="1828398" algn="l" defTabSz="914199" rtl="0" eaLnBrk="1" latinLnBrk="0" hangingPunct="1">
      <a:defRPr sz="1800" kern="1200">
        <a:solidFill>
          <a:schemeClr val="tx1"/>
        </a:solidFill>
        <a:latin typeface="+mn-lt"/>
        <a:ea typeface="+mn-ea"/>
        <a:cs typeface="+mn-cs"/>
      </a:defRPr>
    </a:lvl5pPr>
    <a:lvl6pPr marL="2285498" algn="l" defTabSz="914199" rtl="0" eaLnBrk="1" latinLnBrk="0" hangingPunct="1">
      <a:defRPr sz="1800" kern="1200">
        <a:solidFill>
          <a:schemeClr val="tx1"/>
        </a:solidFill>
        <a:latin typeface="+mn-lt"/>
        <a:ea typeface="+mn-ea"/>
        <a:cs typeface="+mn-cs"/>
      </a:defRPr>
    </a:lvl6pPr>
    <a:lvl7pPr marL="2742596" algn="l" defTabSz="914199" rtl="0" eaLnBrk="1" latinLnBrk="0" hangingPunct="1">
      <a:defRPr sz="1800" kern="1200">
        <a:solidFill>
          <a:schemeClr val="tx1"/>
        </a:solidFill>
        <a:latin typeface="+mn-lt"/>
        <a:ea typeface="+mn-ea"/>
        <a:cs typeface="+mn-cs"/>
      </a:defRPr>
    </a:lvl7pPr>
    <a:lvl8pPr marL="3199696" algn="l" defTabSz="914199" rtl="0" eaLnBrk="1" latinLnBrk="0" hangingPunct="1">
      <a:defRPr sz="1800" kern="1200">
        <a:solidFill>
          <a:schemeClr val="tx1"/>
        </a:solidFill>
        <a:latin typeface="+mn-lt"/>
        <a:ea typeface="+mn-ea"/>
        <a:cs typeface="+mn-cs"/>
      </a:defRPr>
    </a:lvl8pPr>
    <a:lvl9pPr marL="3656795" algn="l" defTabSz="914199"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SG" id="{5C33A5D6-B477-447A-B7EE-C912F3FABC93}">
          <p14:sldIdLst>
            <p14:sldId id="334"/>
            <p14:sldId id="410"/>
            <p14:sldId id="500"/>
            <p14:sldId id="501"/>
            <p14:sldId id="502"/>
            <p14:sldId id="503"/>
            <p14:sldId id="504"/>
            <p14:sldId id="505"/>
            <p14:sldId id="506"/>
          </p14:sldIdLst>
        </p14:section>
        <p14:section name="Speaker" id="{F4A8FBB1-17D5-427C-A2B0-318D3DCB12B4}">
          <p14:sldIdLst>
            <p14:sldId id="407"/>
            <p14:sldId id="400"/>
            <p14:sldId id="412"/>
            <p14:sldId id="458"/>
            <p14:sldId id="496"/>
          </p14:sldIdLst>
        </p14:section>
        <p14:section name="Objectif Cours" id="{413DA876-8C52-41F1-9921-AD1A7760F063}">
          <p14:sldIdLst>
            <p14:sldId id="459"/>
            <p14:sldId id="461"/>
            <p14:sldId id="460"/>
          </p14:sldIdLst>
        </p14:section>
        <p14:section name="Intro" id="{8500D5C7-CB6A-412E-95B7-EBFB9E1D5174}">
          <p14:sldIdLst>
            <p14:sldId id="409"/>
            <p14:sldId id="462"/>
            <p14:sldId id="464"/>
            <p14:sldId id="470"/>
            <p14:sldId id="471"/>
            <p14:sldId id="465"/>
            <p14:sldId id="468"/>
            <p14:sldId id="466"/>
            <p14:sldId id="467"/>
          </p14:sldIdLst>
        </p14:section>
        <p14:section name="Overview" id="{4069B996-7318-44E9-8A5B-0BC2E0E48A08}">
          <p14:sldIdLst>
            <p14:sldId id="373"/>
          </p14:sldIdLst>
        </p14:section>
        <p14:section name="Version Control" id="{7B6ABE9D-6F5F-49E7-8B67-34FABCAA79F6}">
          <p14:sldIdLst>
            <p14:sldId id="413"/>
            <p14:sldId id="343"/>
            <p14:sldId id="417"/>
            <p14:sldId id="415"/>
            <p14:sldId id="416"/>
          </p14:sldIdLst>
        </p14:section>
        <p14:section name="Git présentation" id="{C3E4BC31-C6C3-4404-ADC4-F76EE8017F19}">
          <p14:sldIdLst>
            <p14:sldId id="414"/>
            <p14:sldId id="418"/>
            <p14:sldId id="419"/>
            <p14:sldId id="432"/>
            <p14:sldId id="433"/>
            <p14:sldId id="434"/>
            <p14:sldId id="491"/>
            <p14:sldId id="435"/>
            <p14:sldId id="483"/>
            <p14:sldId id="484"/>
          </p14:sldIdLst>
        </p14:section>
        <p14:section name="Git Local" id="{D5C13FA4-23DC-4BE9-9767-2E2CA15529C3}">
          <p14:sldIdLst>
            <p14:sldId id="485"/>
            <p14:sldId id="436"/>
            <p14:sldId id="438"/>
            <p14:sldId id="440"/>
            <p14:sldId id="442"/>
            <p14:sldId id="472"/>
            <p14:sldId id="443"/>
            <p14:sldId id="445"/>
            <p14:sldId id="446"/>
            <p14:sldId id="447"/>
            <p14:sldId id="448"/>
            <p14:sldId id="473"/>
            <p14:sldId id="444"/>
          </p14:sldIdLst>
        </p14:section>
        <p14:section name="Git a plusieurs" id="{D6B99DBE-1BF9-42A1-8574-791E5C000FDB}">
          <p14:sldIdLst>
            <p14:sldId id="486"/>
            <p14:sldId id="474"/>
            <p14:sldId id="475"/>
            <p14:sldId id="477"/>
            <p14:sldId id="499"/>
            <p14:sldId id="451"/>
            <p14:sldId id="454"/>
            <p14:sldId id="537"/>
            <p14:sldId id="492"/>
          </p14:sldIdLst>
        </p14:section>
        <p14:section name="Maven" id="{C9AA0B45-8C94-44E1-9307-7B241856E6ED}">
          <p14:sldIdLst>
            <p14:sldId id="516"/>
            <p14:sldId id="517"/>
            <p14:sldId id="526"/>
            <p14:sldId id="549"/>
            <p14:sldId id="552"/>
            <p14:sldId id="514"/>
            <p14:sldId id="520"/>
            <p14:sldId id="553"/>
            <p14:sldId id="554"/>
            <p14:sldId id="555"/>
            <p14:sldId id="521"/>
          </p14:sldIdLst>
        </p14:section>
        <p14:section name="Versionning" id="{A13170ED-F434-4988-8D8F-EDE2F011BB73}">
          <p14:sldIdLst>
            <p14:sldId id="431"/>
            <p14:sldId id="478"/>
            <p14:sldId id="479"/>
            <p14:sldId id="480"/>
            <p14:sldId id="481"/>
            <p14:sldId id="487"/>
          </p14:sldIdLst>
        </p14:section>
        <p14:section name="Branches / Tags" id="{276E1F8C-6307-40F2-BF7E-7ED426CB8D6D}">
          <p14:sldIdLst>
            <p14:sldId id="497"/>
            <p14:sldId id="527"/>
            <p14:sldId id="528"/>
            <p14:sldId id="529"/>
            <p14:sldId id="530"/>
            <p14:sldId id="531"/>
            <p14:sldId id="532"/>
            <p14:sldId id="535"/>
            <p14:sldId id="536"/>
            <p14:sldId id="534"/>
            <p14:sldId id="533"/>
          </p14:sldIdLst>
        </p14:section>
        <p14:section name="Gitflow | Evoluer / LIvrer" id="{53D893BB-B6D3-48C9-8A7A-2666B7B28088}">
          <p14:sldIdLst>
            <p14:sldId id="482"/>
            <p14:sldId id="421"/>
            <p14:sldId id="422"/>
            <p14:sldId id="423"/>
            <p14:sldId id="424"/>
            <p14:sldId id="425"/>
            <p14:sldId id="426"/>
            <p14:sldId id="427"/>
            <p14:sldId id="428"/>
            <p14:sldId id="429"/>
            <p14:sldId id="430"/>
          </p14:sldIdLst>
        </p14:section>
        <p14:section name="Tests" id="{0AFACBF2-782F-4B1D-BFFA-D8A24456D680}">
          <p14:sldIdLst>
            <p14:sldId id="511"/>
            <p14:sldId id="538"/>
            <p14:sldId id="539"/>
            <p14:sldId id="540"/>
            <p14:sldId id="457"/>
            <p14:sldId id="541"/>
            <p14:sldId id="542"/>
            <p14:sldId id="543"/>
            <p14:sldId id="544"/>
            <p14:sldId id="545"/>
            <p14:sldId id="546"/>
            <p14:sldId id="547"/>
            <p14:sldId id="548"/>
            <p14:sldId id="559"/>
          </p14:sldIdLst>
        </p14:section>
        <p14:section name="IC" id="{A43C8D21-8594-49CD-B23C-421BB94E7B8E}">
          <p14:sldIdLst>
            <p14:sldId id="523"/>
            <p14:sldId id="556"/>
            <p14:sldId id="494"/>
            <p14:sldId id="557"/>
            <p14:sldId id="558"/>
            <p14:sldId id="560"/>
          </p14:sldIdLst>
        </p14:section>
        <p14:section name="Sonar" id="{D303976B-627B-4B0F-BE5B-C1067091342F}">
          <p14:sldIdLst>
            <p14:sldId id="524"/>
            <p14:sldId id="508"/>
            <p14:sldId id="509"/>
            <p14:sldId id="498"/>
            <p14:sldId id="507"/>
          </p14:sldIdLst>
        </p14:section>
        <p14:section name="Gitlab" id="{91F9A497-86B2-422F-9796-D53F38C9820B}">
          <p14:sldIdLst>
            <p14:sldId id="522"/>
            <p14:sldId id="495"/>
            <p14:sldId id="561"/>
          </p14:sldIdLst>
        </p14:section>
        <p14:section name="Section sans titre" id="{C7E9AE6C-8C3F-4383-87E2-D4A5A0656866}">
          <p14:sldIdLst>
            <p14:sldId id="420"/>
          </p14:sldIdLst>
        </p14:section>
        <p14:section name="Fin" id="{D816C643-1534-47F3-9D06-61DF525376B2}">
          <p14:sldIdLst>
            <p14:sldId id="394"/>
          </p14:sldIdLst>
        </p14:section>
      </p14:sectionLst>
    </p:ext>
    <p:ext uri="{EFAFB233-063F-42B5-8137-9DF3F51BA10A}">
      <p15:sldGuideLst xmlns:p15="http://schemas.microsoft.com/office/powerpoint/2012/main">
        <p15:guide id="1" orient="horz" pos="2160">
          <p15:clr>
            <a:srgbClr val="A4A3A4"/>
          </p15:clr>
        </p15:guide>
        <p15:guide id="2" orient="horz" pos="3884">
          <p15:clr>
            <a:srgbClr val="A4A3A4"/>
          </p15:clr>
        </p15:guide>
        <p15:guide id="3" orient="horz" pos="935">
          <p15:clr>
            <a:srgbClr val="A4A3A4"/>
          </p15:clr>
        </p15:guide>
        <p15:guide id="4" orient="horz" pos="4191">
          <p15:clr>
            <a:srgbClr val="A4A3A4"/>
          </p15:clr>
        </p15:guide>
        <p15:guide id="5" orient="horz" pos="2387">
          <p15:clr>
            <a:srgbClr val="A4A3A4"/>
          </p15:clr>
        </p15:guide>
        <p15:guide id="6" orient="horz" pos="287">
          <p15:clr>
            <a:srgbClr val="A4A3A4"/>
          </p15:clr>
        </p15:guide>
        <p15:guide id="7" pos="2880">
          <p15:clr>
            <a:srgbClr val="A4A3A4"/>
          </p15:clr>
        </p15:guide>
        <p15:guide id="8" pos="5420">
          <p15:clr>
            <a:srgbClr val="A4A3A4"/>
          </p15:clr>
        </p15:guide>
        <p15:guide id="9" pos="344">
          <p15:clr>
            <a:srgbClr val="A4A3A4"/>
          </p15:clr>
        </p15:guide>
        <p15:guide id="10" pos="2018">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quidt Davy" initials="DD" lastIdx="5" clrIdx="0">
    <p:extLst>
      <p:ext uri="{19B8F6BF-5375-455C-9EA6-DF929625EA0E}">
        <p15:presenceInfo xmlns:p15="http://schemas.microsoft.com/office/powerpoint/2012/main" userId="S-1-5-21-1248577188-10479689-3873521419-1097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AA64"/>
    <a:srgbClr val="41738C"/>
    <a:srgbClr val="8C2350"/>
    <a:srgbClr val="FAAA0A"/>
    <a:srgbClr val="F07D00"/>
    <a:srgbClr val="000000"/>
    <a:srgbClr val="F2F2F2"/>
    <a:srgbClr val="A6A6A6"/>
    <a:srgbClr val="4D0B39"/>
    <a:srgbClr val="D997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529" autoAdjust="0"/>
  </p:normalViewPr>
  <p:slideViewPr>
    <p:cSldViewPr showGuides="1">
      <p:cViewPr varScale="1">
        <p:scale>
          <a:sx n="96" d="100"/>
          <a:sy n="96" d="100"/>
        </p:scale>
        <p:origin x="2016" y="84"/>
      </p:cViewPr>
      <p:guideLst>
        <p:guide orient="horz" pos="2160"/>
        <p:guide orient="horz" pos="3884"/>
        <p:guide orient="horz" pos="935"/>
        <p:guide orient="horz" pos="4191"/>
        <p:guide orient="horz" pos="2387"/>
        <p:guide orient="horz" pos="287"/>
        <p:guide pos="2880"/>
        <p:guide pos="5420"/>
        <p:guide pos="344"/>
        <p:guide pos="20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7" d="100"/>
        <a:sy n="57" d="100"/>
      </p:scale>
      <p:origin x="0" y="0"/>
    </p:cViewPr>
  </p:sorterViewPr>
  <p:notesViewPr>
    <p:cSldViewPr showGuides="1">
      <p:cViewPr varScale="1">
        <p:scale>
          <a:sx n="50" d="100"/>
          <a:sy n="50" d="100"/>
        </p:scale>
        <p:origin x="-294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theme" Target="theme/theme1.xml"/><Relationship Id="rId5" Type="http://schemas.openxmlformats.org/officeDocument/2006/relationships/slideMaster" Target="slideMasters/slideMaster1.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notesMaster" Target="notesMasters/notesMaster1.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slide" Target="slides/slide119.xml"/><Relationship Id="rId129" Type="http://schemas.openxmlformats.org/officeDocument/2006/relationships/slide" Target="slides/slide124.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handoutMaster" Target="handoutMasters/handoutMaster1.xml"/><Relationship Id="rId14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commentAuthors" Target="commentAuthor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p:cNvSpPr/>
          <p:nvPr/>
        </p:nvSpPr>
        <p:spPr>
          <a:xfrm>
            <a:off x="0" y="9858376"/>
            <a:ext cx="6797675" cy="68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Espace réservé de la date 2"/>
          <p:cNvSpPr>
            <a:spLocks noGrp="1"/>
          </p:cNvSpPr>
          <p:nvPr>
            <p:ph type="dt" sz="quarter" idx="1"/>
          </p:nvPr>
        </p:nvSpPr>
        <p:spPr>
          <a:xfrm>
            <a:off x="0" y="0"/>
            <a:ext cx="2945659" cy="273048"/>
          </a:xfrm>
          <a:prstGeom prst="rect">
            <a:avLst/>
          </a:prstGeom>
        </p:spPr>
        <p:txBody>
          <a:bodyPr vert="horz" lIns="91440" tIns="45720" rIns="91440" bIns="45720" rtlCol="0"/>
          <a:lstStyle>
            <a:lvl1pPr algn="r">
              <a:defRPr sz="1200"/>
            </a:lvl1pPr>
          </a:lstStyle>
          <a:p>
            <a:pPr algn="l"/>
            <a:fld id="{FF0AF304-F8B5-4896-8068-AEFC9D14B34C}" type="datetime1">
              <a:rPr lang="fr-FR" smtClean="0"/>
              <a:t>05/02/2018</a:t>
            </a:fld>
            <a:endParaRPr lang="en-GB" dirty="0"/>
          </a:p>
        </p:txBody>
      </p:sp>
      <p:sp>
        <p:nvSpPr>
          <p:cNvPr id="4" name="Espace réservé du pied de page 3"/>
          <p:cNvSpPr>
            <a:spLocks noGrp="1"/>
          </p:cNvSpPr>
          <p:nvPr>
            <p:ph type="ftr" sz="quarter" idx="2"/>
          </p:nvPr>
        </p:nvSpPr>
        <p:spPr>
          <a:xfrm>
            <a:off x="543853" y="9485352"/>
            <a:ext cx="5663296" cy="277524"/>
          </a:xfrm>
          <a:prstGeom prst="rect">
            <a:avLst/>
          </a:prstGeom>
        </p:spPr>
        <p:txBody>
          <a:bodyPr vert="horz" lIns="91440" tIns="45720" rIns="91440" bIns="45720" rtlCol="0" anchor="ctr"/>
          <a:lstStyle>
            <a:lvl1pPr algn="l">
              <a:defRPr sz="1200"/>
            </a:lvl1pPr>
          </a:lstStyle>
          <a:p>
            <a:r>
              <a:rPr lang="fr-FR" sz="1100" dirty="0"/>
              <a:t>Title presentation</a:t>
            </a:r>
          </a:p>
        </p:txBody>
      </p:sp>
      <p:sp>
        <p:nvSpPr>
          <p:cNvPr id="5" name="Espace réservé du numéro de diapositive 4"/>
          <p:cNvSpPr>
            <a:spLocks noGrp="1"/>
          </p:cNvSpPr>
          <p:nvPr>
            <p:ph type="sldNum" sz="quarter" idx="3"/>
          </p:nvPr>
        </p:nvSpPr>
        <p:spPr>
          <a:xfrm>
            <a:off x="1" y="9485352"/>
            <a:ext cx="543854" cy="277524"/>
          </a:xfrm>
          <a:prstGeom prst="rect">
            <a:avLst/>
          </a:prstGeom>
        </p:spPr>
        <p:txBody>
          <a:bodyPr vert="horz" lIns="91440" tIns="45720" rIns="91440" bIns="45720" rtlCol="0" anchor="ctr"/>
          <a:lstStyle>
            <a:lvl1pPr algn="r">
              <a:defRPr sz="1200"/>
            </a:lvl1pPr>
          </a:lstStyle>
          <a:p>
            <a:fld id="{305287CA-3E72-4A91-B59B-B69F40801570}" type="slidenum">
              <a:rPr lang="en-GB" sz="1100" smtClean="0"/>
              <a:pPr/>
              <a:t>‹N°›</a:t>
            </a:fld>
            <a:endParaRPr lang="en-GB" sz="1100" dirty="0"/>
          </a:p>
        </p:txBody>
      </p:sp>
      <p:cxnSp>
        <p:nvCxnSpPr>
          <p:cNvPr id="8" name="Connecteur droit 7"/>
          <p:cNvCxnSpPr/>
          <p:nvPr/>
        </p:nvCxnSpPr>
        <p:spPr>
          <a:xfrm>
            <a:off x="526791" y="9584396"/>
            <a:ext cx="0" cy="107206"/>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pic>
        <p:nvPicPr>
          <p:cNvPr id="10" name="Image 9"/>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gray">
          <a:xfrm>
            <a:off x="6373390" y="9524515"/>
            <a:ext cx="298235" cy="218209"/>
          </a:xfrm>
          <a:prstGeom prst="rect">
            <a:avLst/>
          </a:prstGeom>
        </p:spPr>
      </p:pic>
    </p:spTree>
    <p:extLst>
      <p:ext uri="{BB962C8B-B14F-4D97-AF65-F5344CB8AC3E}">
        <p14:creationId xmlns:p14="http://schemas.microsoft.com/office/powerpoint/2010/main" val="418700955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idx="1"/>
          </p:nvPr>
        </p:nvSpPr>
        <p:spPr>
          <a:xfrm>
            <a:off x="1" y="0"/>
            <a:ext cx="3256087" cy="496332"/>
          </a:xfrm>
          <a:prstGeom prst="rect">
            <a:avLst/>
          </a:prstGeom>
        </p:spPr>
        <p:txBody>
          <a:bodyPr vert="horz" lIns="91440" tIns="45720" rIns="91440" bIns="45720" rtlCol="0"/>
          <a:lstStyle>
            <a:lvl1pPr algn="l">
              <a:defRPr sz="1200"/>
            </a:lvl1pPr>
          </a:lstStyle>
          <a:p>
            <a:fld id="{A394B922-8ACE-4AC2-95A8-545D418A96D4}" type="datetime1">
              <a:rPr lang="fr-FR" smtClean="0"/>
              <a:t>05/02/2018</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878557" y="4715153"/>
            <a:ext cx="5040560" cy="4466987"/>
          </a:xfrm>
          <a:prstGeom prst="rect">
            <a:avLst/>
          </a:prstGeom>
        </p:spPr>
        <p:txBody>
          <a:bodyPr vert="horz" lIns="91440" tIns="45720" rIns="91440" bIns="45720" rtlCol="0"/>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Rectangle 9"/>
          <p:cNvSpPr/>
          <p:nvPr/>
        </p:nvSpPr>
        <p:spPr>
          <a:xfrm>
            <a:off x="0" y="9858376"/>
            <a:ext cx="6797675" cy="682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Espace réservé du pied de page 3"/>
          <p:cNvSpPr>
            <a:spLocks noGrp="1"/>
          </p:cNvSpPr>
          <p:nvPr>
            <p:ph type="ftr" sz="quarter" idx="4"/>
          </p:nvPr>
        </p:nvSpPr>
        <p:spPr>
          <a:xfrm>
            <a:off x="543853" y="9485352"/>
            <a:ext cx="5750267" cy="277524"/>
          </a:xfrm>
          <a:prstGeom prst="rect">
            <a:avLst/>
          </a:prstGeom>
        </p:spPr>
        <p:txBody>
          <a:bodyPr vert="horz" lIns="91440" tIns="45720" rIns="91440" bIns="45720" rtlCol="0" anchor="ctr"/>
          <a:lstStyle>
            <a:lvl1pPr algn="l">
              <a:defRPr sz="1100"/>
            </a:lvl1pPr>
          </a:lstStyle>
          <a:p>
            <a:r>
              <a:rPr lang="fr-FR" dirty="0" smtClean="0"/>
              <a:t>Title presentation</a:t>
            </a:r>
            <a:endParaRPr lang="fr-FR" dirty="0"/>
          </a:p>
        </p:txBody>
      </p:sp>
      <p:sp>
        <p:nvSpPr>
          <p:cNvPr id="15" name="Espace réservé du numéro de diapositive 4"/>
          <p:cNvSpPr>
            <a:spLocks noGrp="1"/>
          </p:cNvSpPr>
          <p:nvPr>
            <p:ph type="sldNum" sz="quarter" idx="5"/>
          </p:nvPr>
        </p:nvSpPr>
        <p:spPr>
          <a:xfrm>
            <a:off x="1" y="9485352"/>
            <a:ext cx="543854" cy="277524"/>
          </a:xfrm>
          <a:prstGeom prst="rect">
            <a:avLst/>
          </a:prstGeom>
        </p:spPr>
        <p:txBody>
          <a:bodyPr vert="horz" lIns="91440" tIns="45720" rIns="91440" bIns="45720" rtlCol="0" anchor="ctr"/>
          <a:lstStyle>
            <a:lvl1pPr algn="r">
              <a:defRPr sz="1200"/>
            </a:lvl1pPr>
          </a:lstStyle>
          <a:p>
            <a:fld id="{305287CA-3E72-4A91-B59B-B69F40801570}" type="slidenum">
              <a:rPr lang="en-GB" sz="1100" smtClean="0"/>
              <a:pPr/>
              <a:t>‹N°›</a:t>
            </a:fld>
            <a:endParaRPr lang="en-GB" sz="1100" dirty="0"/>
          </a:p>
        </p:txBody>
      </p:sp>
      <p:cxnSp>
        <p:nvCxnSpPr>
          <p:cNvPr id="18" name="Connecteur droit 17"/>
          <p:cNvCxnSpPr/>
          <p:nvPr/>
        </p:nvCxnSpPr>
        <p:spPr>
          <a:xfrm>
            <a:off x="526791" y="9584396"/>
            <a:ext cx="0" cy="107206"/>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pic>
        <p:nvPicPr>
          <p:cNvPr id="13" name="Imag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gray">
          <a:xfrm>
            <a:off x="6373390" y="9524515"/>
            <a:ext cx="298235" cy="218209"/>
          </a:xfrm>
          <a:prstGeom prst="rect">
            <a:avLst/>
          </a:prstGeom>
        </p:spPr>
      </p:pic>
    </p:spTree>
    <p:extLst>
      <p:ext uri="{BB962C8B-B14F-4D97-AF65-F5344CB8AC3E}">
        <p14:creationId xmlns:p14="http://schemas.microsoft.com/office/powerpoint/2010/main" val="3374493096"/>
      </p:ext>
    </p:extLst>
  </p:cSld>
  <p:clrMap bg1="lt1" tx1="dk1" bg2="lt2" tx2="dk2" accent1="accent1" accent2="accent2" accent3="accent3" accent4="accent4" accent5="accent5" accent6="accent6" hlink="hlink" folHlink="folHlink"/>
  <p:hf hdr="0"/>
  <p:notesStyle>
    <a:lvl1pPr marL="88900" indent="-88900" algn="l" defTabSz="626913" rtl="0" eaLnBrk="1" latinLnBrk="0" hangingPunct="1">
      <a:buClr>
        <a:schemeClr val="accent1"/>
      </a:buClr>
      <a:buFont typeface="Arial" panose="020B0604020202020204" pitchFamily="34" charset="0"/>
      <a:buChar char="•"/>
      <a:defRPr sz="800" kern="1200">
        <a:solidFill>
          <a:schemeClr val="tx1"/>
        </a:solidFill>
        <a:latin typeface="+mn-lt"/>
        <a:ea typeface="+mn-ea"/>
        <a:cs typeface="+mn-cs"/>
      </a:defRPr>
    </a:lvl1pPr>
    <a:lvl2pPr marL="177800" indent="-80963" algn="l" defTabSz="626913" rtl="0" eaLnBrk="1" latinLnBrk="0" hangingPunct="1">
      <a:buFont typeface="Arial" panose="020B0604020202020204" pitchFamily="34" charset="0"/>
      <a:buChar char="•"/>
      <a:defRPr sz="800" kern="1200">
        <a:solidFill>
          <a:schemeClr val="tx1"/>
        </a:solidFill>
        <a:latin typeface="+mn-lt"/>
        <a:ea typeface="+mn-ea"/>
        <a:cs typeface="+mn-cs"/>
      </a:defRPr>
    </a:lvl2pPr>
    <a:lvl3pPr marL="260350" indent="-85725"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3pPr>
    <a:lvl4pPr marL="349250" indent="-82550"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4pPr>
    <a:lvl5pPr marL="444500" indent="-80963" algn="l" defTabSz="626913" rtl="0" eaLnBrk="1" latinLnBrk="0" hangingPunct="1">
      <a:buClr>
        <a:schemeClr val="bg1">
          <a:lumMod val="75000"/>
        </a:schemeClr>
      </a:buClr>
      <a:buFont typeface="Arial" panose="020B0604020202020204" pitchFamily="34" charset="0"/>
      <a:buChar char="•"/>
      <a:defRPr sz="800" kern="1200">
        <a:solidFill>
          <a:schemeClr val="tx1"/>
        </a:solidFill>
        <a:latin typeface="+mn-lt"/>
        <a:ea typeface="+mn-ea"/>
        <a:cs typeface="+mn-cs"/>
      </a:defRPr>
    </a:lvl5pPr>
    <a:lvl6pPr marL="1567282" algn="l" defTabSz="626913" rtl="0" eaLnBrk="1" latinLnBrk="0" hangingPunct="1">
      <a:defRPr sz="800" kern="1200">
        <a:solidFill>
          <a:schemeClr val="tx1"/>
        </a:solidFill>
        <a:latin typeface="+mn-lt"/>
        <a:ea typeface="+mn-ea"/>
        <a:cs typeface="+mn-cs"/>
      </a:defRPr>
    </a:lvl6pPr>
    <a:lvl7pPr marL="1880738" algn="l" defTabSz="626913" rtl="0" eaLnBrk="1" latinLnBrk="0" hangingPunct="1">
      <a:defRPr sz="800" kern="1200">
        <a:solidFill>
          <a:schemeClr val="tx1"/>
        </a:solidFill>
        <a:latin typeface="+mn-lt"/>
        <a:ea typeface="+mn-ea"/>
        <a:cs typeface="+mn-cs"/>
      </a:defRPr>
    </a:lvl7pPr>
    <a:lvl8pPr marL="2194194" algn="l" defTabSz="626913" rtl="0" eaLnBrk="1" latinLnBrk="0" hangingPunct="1">
      <a:defRPr sz="800" kern="1200">
        <a:solidFill>
          <a:schemeClr val="tx1"/>
        </a:solidFill>
        <a:latin typeface="+mn-lt"/>
        <a:ea typeface="+mn-ea"/>
        <a:cs typeface="+mn-cs"/>
      </a:defRPr>
    </a:lvl8pPr>
    <a:lvl9pPr marL="2507651" algn="l" defTabSz="626913"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e la date 3"/>
          <p:cNvSpPr>
            <a:spLocks noGrp="1"/>
          </p:cNvSpPr>
          <p:nvPr>
            <p:ph type="dt" idx="10"/>
          </p:nvPr>
        </p:nvSpPr>
        <p:spPr/>
        <p:txBody>
          <a:bodyPr/>
          <a:lstStyle/>
          <a:p>
            <a:fld id="{569E7786-7F6A-4352-8AEF-24C2BC4BE728}" type="datetime1">
              <a:rPr lang="fr-FR" smtClean="0"/>
              <a:t>05/02/2018</a:t>
            </a:fld>
            <a:endParaRPr lang="fr-FR"/>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1</a:t>
            </a:fld>
            <a:endParaRPr lang="en-GB" sz="1100" dirty="0"/>
          </a:p>
        </p:txBody>
      </p:sp>
      <p:sp>
        <p:nvSpPr>
          <p:cNvPr id="7" name="Espace réservé du pied de page 6"/>
          <p:cNvSpPr>
            <a:spLocks noGrp="1"/>
          </p:cNvSpPr>
          <p:nvPr>
            <p:ph type="ftr" sz="quarter" idx="13"/>
          </p:nvPr>
        </p:nvSpPr>
        <p:spPr/>
        <p:txBody>
          <a:bodyPr/>
          <a:lstStyle/>
          <a:p>
            <a:r>
              <a:rPr lang="fr-FR" smtClean="0"/>
              <a:t>Title presentation</a:t>
            </a:r>
            <a:endParaRPr lang="fr-FR" dirty="0"/>
          </a:p>
        </p:txBody>
      </p:sp>
    </p:spTree>
    <p:extLst>
      <p:ext uri="{BB962C8B-B14F-4D97-AF65-F5344CB8AC3E}">
        <p14:creationId xmlns:p14="http://schemas.microsoft.com/office/powerpoint/2010/main" val="2491582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20</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3089889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21</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20794551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22</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1056981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23</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1285312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24</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1978417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25</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3023463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26</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4142596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e la date 3"/>
          <p:cNvSpPr>
            <a:spLocks noGrp="1"/>
          </p:cNvSpPr>
          <p:nvPr>
            <p:ph type="dt" idx="10"/>
          </p:nvPr>
        </p:nvSpPr>
        <p:spPr/>
        <p:txBody>
          <a:bodyPr/>
          <a:lstStyle/>
          <a:p>
            <a:fld id="{D32B7A61-6575-41AC-8C87-D1B41DFB9D3C}" type="datetime1">
              <a:rPr lang="fr-FR" smtClean="0"/>
              <a:t>05/02/2018</a:t>
            </a:fld>
            <a:endParaRPr lang="fr-FR"/>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27</a:t>
            </a:fld>
            <a:endParaRPr lang="en-GB" sz="1100" dirty="0"/>
          </a:p>
        </p:txBody>
      </p:sp>
      <p:sp>
        <p:nvSpPr>
          <p:cNvPr id="7" name="Espace réservé du pied de page 6"/>
          <p:cNvSpPr>
            <a:spLocks noGrp="1"/>
          </p:cNvSpPr>
          <p:nvPr>
            <p:ph type="ftr" sz="quarter" idx="13"/>
          </p:nvPr>
        </p:nvSpPr>
        <p:spPr/>
        <p:txBody>
          <a:bodyPr/>
          <a:lstStyle/>
          <a:p>
            <a:r>
              <a:rPr lang="fr-FR" smtClean="0"/>
              <a:t>Title presentation</a:t>
            </a:r>
            <a:endParaRPr lang="fr-FR" dirty="0"/>
          </a:p>
        </p:txBody>
      </p:sp>
    </p:spTree>
    <p:extLst>
      <p:ext uri="{BB962C8B-B14F-4D97-AF65-F5344CB8AC3E}">
        <p14:creationId xmlns:p14="http://schemas.microsoft.com/office/powerpoint/2010/main" val="12439809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1"/>
            <a:endParaRPr lang="fr-FR" dirty="0"/>
          </a:p>
        </p:txBody>
      </p:sp>
      <p:sp>
        <p:nvSpPr>
          <p:cNvPr id="4" name="Espace réservé de la date 3"/>
          <p:cNvSpPr>
            <a:spLocks noGrp="1"/>
          </p:cNvSpPr>
          <p:nvPr>
            <p:ph type="dt" idx="10"/>
          </p:nvPr>
        </p:nvSpPr>
        <p:spPr/>
        <p:txBody>
          <a:bodyPr/>
          <a:lstStyle/>
          <a:p>
            <a:fld id="{A915C2C4-9A35-42A6-B244-811CF4186F1A}" type="datetime1">
              <a:rPr lang="fr-FR" smtClean="0"/>
              <a:t>05/02/2018</a:t>
            </a:fld>
            <a:endParaRPr lang="fr-FR" dirty="0"/>
          </a:p>
        </p:txBody>
      </p:sp>
      <p:sp>
        <p:nvSpPr>
          <p:cNvPr id="5" name="Espace réservé du pied de page 4"/>
          <p:cNvSpPr>
            <a:spLocks noGrp="1"/>
          </p:cNvSpPr>
          <p:nvPr>
            <p:ph type="ftr" sz="quarter" idx="11"/>
          </p:nvPr>
        </p:nvSpPr>
        <p:spPr/>
        <p:txBody>
          <a:bodyPr/>
          <a:lstStyle/>
          <a:p>
            <a:r>
              <a:rPr lang="en-US"/>
              <a:t>The new group at a glance – October 2014</a:t>
            </a:r>
            <a:endParaRPr lang="en-GB" dirty="0"/>
          </a:p>
        </p:txBody>
      </p:sp>
      <p:sp>
        <p:nvSpPr>
          <p:cNvPr id="6" name="Espace réservé du numéro de diapositive 5"/>
          <p:cNvSpPr>
            <a:spLocks noGrp="1"/>
          </p:cNvSpPr>
          <p:nvPr>
            <p:ph type="sldNum" sz="quarter" idx="12"/>
          </p:nvPr>
        </p:nvSpPr>
        <p:spPr>
          <a:xfrm>
            <a:off x="4" y="9485354"/>
            <a:ext cx="543854" cy="277524"/>
          </a:xfrm>
          <a:prstGeom prst="rect">
            <a:avLst/>
          </a:prstGeom>
        </p:spPr>
        <p:txBody>
          <a:bodyPr lIns="91411" tIns="45706" rIns="91411" bIns="45706"/>
          <a:lstStyle/>
          <a:p>
            <a:fld id="{305287CA-3E72-4A91-B59B-B69F40801570}" type="slidenum">
              <a:rPr lang="en-GB" sz="1100"/>
              <a:pPr/>
              <a:t>29</a:t>
            </a:fld>
            <a:endParaRPr lang="en-GB" sz="1100" dirty="0"/>
          </a:p>
        </p:txBody>
      </p:sp>
    </p:spTree>
    <p:extLst>
      <p:ext uri="{BB962C8B-B14F-4D97-AF65-F5344CB8AC3E}">
        <p14:creationId xmlns:p14="http://schemas.microsoft.com/office/powerpoint/2010/main" val="1863436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Sauvegarder &gt; 0 risque en</a:t>
            </a:r>
            <a:r>
              <a:rPr lang="fr-FR" baseline="0" dirty="0" smtClean="0"/>
              <a:t> cas de perte / vol / panne d’un PC, le serveur doit être sauvegardé lui aussi</a:t>
            </a:r>
          </a:p>
          <a:p>
            <a:r>
              <a:rPr lang="fr-FR" baseline="0" dirty="0" smtClean="0"/>
              <a:t>Facilite la résolution des anomalies &gt; </a:t>
            </a:r>
            <a:r>
              <a:rPr lang="fr-FR" dirty="0" smtClean="0"/>
              <a:t>retour arrière, nom de la personne</a:t>
            </a:r>
            <a:r>
              <a:rPr lang="fr-FR" baseline="0" dirty="0" smtClean="0"/>
              <a:t> ayant introduit un bug</a:t>
            </a:r>
            <a:endParaRPr lang="fr-FR" dirty="0"/>
          </a:p>
        </p:txBody>
      </p:sp>
    </p:spTree>
    <p:extLst>
      <p:ext uri="{BB962C8B-B14F-4D97-AF65-F5344CB8AC3E}">
        <p14:creationId xmlns:p14="http://schemas.microsoft.com/office/powerpoint/2010/main" val="1032902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44036" name="Espace réservé de la date 3"/>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663B4AAF-63D6-4435-83C7-AA4994A8820E}" type="datetime1">
              <a:rPr lang="fr-FR" smtClean="0"/>
              <a:pPr defTabSz="912813" fontAlgn="base">
                <a:spcBef>
                  <a:spcPct val="0"/>
                </a:spcBef>
                <a:spcAft>
                  <a:spcPct val="0"/>
                </a:spcAft>
                <a:defRPr/>
              </a:pPr>
              <a:t>05/02/2018</a:t>
            </a:fld>
            <a:endParaRPr lang="fr-FR" smtClean="0"/>
          </a:p>
        </p:txBody>
      </p:sp>
      <p:sp>
        <p:nvSpPr>
          <p:cNvPr id="44037" name="Espace réservé du pied de page 4"/>
          <p:cNvSpPr>
            <a:spLocks noGrp="1"/>
          </p:cNvSpPr>
          <p:nvPr>
            <p:ph type="ftr" sz="quarter" idx="4"/>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r>
              <a:rPr lang="en-GB" dirty="0" smtClean="0"/>
              <a:t>Titre de la présentation</a:t>
            </a:r>
          </a:p>
        </p:txBody>
      </p:sp>
      <p:sp>
        <p:nvSpPr>
          <p:cNvPr id="23558" name="Espace réservé du numéro de diapositive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buClr>
                <a:schemeClr val="accent1"/>
              </a:buClr>
              <a:buFont typeface="Arial" panose="020B0604020202020204" pitchFamily="34" charset="0"/>
              <a:buChar char="•"/>
              <a:defRPr sz="800">
                <a:solidFill>
                  <a:schemeClr val="tx1"/>
                </a:solidFill>
                <a:latin typeface="Calibri" panose="020F0502020204030204" pitchFamily="34" charset="0"/>
              </a:defRPr>
            </a:lvl1pPr>
            <a:lvl2pPr marL="742950" indent="-285750">
              <a:spcBef>
                <a:spcPct val="30000"/>
              </a:spcBef>
              <a:buFont typeface="Arial" panose="020B0604020202020204" pitchFamily="34" charset="0"/>
              <a:buChar char="•"/>
              <a:defRPr sz="800">
                <a:solidFill>
                  <a:schemeClr val="tx1"/>
                </a:solidFill>
                <a:latin typeface="Calibri" panose="020F0502020204030204" pitchFamily="34" charset="0"/>
              </a:defRPr>
            </a:lvl2pPr>
            <a:lvl3pPr marL="11430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3pPr>
            <a:lvl4pPr marL="16002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4pPr>
            <a:lvl5pPr marL="2057400" indent="-228600">
              <a:spcBef>
                <a:spcPct val="30000"/>
              </a:spcBef>
              <a:buClr>
                <a:srgbClr val="BFBFBF"/>
              </a:buClr>
              <a:buFont typeface="Arial" panose="020B0604020202020204" pitchFamily="34" charset="0"/>
              <a:buChar char="•"/>
              <a:defRPr sz="800">
                <a:solidFill>
                  <a:schemeClr val="tx1"/>
                </a:solidFill>
                <a:latin typeface="Calibri" panose="020F0502020204030204" pitchFamily="34" charset="0"/>
              </a:defRPr>
            </a:lvl5pPr>
            <a:lvl6pPr marL="25146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6pPr>
            <a:lvl7pPr marL="29718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7pPr>
            <a:lvl8pPr marL="34290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8pPr>
            <a:lvl9pPr marL="3886200" indent="-228600" defTabSz="912813" eaLnBrk="0" fontAlgn="base" hangingPunct="0">
              <a:spcBef>
                <a:spcPct val="30000"/>
              </a:spcBef>
              <a:spcAft>
                <a:spcPct val="0"/>
              </a:spcAft>
              <a:buClr>
                <a:srgbClr val="BFBFBF"/>
              </a:buClr>
              <a:buFont typeface="Arial" panose="020B0604020202020204" pitchFamily="34" charset="0"/>
              <a:buChar char="•"/>
              <a:defRPr sz="800">
                <a:solidFill>
                  <a:schemeClr val="tx1"/>
                </a:solidFill>
                <a:latin typeface="Calibri" panose="020F0502020204030204" pitchFamily="34" charset="0"/>
              </a:defRPr>
            </a:lvl9pPr>
          </a:lstStyle>
          <a:p>
            <a:pPr>
              <a:spcBef>
                <a:spcPct val="0"/>
              </a:spcBef>
              <a:buClrTx/>
              <a:buFontTx/>
              <a:buNone/>
            </a:pPr>
            <a:fld id="{4751E966-61E8-4BBD-9A31-658A07D5CA31}" type="slidenum">
              <a:rPr lang="en-GB" altLang="fr-FR" sz="1100" smtClean="0"/>
              <a:pPr>
                <a:spcBef>
                  <a:spcPct val="0"/>
                </a:spcBef>
                <a:buClrTx/>
                <a:buFontTx/>
                <a:buNone/>
              </a:pPr>
              <a:t>7</a:t>
            </a:fld>
            <a:endParaRPr lang="en-GB" altLang="fr-FR" sz="1100" smtClean="0"/>
          </a:p>
        </p:txBody>
      </p:sp>
    </p:spTree>
    <p:extLst>
      <p:ext uri="{BB962C8B-B14F-4D97-AF65-F5344CB8AC3E}">
        <p14:creationId xmlns:p14="http://schemas.microsoft.com/office/powerpoint/2010/main" val="10160154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3466811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Centralisé : </a:t>
            </a:r>
            <a:r>
              <a:rPr lang="fr-FR" b="1" dirty="0" smtClean="0"/>
              <a:t>CVS, Subversion (SVN)</a:t>
            </a:r>
          </a:p>
          <a:p>
            <a:r>
              <a:rPr lang="fr-FR" dirty="0" smtClean="0"/>
              <a:t>Décentralisé : </a:t>
            </a:r>
            <a:r>
              <a:rPr lang="fr-FR" b="1" dirty="0" smtClean="0"/>
              <a:t>Git, </a:t>
            </a:r>
            <a:r>
              <a:rPr lang="fr-FR" b="1" dirty="0" err="1" smtClean="0"/>
              <a:t>Mercurial</a:t>
            </a:r>
            <a:endParaRPr lang="fr-FR" b="1" dirty="0" smtClean="0"/>
          </a:p>
          <a:p>
            <a:r>
              <a:rPr lang="fr-FR" dirty="0" smtClean="0"/>
              <a:t>Propriétaire : </a:t>
            </a:r>
            <a:r>
              <a:rPr lang="fr-FR" b="1" dirty="0" smtClean="0"/>
              <a:t>IBM </a:t>
            </a:r>
            <a:r>
              <a:rPr lang="fr-FR" b="1" dirty="0" err="1" smtClean="0"/>
              <a:t>ClearCase</a:t>
            </a:r>
            <a:r>
              <a:rPr lang="fr-FR" b="1" dirty="0" smtClean="0"/>
              <a:t>, Microsoft Team </a:t>
            </a:r>
            <a:r>
              <a:rPr lang="fr-FR" b="1" dirty="0" err="1" smtClean="0"/>
              <a:t>Foundation</a:t>
            </a:r>
            <a:r>
              <a:rPr lang="fr-FR" b="1" dirty="0" smtClean="0"/>
              <a:t> Server (TFS)</a:t>
            </a:r>
          </a:p>
          <a:p>
            <a:r>
              <a:rPr lang="fr-FR" dirty="0" smtClean="0"/>
              <a:t>Spécialisé en ressources graphiques et sonores : </a:t>
            </a:r>
            <a:r>
              <a:rPr lang="fr-FR" b="1" dirty="0" err="1" smtClean="0"/>
              <a:t>AlienBrain</a:t>
            </a:r>
            <a:r>
              <a:rPr lang="fr-FR" b="1" dirty="0" smtClean="0"/>
              <a:t>,</a:t>
            </a:r>
            <a:r>
              <a:rPr lang="fr-FR" b="1" baseline="0" dirty="0" smtClean="0"/>
              <a:t> </a:t>
            </a:r>
            <a:r>
              <a:rPr lang="fr-FR" b="1" baseline="0" dirty="0" err="1" smtClean="0"/>
              <a:t>Perforce</a:t>
            </a:r>
            <a:endParaRPr lang="fr-FR" b="1" dirty="0" smtClean="0"/>
          </a:p>
          <a:p>
            <a:endParaRPr lang="fr-FR" dirty="0"/>
          </a:p>
        </p:txBody>
      </p:sp>
    </p:spTree>
    <p:extLst>
      <p:ext uri="{BB962C8B-B14F-4D97-AF65-F5344CB8AC3E}">
        <p14:creationId xmlns:p14="http://schemas.microsoft.com/office/powerpoint/2010/main" val="1111276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931441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514898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pPr marL="457200" indent="-457200">
              <a:buFont typeface="+mj-lt"/>
              <a:buAutoNum type="arabicPeriod"/>
            </a:pPr>
            <a:r>
              <a:rPr lang="fr-FR" dirty="0" smtClean="0"/>
              <a:t>Vous récupérez la version des fichiers sur lesquels vous voulez travailler (changement de branche, …)</a:t>
            </a:r>
            <a:br>
              <a:rPr lang="fr-FR" dirty="0" smtClean="0"/>
            </a:br>
            <a:r>
              <a:rPr lang="fr-FR" dirty="0" smtClean="0">
                <a:sym typeface="Wingdings" panose="05000000000000000000" pitchFamily="2" charset="2"/>
              </a:rPr>
              <a:t> les informations passent du </a:t>
            </a:r>
            <a:r>
              <a:rPr lang="fr-FR" i="1" dirty="0" smtClean="0">
                <a:sym typeface="Wingdings" panose="05000000000000000000" pitchFamily="2" charset="2"/>
              </a:rPr>
              <a:t>répertoire Git</a:t>
            </a:r>
            <a:r>
              <a:rPr lang="fr-FR" dirty="0" smtClean="0">
                <a:sym typeface="Wingdings" panose="05000000000000000000" pitchFamily="2" charset="2"/>
              </a:rPr>
              <a:t> au </a:t>
            </a:r>
            <a:r>
              <a:rPr lang="fr-FR" i="1" dirty="0" smtClean="0">
                <a:sym typeface="Wingdings" panose="05000000000000000000" pitchFamily="2" charset="2"/>
              </a:rPr>
              <a:t>répertoire de travail</a:t>
            </a:r>
            <a:endParaRPr lang="fr-FR" dirty="0" smtClean="0"/>
          </a:p>
          <a:p>
            <a:pPr marL="457200" indent="-457200">
              <a:buFont typeface="+mj-lt"/>
              <a:buAutoNum type="arabicPeriod"/>
            </a:pPr>
            <a:r>
              <a:rPr lang="fr-FR" dirty="0" smtClean="0"/>
              <a:t>Vous sélectionnez les fichiers modifiés que vous voulez ajouter au prochain </a:t>
            </a:r>
            <a:r>
              <a:rPr lang="fr-FR" i="1" dirty="0" smtClean="0"/>
              <a:t>commit</a:t>
            </a:r>
            <a:br>
              <a:rPr lang="fr-FR" i="1" dirty="0" smtClean="0"/>
            </a:br>
            <a:r>
              <a:rPr lang="fr-FR" dirty="0" smtClean="0">
                <a:sym typeface="Wingdings" panose="05000000000000000000" pitchFamily="2" charset="2"/>
              </a:rPr>
              <a:t> les modifications passent du </a:t>
            </a:r>
            <a:r>
              <a:rPr lang="fr-FR" i="1" dirty="0" smtClean="0">
                <a:sym typeface="Wingdings" panose="05000000000000000000" pitchFamily="2" charset="2"/>
              </a:rPr>
              <a:t>répertoire de travail</a:t>
            </a:r>
            <a:r>
              <a:rPr lang="fr-FR" dirty="0" smtClean="0">
                <a:sym typeface="Wingdings" panose="05000000000000000000" pitchFamily="2" charset="2"/>
              </a:rPr>
              <a:t> à la </a:t>
            </a:r>
            <a:r>
              <a:rPr lang="fr-FR" i="1" dirty="0" smtClean="0">
                <a:sym typeface="Wingdings" panose="05000000000000000000" pitchFamily="2" charset="2"/>
              </a:rPr>
              <a:t>zone d’index</a:t>
            </a:r>
            <a:endParaRPr lang="fr-FR" dirty="0" smtClean="0">
              <a:sym typeface="Wingdings" panose="05000000000000000000" pitchFamily="2" charset="2"/>
            </a:endParaRPr>
          </a:p>
          <a:p>
            <a:pPr marL="457200" indent="-457200">
              <a:buFont typeface="+mj-lt"/>
              <a:buAutoNum type="arabicPeriod"/>
            </a:pPr>
            <a:r>
              <a:rPr lang="fr-FR" dirty="0" smtClean="0">
                <a:sym typeface="Wingdings" panose="05000000000000000000" pitchFamily="2" charset="2"/>
              </a:rPr>
              <a:t>Vous </a:t>
            </a:r>
            <a:r>
              <a:rPr lang="fr-FR" dirty="0" err="1" smtClean="0">
                <a:sym typeface="Wingdings" panose="05000000000000000000" pitchFamily="2" charset="2"/>
              </a:rPr>
              <a:t>commitez</a:t>
            </a:r>
            <a:r>
              <a:rPr lang="fr-FR" dirty="0" smtClean="0">
                <a:sym typeface="Wingdings" panose="05000000000000000000" pitchFamily="2" charset="2"/>
              </a:rPr>
              <a:t> ces modifications : elles passent de la </a:t>
            </a:r>
            <a:r>
              <a:rPr lang="fr-FR" i="1" dirty="0" smtClean="0">
                <a:sym typeface="Wingdings" panose="05000000000000000000" pitchFamily="2" charset="2"/>
              </a:rPr>
              <a:t>zone d’index</a:t>
            </a:r>
            <a:r>
              <a:rPr lang="fr-FR" dirty="0" smtClean="0">
                <a:sym typeface="Wingdings" panose="05000000000000000000" pitchFamily="2" charset="2"/>
              </a:rPr>
              <a:t> au </a:t>
            </a:r>
            <a:r>
              <a:rPr lang="fr-FR" i="1" dirty="0" smtClean="0">
                <a:sym typeface="Wingdings" panose="05000000000000000000" pitchFamily="2" charset="2"/>
              </a:rPr>
              <a:t>répertoire Git</a:t>
            </a:r>
            <a:r>
              <a:rPr lang="fr-FR" dirty="0" smtClean="0">
                <a:sym typeface="Wingdings" panose="05000000000000000000" pitchFamily="2" charset="2"/>
              </a:rPr>
              <a:t> : elles sont maintenant connues du dépôt</a:t>
            </a:r>
            <a:endParaRPr lang="fr-FR" dirty="0" smtClean="0"/>
          </a:p>
          <a:p>
            <a:endParaRPr lang="fr-FR" dirty="0"/>
          </a:p>
        </p:txBody>
      </p:sp>
    </p:spTree>
    <p:extLst>
      <p:ext uri="{BB962C8B-B14F-4D97-AF65-F5344CB8AC3E}">
        <p14:creationId xmlns:p14="http://schemas.microsoft.com/office/powerpoint/2010/main" val="3106785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pPr marL="457200" indent="-457200">
              <a:buFont typeface="+mj-lt"/>
              <a:buAutoNum type="arabicPeriod"/>
            </a:pPr>
            <a:r>
              <a:rPr lang="fr-FR" dirty="0" smtClean="0"/>
              <a:t>Non </a:t>
            </a:r>
            <a:r>
              <a:rPr lang="fr-FR" dirty="0" err="1" smtClean="0"/>
              <a:t>versionné</a:t>
            </a:r>
            <a:r>
              <a:rPr lang="fr-FR" dirty="0" smtClean="0"/>
              <a:t> : le fichier existe sur le disque mais n’est pas connu de Git (nouveau fichier ou fichier supprimé de Git mais encore présent sur le disque)</a:t>
            </a:r>
          </a:p>
          <a:p>
            <a:pPr marL="457200" indent="-457200">
              <a:buFont typeface="+mj-lt"/>
              <a:buAutoNum type="arabicPeriod"/>
            </a:pPr>
            <a:r>
              <a:rPr lang="fr-FR" dirty="0" smtClean="0"/>
              <a:t>Non modifié : le fichier n’a pas été modifié depuis le dernier état connu de Git</a:t>
            </a:r>
          </a:p>
          <a:p>
            <a:pPr marL="457200" indent="-457200">
              <a:buFont typeface="+mj-lt"/>
              <a:buAutoNum type="arabicPeriod"/>
            </a:pPr>
            <a:r>
              <a:rPr lang="fr-FR" dirty="0" smtClean="0"/>
              <a:t>Modifié : le fichier a été modifié depuis le dernier état connu de Git, mais les modifications n’ont pas encore été indexées</a:t>
            </a:r>
          </a:p>
          <a:p>
            <a:pPr marL="457200" indent="-457200">
              <a:buFont typeface="+mj-lt"/>
              <a:buAutoNum type="arabicPeriod"/>
            </a:pPr>
            <a:r>
              <a:rPr lang="fr-FR" dirty="0" smtClean="0"/>
              <a:t>Indexé : le fichier a été modifié depuis le dernier état connu de Git, et les modifications ont été indexées.</a:t>
            </a:r>
          </a:p>
          <a:p>
            <a:endParaRPr lang="fr-FR" dirty="0"/>
          </a:p>
        </p:txBody>
      </p:sp>
    </p:spTree>
    <p:extLst>
      <p:ext uri="{BB962C8B-B14F-4D97-AF65-F5344CB8AC3E}">
        <p14:creationId xmlns:p14="http://schemas.microsoft.com/office/powerpoint/2010/main" val="3055983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7786899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41157894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7688659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4081633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a:t>
            </a:fld>
            <a:endParaRPr lang="en-GB" sz="1100" dirty="0"/>
          </a:p>
        </p:txBody>
      </p:sp>
      <p:sp>
        <p:nvSpPr>
          <p:cNvPr id="2" name="Espace réservé de la date 1"/>
          <p:cNvSpPr>
            <a:spLocks noGrp="1"/>
          </p:cNvSpPr>
          <p:nvPr>
            <p:ph type="dt" idx="14"/>
          </p:nvPr>
        </p:nvSpPr>
        <p:spPr/>
        <p:txBody>
          <a:bodyPr/>
          <a:lstStyle/>
          <a:p>
            <a:fld id="{CECA1DCD-4A41-46CB-9822-95E875CACA3D}" type="datetime1">
              <a:rPr lang="fr-FR" smtClean="0"/>
              <a:t>05/02/2018</a:t>
            </a:fld>
            <a:endParaRPr lang="fr-FR"/>
          </a:p>
        </p:txBody>
      </p:sp>
    </p:spTree>
    <p:extLst>
      <p:ext uri="{BB962C8B-B14F-4D97-AF65-F5344CB8AC3E}">
        <p14:creationId xmlns:p14="http://schemas.microsoft.com/office/powerpoint/2010/main" val="5948080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Gestion</a:t>
            </a:r>
            <a:r>
              <a:rPr lang="fr-FR" baseline="0" dirty="0" smtClean="0"/>
              <a:t> des sources OK</a:t>
            </a:r>
          </a:p>
          <a:p>
            <a:r>
              <a:rPr lang="fr-FR" baseline="0" dirty="0" smtClean="0"/>
              <a:t>Comment construire nos binaires ?</a:t>
            </a:r>
          </a:p>
          <a:p>
            <a:r>
              <a:rPr lang="fr-FR" baseline="0" dirty="0" smtClean="0"/>
              <a:t>Comment les diffuser ?</a:t>
            </a:r>
          </a:p>
          <a:p>
            <a:r>
              <a:rPr lang="fr-FR" baseline="0" dirty="0" smtClean="0"/>
              <a:t>Comment intégrer des lib externes ?</a:t>
            </a:r>
          </a:p>
          <a:p>
            <a:endParaRPr lang="fr-FR" dirty="0"/>
          </a:p>
        </p:txBody>
      </p:sp>
      <p:sp>
        <p:nvSpPr>
          <p:cNvPr id="4" name="Espace réservé de la date 3"/>
          <p:cNvSpPr>
            <a:spLocks noGrp="1"/>
          </p:cNvSpPr>
          <p:nvPr>
            <p:ph type="dt" idx="10"/>
          </p:nvPr>
        </p:nvSpPr>
        <p:spPr/>
        <p:txBody>
          <a:bodyPr/>
          <a:lstStyle/>
          <a:p>
            <a:fld id="{A394B922-8ACE-4AC2-95A8-545D418A96D4}" type="datetime1">
              <a:rPr lang="fr-FR" smtClean="0"/>
              <a:t>05/02/2018</a:t>
            </a:fld>
            <a:endParaRPr lang="fr-FR"/>
          </a:p>
        </p:txBody>
      </p:sp>
      <p:sp>
        <p:nvSpPr>
          <p:cNvPr id="5" name="Espace réservé du pied de page 4"/>
          <p:cNvSpPr>
            <a:spLocks noGrp="1"/>
          </p:cNvSpPr>
          <p:nvPr>
            <p:ph type="ftr" sz="quarter" idx="11"/>
          </p:nvPr>
        </p:nvSpPr>
        <p:spPr/>
        <p:txBody>
          <a:bodyPr/>
          <a:lstStyle/>
          <a:p>
            <a:r>
              <a:rPr lang="fr-FR" smtClean="0"/>
              <a:t>Title presentation</a:t>
            </a:r>
            <a:endParaRPr lang="fr-FR" dirty="0"/>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65</a:t>
            </a:fld>
            <a:endParaRPr lang="en-GB" sz="1100" dirty="0"/>
          </a:p>
        </p:txBody>
      </p:sp>
    </p:spTree>
    <p:extLst>
      <p:ext uri="{BB962C8B-B14F-4D97-AF65-F5344CB8AC3E}">
        <p14:creationId xmlns:p14="http://schemas.microsoft.com/office/powerpoint/2010/main" val="2706378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40076514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12809858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2599506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10729363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r>
              <a:rPr lang="fr-FR" dirty="0" smtClean="0"/>
              <a:t>Serveur principal = mainteneur</a:t>
            </a:r>
            <a:r>
              <a:rPr lang="fr-FR" baseline="0" dirty="0" smtClean="0"/>
              <a:t> principal du projet, mais aucune limitation technique</a:t>
            </a:r>
          </a:p>
          <a:p>
            <a:r>
              <a:rPr lang="fr-FR" baseline="0" dirty="0" smtClean="0"/>
              <a:t>Nom d’un fichier dans GIT dérivé du SHA-1 de son contenu &gt; gère les renommages</a:t>
            </a:r>
            <a:endParaRPr lang="fr-FR" dirty="0"/>
          </a:p>
        </p:txBody>
      </p:sp>
    </p:spTree>
    <p:extLst>
      <p:ext uri="{BB962C8B-B14F-4D97-AF65-F5344CB8AC3E}">
        <p14:creationId xmlns:p14="http://schemas.microsoft.com/office/powerpoint/2010/main" val="35173189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4335728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2574239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3775" y="768350"/>
            <a:ext cx="5114925" cy="3836988"/>
          </a:xfrm>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33310444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2443511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12</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29284505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693854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533499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Les branches principales :</a:t>
            </a:r>
          </a:p>
          <a:p>
            <a:pPr lvl="1"/>
            <a:r>
              <a:rPr lang="fr-FR" dirty="0" smtClean="0"/>
              <a:t>master est la branche où tout est stable. Chaque commit correspond à une version stable du projet (release) qui peut être déployée en production et taguée en conséquence (</a:t>
            </a:r>
            <a:r>
              <a:rPr lang="fr-FR" dirty="0" err="1" smtClean="0"/>
              <a:t>vX.Y.Z</a:t>
            </a:r>
            <a:r>
              <a:rPr lang="fr-FR" dirty="0" smtClean="0"/>
              <a:t>).</a:t>
            </a:r>
          </a:p>
          <a:p>
            <a:pPr lvl="1"/>
            <a:r>
              <a:rPr lang="fr-FR" dirty="0" err="1" smtClean="0"/>
              <a:t>develop</a:t>
            </a:r>
            <a:r>
              <a:rPr lang="fr-FR" dirty="0" smtClean="0"/>
              <a:t> est la branche sur laquelle s’effectue le développement proprement dit. </a:t>
            </a:r>
          </a:p>
          <a:p>
            <a:r>
              <a:rPr lang="fr-FR" dirty="0" smtClean="0"/>
              <a:t>Les branches secondaires :</a:t>
            </a:r>
          </a:p>
          <a:p>
            <a:pPr lvl="1"/>
            <a:r>
              <a:rPr lang="fr-FR" dirty="0" err="1" smtClean="0"/>
              <a:t>feature</a:t>
            </a:r>
            <a:r>
              <a:rPr lang="fr-FR" dirty="0" smtClean="0"/>
              <a:t> part de </a:t>
            </a:r>
            <a:r>
              <a:rPr lang="fr-FR" dirty="0" err="1" smtClean="0"/>
              <a:t>develop</a:t>
            </a:r>
            <a:r>
              <a:rPr lang="fr-FR" dirty="0" smtClean="0"/>
              <a:t> et se </a:t>
            </a:r>
            <a:r>
              <a:rPr lang="fr-FR" dirty="0" err="1" smtClean="0"/>
              <a:t>merge</a:t>
            </a:r>
            <a:r>
              <a:rPr lang="fr-FR" dirty="0" smtClean="0"/>
              <a:t> dans </a:t>
            </a:r>
            <a:r>
              <a:rPr lang="fr-FR" dirty="0" err="1" smtClean="0"/>
              <a:t>develop</a:t>
            </a:r>
            <a:r>
              <a:rPr lang="fr-FR" dirty="0" smtClean="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dans </a:t>
            </a:r>
            <a:r>
              <a:rPr lang="fr-FR" dirty="0" err="1" smtClean="0"/>
              <a:t>develop</a:t>
            </a:r>
            <a:r>
              <a:rPr lang="fr-FR" dirty="0" smtClean="0"/>
              <a:t> pour ajouter la </a:t>
            </a:r>
            <a:r>
              <a:rPr lang="fr-FR" dirty="0" err="1" smtClean="0"/>
              <a:t>feature</a:t>
            </a:r>
            <a:r>
              <a:rPr lang="fr-FR" dirty="0" smtClean="0"/>
              <a:t> stable dans le scope de la prochaine release.</a:t>
            </a:r>
          </a:p>
          <a:p>
            <a:pPr lvl="1"/>
            <a:r>
              <a:rPr lang="fr-FR" dirty="0" smtClean="0"/>
              <a:t>release part de </a:t>
            </a:r>
            <a:r>
              <a:rPr lang="fr-FR" dirty="0" err="1" smtClean="0"/>
              <a:t>develop</a:t>
            </a:r>
            <a:r>
              <a:rPr lang="fr-FR" dirty="0" smtClean="0"/>
              <a:t> et se </a:t>
            </a:r>
            <a:r>
              <a:rPr lang="fr-FR" dirty="0" err="1" smtClean="0"/>
              <a:t>merge</a:t>
            </a:r>
            <a:r>
              <a:rPr lang="fr-FR" dirty="0" smtClean="0"/>
              <a:t> dans master et </a:t>
            </a:r>
            <a:r>
              <a:rPr lang="fr-FR" dirty="0" err="1" smtClean="0"/>
              <a:t>develop</a:t>
            </a:r>
            <a:r>
              <a:rPr lang="fr-FR" dirty="0" smtClean="0"/>
              <a:t>;</a:t>
            </a:r>
          </a:p>
          <a:p>
            <a:pPr lvl="2"/>
            <a:r>
              <a:rPr lang="fr-FR" dirty="0" smtClean="0"/>
              <a:t>On crée une branche release/xxx à partir de </a:t>
            </a:r>
            <a:r>
              <a:rPr lang="fr-FR" dirty="0" err="1" smtClean="0"/>
              <a:t>develop</a:t>
            </a:r>
            <a:r>
              <a:rPr lang="fr-FR" dirty="0" smtClean="0"/>
              <a:t> lorsque celle-ci reflète l’état désiré de la release.</a:t>
            </a:r>
            <a:br>
              <a:rPr lang="fr-FR" dirty="0" smtClean="0"/>
            </a:br>
            <a:r>
              <a:rPr lang="fr-FR" dirty="0" smtClean="0"/>
              <a:t>Ainsi, on peut préparer la prochaine release tranquillement, corriger d’éventuels bugs (dans release/xxx) et poursuivre le développement en parallèle (dans </a:t>
            </a:r>
            <a:r>
              <a:rPr lang="fr-FR" dirty="0" err="1" smtClean="0"/>
              <a:t>develop</a:t>
            </a:r>
            <a:r>
              <a:rPr lang="fr-FR" dirty="0" smtClean="0"/>
              <a:t>).</a:t>
            </a:r>
          </a:p>
          <a:p>
            <a:pPr lvl="2"/>
            <a:r>
              <a:rPr lang="fr-FR" dirty="0" smtClean="0"/>
              <a:t>Une fois que la release est prête (stable) on </a:t>
            </a:r>
            <a:r>
              <a:rPr lang="fr-FR" dirty="0" err="1" smtClean="0"/>
              <a:t>merge</a:t>
            </a:r>
            <a:r>
              <a:rPr lang="fr-FR" dirty="0" smtClean="0"/>
              <a:t> alors la branche dans master, mais aussi dans </a:t>
            </a:r>
            <a:r>
              <a:rPr lang="fr-FR" dirty="0" err="1" smtClean="0"/>
              <a:t>develop</a:t>
            </a:r>
            <a:r>
              <a:rPr lang="fr-FR" dirty="0" smtClean="0"/>
              <a:t> pour mettre à jour les modifications apportées.</a:t>
            </a:r>
          </a:p>
          <a:p>
            <a:pPr lvl="1"/>
            <a:r>
              <a:rPr lang="fr-FR" dirty="0" err="1" smtClean="0"/>
              <a:t>hotfix</a:t>
            </a:r>
            <a:r>
              <a:rPr lang="fr-FR" dirty="0" smtClean="0"/>
              <a:t> part de master et se </a:t>
            </a:r>
            <a:r>
              <a:rPr lang="fr-FR" dirty="0" err="1" smtClean="0"/>
              <a:t>merge</a:t>
            </a:r>
            <a:r>
              <a:rPr lang="fr-FR" dirty="0" smtClean="0"/>
              <a:t> dans master et </a:t>
            </a:r>
            <a:r>
              <a:rPr lang="fr-FR" dirty="0" err="1" smtClean="0"/>
              <a:t>develop</a:t>
            </a:r>
            <a:r>
              <a:rPr lang="fr-FR" dirty="0" smtClean="0"/>
              <a:t> / release.</a:t>
            </a:r>
          </a:p>
          <a:p>
            <a:pPr lvl="2"/>
            <a:r>
              <a:rPr lang="fr-FR" dirty="0" smtClean="0"/>
              <a:t>on crée une branche </a:t>
            </a:r>
            <a:r>
              <a:rPr lang="fr-FR" dirty="0" err="1" smtClean="0"/>
              <a:t>hotfix</a:t>
            </a:r>
            <a:r>
              <a:rPr lang="fr-FR" dirty="0" smtClean="0"/>
              <a:t>/xxx lorsque l’on veut résoudre un bug critique en production rapidement.</a:t>
            </a:r>
          </a:p>
          <a:p>
            <a:pPr lvl="2"/>
            <a:r>
              <a:rPr lang="fr-FR" dirty="0" smtClean="0"/>
              <a:t>Lorsque le correctif est développé, on le </a:t>
            </a:r>
            <a:r>
              <a:rPr lang="fr-FR" dirty="0" err="1" smtClean="0"/>
              <a:t>merge</a:t>
            </a:r>
            <a:r>
              <a:rPr lang="fr-FR" dirty="0" smtClean="0"/>
              <a:t> dans master avec le numéro de version qui convient, ainsi que dans </a:t>
            </a:r>
            <a:r>
              <a:rPr lang="fr-FR" dirty="0" err="1" smtClean="0"/>
              <a:t>develop</a:t>
            </a:r>
            <a:r>
              <a:rPr lang="fr-FR" dirty="0" smtClean="0"/>
              <a:t> (ou la branche release en cours, le cas échéant) pour mettre à jour les modifications apportées.</a:t>
            </a:r>
          </a:p>
          <a:p>
            <a:pPr eaLnBrk="1" hangingPunct="1"/>
            <a:endParaRPr lang="fr-FR" dirty="0" smtClean="0"/>
          </a:p>
        </p:txBody>
      </p:sp>
    </p:spTree>
    <p:extLst>
      <p:ext uri="{BB962C8B-B14F-4D97-AF65-F5344CB8AC3E}">
        <p14:creationId xmlns:p14="http://schemas.microsoft.com/office/powerpoint/2010/main" val="28508360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Les branches principales :</a:t>
            </a:r>
          </a:p>
          <a:p>
            <a:pPr lvl="1"/>
            <a:r>
              <a:rPr lang="fr-FR" dirty="0" smtClean="0"/>
              <a:t>master est la branche où tout est stable. Chaque commit correspond à une version stable du projet (release) qui peut être déployée en production et taguée en conséquence (</a:t>
            </a:r>
            <a:r>
              <a:rPr lang="fr-FR" dirty="0" err="1" smtClean="0"/>
              <a:t>vX.Y.Z</a:t>
            </a:r>
            <a:r>
              <a:rPr lang="fr-FR" dirty="0" smtClean="0"/>
              <a:t>).</a:t>
            </a:r>
          </a:p>
          <a:p>
            <a:pPr lvl="1"/>
            <a:r>
              <a:rPr lang="fr-FR" dirty="0" err="1" smtClean="0"/>
              <a:t>develop</a:t>
            </a:r>
            <a:r>
              <a:rPr lang="fr-FR" dirty="0" smtClean="0"/>
              <a:t> est la branche sur laquelle s’effectue le développement proprement dit. </a:t>
            </a:r>
          </a:p>
          <a:p>
            <a:r>
              <a:rPr lang="fr-FR" dirty="0" smtClean="0"/>
              <a:t>Les branches secondaires :</a:t>
            </a:r>
          </a:p>
          <a:p>
            <a:pPr lvl="1"/>
            <a:r>
              <a:rPr lang="fr-FR" dirty="0" err="1" smtClean="0"/>
              <a:t>feature</a:t>
            </a:r>
            <a:r>
              <a:rPr lang="fr-FR" dirty="0" smtClean="0"/>
              <a:t> part de </a:t>
            </a:r>
            <a:r>
              <a:rPr lang="fr-FR" dirty="0" err="1" smtClean="0"/>
              <a:t>develop</a:t>
            </a:r>
            <a:r>
              <a:rPr lang="fr-FR" dirty="0" smtClean="0"/>
              <a:t> et se </a:t>
            </a:r>
            <a:r>
              <a:rPr lang="fr-FR" dirty="0" err="1" smtClean="0"/>
              <a:t>merge</a:t>
            </a:r>
            <a:r>
              <a:rPr lang="fr-FR" dirty="0" smtClean="0"/>
              <a:t> dans </a:t>
            </a:r>
            <a:r>
              <a:rPr lang="fr-FR" dirty="0" err="1" smtClean="0"/>
              <a:t>develop</a:t>
            </a:r>
            <a:r>
              <a:rPr lang="fr-FR" dirty="0" smtClean="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dans </a:t>
            </a:r>
            <a:r>
              <a:rPr lang="fr-FR" dirty="0" err="1" smtClean="0"/>
              <a:t>develop</a:t>
            </a:r>
            <a:r>
              <a:rPr lang="fr-FR" dirty="0" smtClean="0"/>
              <a:t> pour ajouter la </a:t>
            </a:r>
            <a:r>
              <a:rPr lang="fr-FR" dirty="0" err="1" smtClean="0"/>
              <a:t>feature</a:t>
            </a:r>
            <a:r>
              <a:rPr lang="fr-FR" dirty="0" smtClean="0"/>
              <a:t> stable dans le scope de la prochaine release.</a:t>
            </a:r>
          </a:p>
          <a:p>
            <a:pPr lvl="1"/>
            <a:r>
              <a:rPr lang="fr-FR" dirty="0" smtClean="0"/>
              <a:t>release part de </a:t>
            </a:r>
            <a:r>
              <a:rPr lang="fr-FR" dirty="0" err="1" smtClean="0"/>
              <a:t>develop</a:t>
            </a:r>
            <a:r>
              <a:rPr lang="fr-FR" dirty="0" smtClean="0"/>
              <a:t> et se </a:t>
            </a:r>
            <a:r>
              <a:rPr lang="fr-FR" dirty="0" err="1" smtClean="0"/>
              <a:t>merge</a:t>
            </a:r>
            <a:r>
              <a:rPr lang="fr-FR" dirty="0" smtClean="0"/>
              <a:t> dans master et </a:t>
            </a:r>
            <a:r>
              <a:rPr lang="fr-FR" dirty="0" err="1" smtClean="0"/>
              <a:t>develop</a:t>
            </a:r>
            <a:r>
              <a:rPr lang="fr-FR" dirty="0" smtClean="0"/>
              <a:t>;</a:t>
            </a:r>
          </a:p>
          <a:p>
            <a:pPr lvl="2"/>
            <a:r>
              <a:rPr lang="fr-FR" dirty="0" smtClean="0"/>
              <a:t>On crée une branche release/xxx à partir de </a:t>
            </a:r>
            <a:r>
              <a:rPr lang="fr-FR" dirty="0" err="1" smtClean="0"/>
              <a:t>develop</a:t>
            </a:r>
            <a:r>
              <a:rPr lang="fr-FR" dirty="0" smtClean="0"/>
              <a:t> lorsque celle-ci reflète l’état désiré de la release.</a:t>
            </a:r>
            <a:br>
              <a:rPr lang="fr-FR" dirty="0" smtClean="0"/>
            </a:br>
            <a:r>
              <a:rPr lang="fr-FR" dirty="0" smtClean="0"/>
              <a:t>Ainsi, on peut préparer la prochaine release tranquillement, corriger d’éventuels bugs (dans release/xxx) et poursuivre le développement en parallèle (dans </a:t>
            </a:r>
            <a:r>
              <a:rPr lang="fr-FR" dirty="0" err="1" smtClean="0"/>
              <a:t>develop</a:t>
            </a:r>
            <a:r>
              <a:rPr lang="fr-FR" dirty="0" smtClean="0"/>
              <a:t>).</a:t>
            </a:r>
          </a:p>
          <a:p>
            <a:pPr lvl="2"/>
            <a:r>
              <a:rPr lang="fr-FR" dirty="0" smtClean="0"/>
              <a:t>Une fois que la release est prête (stable) on </a:t>
            </a:r>
            <a:r>
              <a:rPr lang="fr-FR" dirty="0" err="1" smtClean="0"/>
              <a:t>merge</a:t>
            </a:r>
            <a:r>
              <a:rPr lang="fr-FR" dirty="0" smtClean="0"/>
              <a:t> alors la branche dans master, mais aussi dans </a:t>
            </a:r>
            <a:r>
              <a:rPr lang="fr-FR" dirty="0" err="1" smtClean="0"/>
              <a:t>develop</a:t>
            </a:r>
            <a:r>
              <a:rPr lang="fr-FR" dirty="0" smtClean="0"/>
              <a:t> pour mettre à jour les modifications apportées.</a:t>
            </a:r>
          </a:p>
          <a:p>
            <a:pPr lvl="1"/>
            <a:r>
              <a:rPr lang="fr-FR" dirty="0" err="1" smtClean="0"/>
              <a:t>hotfix</a:t>
            </a:r>
            <a:r>
              <a:rPr lang="fr-FR" dirty="0" smtClean="0"/>
              <a:t> part de master et se </a:t>
            </a:r>
            <a:r>
              <a:rPr lang="fr-FR" dirty="0" err="1" smtClean="0"/>
              <a:t>merge</a:t>
            </a:r>
            <a:r>
              <a:rPr lang="fr-FR" dirty="0" smtClean="0"/>
              <a:t> dans master et </a:t>
            </a:r>
            <a:r>
              <a:rPr lang="fr-FR" dirty="0" err="1" smtClean="0"/>
              <a:t>develop</a:t>
            </a:r>
            <a:r>
              <a:rPr lang="fr-FR" dirty="0" smtClean="0"/>
              <a:t> / release.</a:t>
            </a:r>
          </a:p>
          <a:p>
            <a:pPr lvl="2"/>
            <a:r>
              <a:rPr lang="fr-FR" dirty="0" smtClean="0"/>
              <a:t>on crée une branche </a:t>
            </a:r>
            <a:r>
              <a:rPr lang="fr-FR" dirty="0" err="1" smtClean="0"/>
              <a:t>hotfix</a:t>
            </a:r>
            <a:r>
              <a:rPr lang="fr-FR" dirty="0" smtClean="0"/>
              <a:t>/xxx lorsque l’on veut résoudre un bug critique en production rapidement.</a:t>
            </a:r>
          </a:p>
          <a:p>
            <a:pPr lvl="2"/>
            <a:r>
              <a:rPr lang="fr-FR" dirty="0" smtClean="0"/>
              <a:t>Lorsque le correctif est développé, on le </a:t>
            </a:r>
            <a:r>
              <a:rPr lang="fr-FR" dirty="0" err="1" smtClean="0"/>
              <a:t>merge</a:t>
            </a:r>
            <a:r>
              <a:rPr lang="fr-FR" dirty="0" smtClean="0"/>
              <a:t> dans master avec le numéro de version qui convient, ainsi que dans </a:t>
            </a:r>
            <a:r>
              <a:rPr lang="fr-FR" dirty="0" err="1" smtClean="0"/>
              <a:t>develop</a:t>
            </a:r>
            <a:r>
              <a:rPr lang="fr-FR" dirty="0" smtClean="0"/>
              <a:t> (ou la branche release en cours, le cas échéant) pour mettre à jour les modifications apportées.</a:t>
            </a:r>
          </a:p>
          <a:p>
            <a:pPr eaLnBrk="1" hangingPunct="1"/>
            <a:endParaRPr lang="fr-FR" dirty="0" smtClean="0"/>
          </a:p>
        </p:txBody>
      </p:sp>
    </p:spTree>
    <p:extLst>
      <p:ext uri="{BB962C8B-B14F-4D97-AF65-F5344CB8AC3E}">
        <p14:creationId xmlns:p14="http://schemas.microsoft.com/office/powerpoint/2010/main" val="42650156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7758322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7270518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r>
              <a:rPr lang="fr-FR" dirty="0" smtClean="0"/>
              <a:t>Tout ce qui est dans master peut être déployé en production</a:t>
            </a:r>
          </a:p>
          <a:p>
            <a:r>
              <a:rPr lang="fr-FR" dirty="0" smtClean="0"/>
              <a:t>Créer des branches explicites depuis master (</a:t>
            </a:r>
            <a:r>
              <a:rPr lang="fr-FR" dirty="0" err="1" smtClean="0"/>
              <a:t>features</a:t>
            </a:r>
            <a:r>
              <a:rPr lang="fr-FR" dirty="0" smtClean="0"/>
              <a:t>)</a:t>
            </a:r>
          </a:p>
          <a:p>
            <a:pPr lvl="1"/>
            <a:r>
              <a:rPr lang="fr-FR" dirty="0" smtClean="0"/>
              <a:t>Lorsqu’on souhaite travailler sur quelque chose (une fonctionnalité, un </a:t>
            </a:r>
            <a:r>
              <a:rPr lang="fr-FR" dirty="0" err="1" smtClean="0"/>
              <a:t>hotfix</a:t>
            </a:r>
            <a:r>
              <a:rPr lang="fr-FR" dirty="0" smtClean="0"/>
              <a:t>, etc.), on crée une branche depuis master avec un nom explicite.</a:t>
            </a:r>
          </a:p>
          <a:p>
            <a:pPr lvl="1"/>
            <a:r>
              <a:rPr lang="fr-FR" dirty="0" smtClean="0"/>
              <a:t>Contrairement au git-flow, il est recommandé de pousser les branches régulièrement sur le dépôt central même si la branche n’est pas stable. Cela permet une communication avec l’équipe.</a:t>
            </a:r>
          </a:p>
          <a:p>
            <a:pPr lvl="1"/>
            <a:r>
              <a:rPr lang="fr-FR" dirty="0" smtClean="0"/>
              <a:t>Pas de branche </a:t>
            </a:r>
            <a:r>
              <a:rPr lang="fr-FR" dirty="0" err="1" smtClean="0"/>
              <a:t>develop</a:t>
            </a:r>
            <a:endParaRPr lang="fr-FR" dirty="0" smtClean="0"/>
          </a:p>
          <a:p>
            <a:pPr eaLnBrk="1" hangingPunct="1"/>
            <a:endParaRPr lang="fr-FR" dirty="0" smtClean="0"/>
          </a:p>
        </p:txBody>
      </p:sp>
    </p:spTree>
    <p:extLst>
      <p:ext uri="{BB962C8B-B14F-4D97-AF65-F5344CB8AC3E}">
        <p14:creationId xmlns:p14="http://schemas.microsoft.com/office/powerpoint/2010/main" val="28211846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8675545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1221627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712059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13</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40834372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48386973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105</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530751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106</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1259829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b="1" dirty="0" smtClean="0"/>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107</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40427813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1410233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109</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7115491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110</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39171930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111</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38209627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112</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19676487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r>
              <a:rPr lang="fr-FR" dirty="0" smtClean="0"/>
              <a:t>A quoi sert ce champ ?</a:t>
            </a:r>
          </a:p>
          <a:p>
            <a:r>
              <a:rPr lang="fr-FR" dirty="0" err="1" smtClean="0"/>
              <a:t>A-t-il</a:t>
            </a:r>
            <a:r>
              <a:rPr lang="fr-FR" dirty="0" smtClean="0"/>
              <a:t> un libellé ?</a:t>
            </a:r>
          </a:p>
          <a:p>
            <a:r>
              <a:rPr lang="fr-FR" dirty="0" smtClean="0"/>
              <a:t>Où se situe-t-il ?</a:t>
            </a:r>
          </a:p>
          <a:p>
            <a:r>
              <a:rPr lang="fr-FR" dirty="0" smtClean="0"/>
              <a:t>Quel est son format ?</a:t>
            </a:r>
          </a:p>
          <a:p>
            <a:r>
              <a:rPr lang="fr-FR" dirty="0" smtClean="0"/>
              <a:t>Où sera-t-il stocké/utilisé</a:t>
            </a:r>
            <a:r>
              <a:rPr lang="fr-FR" baseline="0" dirty="0" smtClean="0"/>
              <a:t> ?</a:t>
            </a:r>
            <a:endParaRPr lang="fr-FR" dirty="0" smtClean="0"/>
          </a:p>
          <a:p>
            <a:r>
              <a:rPr lang="fr-FR" dirty="0" smtClean="0"/>
              <a:t>Données à tester :</a:t>
            </a:r>
          </a:p>
          <a:p>
            <a:pPr lvl="1"/>
            <a:r>
              <a:rPr lang="fr-FR" dirty="0" smtClean="0"/>
              <a:t>Cas</a:t>
            </a:r>
            <a:r>
              <a:rPr lang="fr-FR" baseline="0" dirty="0" smtClean="0"/>
              <a:t> passant nominal : 5</a:t>
            </a:r>
          </a:p>
          <a:p>
            <a:pPr lvl="1"/>
            <a:r>
              <a:rPr lang="fr-FR" baseline="0" dirty="0" smtClean="0"/>
              <a:t>Cas aux limites : 1 et 10</a:t>
            </a:r>
          </a:p>
          <a:p>
            <a:pPr lvl="1"/>
            <a:r>
              <a:rPr lang="fr-FR" baseline="0" dirty="0" smtClean="0"/>
              <a:t>Cas non passant : 0 et 11</a:t>
            </a:r>
          </a:p>
          <a:p>
            <a:pPr lvl="1"/>
            <a:r>
              <a:rPr lang="fr-FR" baseline="0" dirty="0" smtClean="0"/>
              <a:t>Faute de frappe : (</a:t>
            </a:r>
          </a:p>
          <a:p>
            <a:pPr lvl="1"/>
            <a:r>
              <a:rPr lang="fr-FR" baseline="0" dirty="0" smtClean="0"/>
              <a:t>Le </a:t>
            </a:r>
            <a:r>
              <a:rPr lang="fr-FR" baseline="0" dirty="0" err="1" smtClean="0"/>
              <a:t>null</a:t>
            </a:r>
            <a:r>
              <a:rPr lang="fr-FR" baseline="0" dirty="0" smtClean="0"/>
              <a:t> : </a:t>
            </a:r>
            <a:r>
              <a:rPr lang="fr-FR" baseline="0" dirty="0" err="1" smtClean="0"/>
              <a:t>null</a:t>
            </a:r>
            <a:endParaRPr lang="fr-FR" baseline="0" dirty="0" smtClean="0"/>
          </a:p>
          <a:p>
            <a:pPr lvl="1"/>
            <a:r>
              <a:rPr lang="fr-FR" baseline="0" dirty="0" smtClean="0"/>
              <a:t>Et pourquoi pas ? : -5 ; 1,5 ; 999 ; 001 ; AAA</a:t>
            </a:r>
            <a:endParaRPr lang="fr-FR" dirty="0"/>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113</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3740488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16</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41913367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r>
              <a:rPr lang="fr-FR" dirty="0" smtClean="0"/>
              <a:t>A quoi sert ce champ ?</a:t>
            </a:r>
          </a:p>
          <a:p>
            <a:r>
              <a:rPr lang="fr-FR" dirty="0" err="1" smtClean="0"/>
              <a:t>A-t-il</a:t>
            </a:r>
            <a:r>
              <a:rPr lang="fr-FR" dirty="0" smtClean="0"/>
              <a:t> un libellé ?</a:t>
            </a:r>
          </a:p>
          <a:p>
            <a:r>
              <a:rPr lang="fr-FR" dirty="0" smtClean="0"/>
              <a:t>Où se situe-t-il ?</a:t>
            </a:r>
          </a:p>
          <a:p>
            <a:r>
              <a:rPr lang="fr-FR" dirty="0" smtClean="0"/>
              <a:t>Quel est son format ?</a:t>
            </a:r>
          </a:p>
          <a:p>
            <a:r>
              <a:rPr lang="fr-FR" dirty="0" smtClean="0"/>
              <a:t>Où sera-t-il stocké/utilisé</a:t>
            </a:r>
            <a:r>
              <a:rPr lang="fr-FR" baseline="0" dirty="0" smtClean="0"/>
              <a:t> ?</a:t>
            </a:r>
            <a:endParaRPr lang="fr-FR" dirty="0" smtClean="0"/>
          </a:p>
          <a:p>
            <a:r>
              <a:rPr lang="fr-FR" dirty="0" smtClean="0"/>
              <a:t>Données à tester :</a:t>
            </a:r>
          </a:p>
          <a:p>
            <a:pPr lvl="1"/>
            <a:r>
              <a:rPr lang="fr-FR" dirty="0" smtClean="0"/>
              <a:t>Cas</a:t>
            </a:r>
            <a:r>
              <a:rPr lang="fr-FR" baseline="0" dirty="0" smtClean="0"/>
              <a:t> passant nominal : 5</a:t>
            </a:r>
          </a:p>
          <a:p>
            <a:pPr lvl="1"/>
            <a:r>
              <a:rPr lang="fr-FR" baseline="0" dirty="0" smtClean="0"/>
              <a:t>Cas aux limites : 1 et 10</a:t>
            </a:r>
          </a:p>
          <a:p>
            <a:pPr lvl="1"/>
            <a:r>
              <a:rPr lang="fr-FR" baseline="0" dirty="0" smtClean="0"/>
              <a:t>Cas non passant : 0 et 11</a:t>
            </a:r>
          </a:p>
          <a:p>
            <a:pPr lvl="1"/>
            <a:r>
              <a:rPr lang="fr-FR" baseline="0" dirty="0" smtClean="0"/>
              <a:t>Faute de frappe : (</a:t>
            </a:r>
          </a:p>
          <a:p>
            <a:pPr lvl="1"/>
            <a:r>
              <a:rPr lang="fr-FR" baseline="0" dirty="0" smtClean="0"/>
              <a:t>Le </a:t>
            </a:r>
            <a:r>
              <a:rPr lang="fr-FR" baseline="0" dirty="0" err="1" smtClean="0"/>
              <a:t>null</a:t>
            </a:r>
            <a:r>
              <a:rPr lang="fr-FR" baseline="0" dirty="0" smtClean="0"/>
              <a:t> : </a:t>
            </a:r>
            <a:r>
              <a:rPr lang="fr-FR" baseline="0" dirty="0" err="1" smtClean="0"/>
              <a:t>null</a:t>
            </a:r>
            <a:endParaRPr lang="fr-FR" baseline="0" dirty="0" smtClean="0"/>
          </a:p>
          <a:p>
            <a:pPr lvl="1"/>
            <a:r>
              <a:rPr lang="fr-FR" baseline="0" dirty="0" smtClean="0"/>
              <a:t>Et pourquoi pas ? : -5 ; 1,5 ; 999 ; 001 ; AAA</a:t>
            </a:r>
            <a:endParaRPr lang="fr-FR" dirty="0"/>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114</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8179468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dirty="0"/>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115</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34283713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dirty="0"/>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116</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20487107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dirty="0"/>
          </a:p>
        </p:txBody>
      </p:sp>
      <p:sp>
        <p:nvSpPr>
          <p:cNvPr id="14" name="Espace réservé du pied de page 13"/>
          <p:cNvSpPr>
            <a:spLocks noGrp="1"/>
          </p:cNvSpPr>
          <p:nvPr>
            <p:ph type="ftr" sz="quarter" idx="12"/>
          </p:nvPr>
        </p:nvSpPr>
        <p:spPr/>
        <p:txBody>
          <a:bodyPr/>
          <a:lstStyle/>
          <a:p>
            <a:r>
              <a:rPr lang="en-GB" sz="1100" smtClean="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117</a:t>
            </a:fld>
            <a:endParaRPr lang="en-GB" sz="1100" dirty="0"/>
          </a:p>
        </p:txBody>
      </p:sp>
      <p:sp>
        <p:nvSpPr>
          <p:cNvPr id="2" name="Espace réservé de la date 1"/>
          <p:cNvSpPr>
            <a:spLocks noGrp="1"/>
          </p:cNvSpPr>
          <p:nvPr>
            <p:ph type="dt" idx="14"/>
          </p:nvPr>
        </p:nvSpPr>
        <p:spPr/>
        <p:txBody>
          <a:bodyPr/>
          <a:lstStyle/>
          <a:p>
            <a:fld id="{973B10A7-8A2B-4F39-8160-83B51E5E9C07}" type="datetime1">
              <a:rPr lang="fr-FR" smtClean="0"/>
              <a:pPr/>
              <a:t>05/02/2018</a:t>
            </a:fld>
            <a:endParaRPr lang="fr-FR"/>
          </a:p>
        </p:txBody>
      </p:sp>
    </p:spTree>
    <p:extLst>
      <p:ext uri="{BB962C8B-B14F-4D97-AF65-F5344CB8AC3E}">
        <p14:creationId xmlns:p14="http://schemas.microsoft.com/office/powerpoint/2010/main" val="12235359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427699804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119</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35793319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3288445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4464225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27706019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1542357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17</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26152970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42948259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993775" y="768350"/>
            <a:ext cx="5114925" cy="3836988"/>
          </a:xfrm>
          <a:ln/>
        </p:spPr>
      </p:sp>
      <p:sp>
        <p:nvSpPr>
          <p:cNvPr id="64515" name="Rectangle 3"/>
          <p:cNvSpPr>
            <a:spLocks noGrp="1" noChangeArrowheads="1"/>
          </p:cNvSpPr>
          <p:nvPr>
            <p:ph type="body" idx="1"/>
          </p:nvPr>
        </p:nvSpPr>
        <p:spPr>
          <a:noFill/>
          <a:ln/>
        </p:spPr>
        <p:txBody>
          <a:bodyPr/>
          <a:lstStyle/>
          <a:p>
            <a:pPr eaLnBrk="1" hangingPunct="1"/>
            <a:endParaRPr lang="fr-FR" smtClean="0">
              <a:latin typeface="Arial" charset="0"/>
            </a:endParaRPr>
          </a:p>
        </p:txBody>
      </p:sp>
    </p:spTree>
    <p:extLst>
      <p:ext uri="{BB962C8B-B14F-4D97-AF65-F5344CB8AC3E}">
        <p14:creationId xmlns:p14="http://schemas.microsoft.com/office/powerpoint/2010/main" val="363410770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41298261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93775" y="768350"/>
            <a:ext cx="5114925" cy="3836988"/>
          </a:xfrm>
          <a:ln/>
        </p:spPr>
      </p:sp>
      <p:sp>
        <p:nvSpPr>
          <p:cNvPr id="27651" name="Rectangle 3"/>
          <p:cNvSpPr>
            <a:spLocks noGrp="1" noChangeArrowheads="1"/>
          </p:cNvSpPr>
          <p:nvPr>
            <p:ph type="body" idx="1"/>
          </p:nvPr>
        </p:nvSpPr>
        <p:spPr>
          <a:noFill/>
          <a:ln/>
        </p:spPr>
        <p:txBody>
          <a:bodyPr/>
          <a:lstStyle/>
          <a:p>
            <a:pPr eaLnBrk="1" hangingPunct="1"/>
            <a:endParaRPr lang="fr-FR" smtClean="0"/>
          </a:p>
        </p:txBody>
      </p:sp>
    </p:spTree>
    <p:extLst>
      <p:ext uri="{BB962C8B-B14F-4D97-AF65-F5344CB8AC3E}">
        <p14:creationId xmlns:p14="http://schemas.microsoft.com/office/powerpoint/2010/main" val="35679009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baseline="0" noProof="0" dirty="0" smtClean="0"/>
              <a:t>Sopra Steria countries:</a:t>
            </a:r>
          </a:p>
          <a:p>
            <a:pPr lvl="1"/>
            <a:r>
              <a:rPr lang="en-GB" noProof="0" dirty="0" smtClean="0"/>
              <a:t>EUROPE:</a:t>
            </a:r>
            <a:r>
              <a:rPr lang="en-GB" baseline="0" noProof="0" dirty="0" smtClean="0"/>
              <a:t> Austria</a:t>
            </a:r>
            <a:r>
              <a:rPr lang="en-GB" noProof="0" dirty="0" smtClean="0"/>
              <a:t>, Belgium, Denmark, France</a:t>
            </a:r>
            <a:r>
              <a:rPr lang="en-GB" noProof="0" smtClean="0"/>
              <a:t>, Germany, </a:t>
            </a:r>
            <a:r>
              <a:rPr lang="en-GB" noProof="0" dirty="0" smtClean="0"/>
              <a:t>Italy, Luxembourg, Norway, Netherlands, Poland, Spain, Sweden, Switzerland, United Kingdom</a:t>
            </a:r>
          </a:p>
          <a:p>
            <a:pPr lvl="1"/>
            <a:r>
              <a:rPr lang="en-GB" noProof="0" dirty="0" smtClean="0"/>
              <a:t>REST OF THE WORLD</a:t>
            </a:r>
            <a:r>
              <a:rPr lang="en-GB" baseline="0" noProof="0" dirty="0" smtClean="0"/>
              <a:t>: India, Hong Kong, Singapore, Algeria, Cameroon, Ivory Coast, Gabon, Morocco, Tunisia</a:t>
            </a:r>
          </a:p>
          <a:p>
            <a:pPr lvl="1"/>
            <a:endParaRPr lang="fr-FR" dirty="0"/>
          </a:p>
        </p:txBody>
      </p:sp>
      <p:sp>
        <p:nvSpPr>
          <p:cNvPr id="4" name="Espace réservé de la date 3"/>
          <p:cNvSpPr>
            <a:spLocks noGrp="1"/>
          </p:cNvSpPr>
          <p:nvPr>
            <p:ph type="dt" idx="10"/>
          </p:nvPr>
        </p:nvSpPr>
        <p:spPr/>
        <p:txBody>
          <a:bodyPr/>
          <a:lstStyle/>
          <a:p>
            <a:fld id="{2B32CBBA-F6AE-4DD6-AA77-016554F7ACFC}" type="datetime1">
              <a:rPr lang="fr-FR" smtClean="0"/>
              <a:t>05/02/2018</a:t>
            </a:fld>
            <a:endParaRPr lang="fr-FR" dirty="0"/>
          </a:p>
        </p:txBody>
      </p:sp>
      <p:sp>
        <p:nvSpPr>
          <p:cNvPr id="5" name="Espace réservé du pied de page 4"/>
          <p:cNvSpPr>
            <a:spLocks noGrp="1"/>
          </p:cNvSpPr>
          <p:nvPr>
            <p:ph type="ftr" sz="quarter" idx="11"/>
          </p:nvPr>
        </p:nvSpPr>
        <p:spPr/>
        <p:txBody>
          <a:bodyPr/>
          <a:lstStyle/>
          <a:p>
            <a:r>
              <a:rPr lang="en-US"/>
              <a:t>The new group at a glance – October 2014</a:t>
            </a:r>
            <a:endParaRPr lang="en-GB" dirty="0"/>
          </a:p>
        </p:txBody>
      </p:sp>
      <p:sp>
        <p:nvSpPr>
          <p:cNvPr id="6" name="Espace réservé du numéro de diapositive 5"/>
          <p:cNvSpPr>
            <a:spLocks noGrp="1"/>
          </p:cNvSpPr>
          <p:nvPr>
            <p:ph type="sldNum" sz="quarter" idx="12"/>
          </p:nvPr>
        </p:nvSpPr>
        <p:spPr>
          <a:xfrm>
            <a:off x="4" y="9485354"/>
            <a:ext cx="543854" cy="277524"/>
          </a:xfrm>
          <a:prstGeom prst="rect">
            <a:avLst/>
          </a:prstGeom>
        </p:spPr>
        <p:txBody>
          <a:bodyPr lIns="91411" tIns="45706" rIns="91411" bIns="45706"/>
          <a:lstStyle/>
          <a:p>
            <a:fld id="{305287CA-3E72-4A91-B59B-B69F40801570}" type="slidenum">
              <a:rPr lang="en-GB" sz="1100"/>
              <a:pPr/>
              <a:t>132</a:t>
            </a:fld>
            <a:endParaRPr lang="en-GB" sz="1100" dirty="0"/>
          </a:p>
        </p:txBody>
      </p:sp>
    </p:spTree>
    <p:extLst>
      <p:ext uri="{BB962C8B-B14F-4D97-AF65-F5344CB8AC3E}">
        <p14:creationId xmlns:p14="http://schemas.microsoft.com/office/powerpoint/2010/main" val="3800644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Liste</a:t>
            </a:r>
            <a:r>
              <a:rPr lang="fr-FR" baseline="0" dirty="0" smtClean="0"/>
              <a:t> des thèmes en rapport avec l’édition logicielle, le développement …</a:t>
            </a:r>
            <a:endParaRPr lang="fr-FR" dirty="0"/>
          </a:p>
        </p:txBody>
      </p:sp>
      <p:sp>
        <p:nvSpPr>
          <p:cNvPr id="4" name="Espace réservé de la date 3"/>
          <p:cNvSpPr>
            <a:spLocks noGrp="1"/>
          </p:cNvSpPr>
          <p:nvPr>
            <p:ph type="dt" idx="10"/>
          </p:nvPr>
        </p:nvSpPr>
        <p:spPr/>
        <p:txBody>
          <a:bodyPr/>
          <a:lstStyle/>
          <a:p>
            <a:fld id="{0225619F-9910-4378-B283-CAC477936088}" type="datetime1">
              <a:rPr lang="fr-FR" smtClean="0"/>
              <a:t>05/02/2018</a:t>
            </a:fld>
            <a:endParaRPr lang="fr-FR"/>
          </a:p>
        </p:txBody>
      </p:sp>
      <p:sp>
        <p:nvSpPr>
          <p:cNvPr id="5" name="Espace réservé du pied de page 4"/>
          <p:cNvSpPr>
            <a:spLocks noGrp="1"/>
          </p:cNvSpPr>
          <p:nvPr>
            <p:ph type="ftr" sz="quarter" idx="11"/>
          </p:nvPr>
        </p:nvSpPr>
        <p:spPr/>
        <p:txBody>
          <a:bodyPr/>
          <a:lstStyle/>
          <a:p>
            <a:r>
              <a:rPr lang="fr-FR" smtClean="0"/>
              <a:t>Title presentation</a:t>
            </a:r>
            <a:endParaRPr lang="fr-FR" dirty="0"/>
          </a:p>
        </p:txBody>
      </p:sp>
      <p:sp>
        <p:nvSpPr>
          <p:cNvPr id="6" name="Espace réservé du numéro de diapositive 5"/>
          <p:cNvSpPr>
            <a:spLocks noGrp="1"/>
          </p:cNvSpPr>
          <p:nvPr>
            <p:ph type="sldNum" sz="quarter" idx="12"/>
          </p:nvPr>
        </p:nvSpPr>
        <p:spPr/>
        <p:txBody>
          <a:bodyPr/>
          <a:lstStyle/>
          <a:p>
            <a:fld id="{305287CA-3E72-4A91-B59B-B69F40801570}" type="slidenum">
              <a:rPr lang="en-GB" sz="1100" smtClean="0"/>
              <a:pPr/>
              <a:t>18</a:t>
            </a:fld>
            <a:endParaRPr lang="en-GB" sz="1100" dirty="0"/>
          </a:p>
        </p:txBody>
      </p:sp>
    </p:spTree>
    <p:extLst>
      <p:ext uri="{BB962C8B-B14F-4D97-AF65-F5344CB8AC3E}">
        <p14:creationId xmlns:p14="http://schemas.microsoft.com/office/powerpoint/2010/main" val="1492572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e l'image des diapositives 9"/>
          <p:cNvSpPr>
            <a:spLocks noGrp="1" noRot="1" noChangeAspect="1"/>
          </p:cNvSpPr>
          <p:nvPr>
            <p:ph type="sldImg"/>
          </p:nvPr>
        </p:nvSpPr>
        <p:spPr/>
      </p:sp>
      <p:sp>
        <p:nvSpPr>
          <p:cNvPr id="11" name="Espace réservé des commentaires 10"/>
          <p:cNvSpPr>
            <a:spLocks noGrp="1"/>
          </p:cNvSpPr>
          <p:nvPr>
            <p:ph type="body" idx="1"/>
          </p:nvPr>
        </p:nvSpPr>
        <p:spPr/>
        <p:txBody>
          <a:bodyPr/>
          <a:lstStyle/>
          <a:p>
            <a:endParaRPr lang="fr-FR"/>
          </a:p>
        </p:txBody>
      </p:sp>
      <p:sp>
        <p:nvSpPr>
          <p:cNvPr id="14" name="Espace réservé du pied de page 13"/>
          <p:cNvSpPr>
            <a:spLocks noGrp="1"/>
          </p:cNvSpPr>
          <p:nvPr>
            <p:ph type="ftr" sz="quarter" idx="12"/>
          </p:nvPr>
        </p:nvSpPr>
        <p:spPr/>
        <p:txBody>
          <a:bodyPr/>
          <a:lstStyle/>
          <a:p>
            <a:r>
              <a:rPr lang="en-GB" sz="1100"/>
              <a:t>Titre de la présentation</a:t>
            </a:r>
            <a:endParaRPr lang="en-GB" sz="1100" dirty="0"/>
          </a:p>
        </p:txBody>
      </p:sp>
      <p:sp>
        <p:nvSpPr>
          <p:cNvPr id="15" name="Espace réservé du numéro de diapositive 14"/>
          <p:cNvSpPr>
            <a:spLocks noGrp="1"/>
          </p:cNvSpPr>
          <p:nvPr>
            <p:ph type="sldNum" sz="quarter" idx="13"/>
          </p:nvPr>
        </p:nvSpPr>
        <p:spPr/>
        <p:txBody>
          <a:bodyPr/>
          <a:lstStyle/>
          <a:p>
            <a:fld id="{305287CA-3E72-4A91-B59B-B69F40801570}" type="slidenum">
              <a:rPr lang="en-GB" sz="1100" smtClean="0"/>
              <a:pPr/>
              <a:t>19</a:t>
            </a:fld>
            <a:endParaRPr lang="en-GB" sz="1100" dirty="0"/>
          </a:p>
        </p:txBody>
      </p:sp>
      <p:sp>
        <p:nvSpPr>
          <p:cNvPr id="2" name="Espace réservé de la date 1"/>
          <p:cNvSpPr>
            <a:spLocks noGrp="1"/>
          </p:cNvSpPr>
          <p:nvPr>
            <p:ph type="dt" idx="14"/>
          </p:nvPr>
        </p:nvSpPr>
        <p:spPr/>
        <p:txBody>
          <a:bodyPr/>
          <a:lstStyle/>
          <a:p>
            <a:fld id="{0797A5BC-A051-4E73-8F99-0C931BEB0F04}" type="datetime1">
              <a:rPr lang="fr-FR" smtClean="0"/>
              <a:t>05/02/2018</a:t>
            </a:fld>
            <a:endParaRPr lang="fr-FR"/>
          </a:p>
        </p:txBody>
      </p:sp>
    </p:spTree>
    <p:extLst>
      <p:ext uri="{BB962C8B-B14F-4D97-AF65-F5344CB8AC3E}">
        <p14:creationId xmlns:p14="http://schemas.microsoft.com/office/powerpoint/2010/main" val="17061374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opra Steria">
    <p:spTree>
      <p:nvGrpSpPr>
        <p:cNvPr id="1" name=""/>
        <p:cNvGrpSpPr/>
        <p:nvPr/>
      </p:nvGrpSpPr>
      <p:grpSpPr>
        <a:xfrm>
          <a:off x="0" y="0"/>
          <a:ext cx="0" cy="0"/>
          <a:chOff x="0" y="0"/>
          <a:chExt cx="0" cy="0"/>
        </a:xfrm>
      </p:grpSpPr>
      <p:pic>
        <p:nvPicPr>
          <p:cNvPr id="22" name="Image 2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gray">
          <a:xfrm>
            <a:off x="5345038" y="6165850"/>
            <a:ext cx="3672408" cy="698500"/>
          </a:xfrm>
          <a:prstGeom prst="rect">
            <a:avLst/>
          </a:prstGeom>
        </p:spPr>
      </p:pic>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9715988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contents">
    <p:spTree>
      <p:nvGrpSpPr>
        <p:cNvPr id="1" name=""/>
        <p:cNvGrpSpPr/>
        <p:nvPr/>
      </p:nvGrpSpPr>
      <p:grpSpPr>
        <a:xfrm>
          <a:off x="0" y="0"/>
          <a:ext cx="0" cy="0"/>
          <a:chOff x="0" y="0"/>
          <a:chExt cx="0" cy="0"/>
        </a:xfrm>
      </p:grpSpPr>
      <p:sp>
        <p:nvSpPr>
          <p:cNvPr id="4" name="Rectangle 3"/>
          <p:cNvSpPr/>
          <p:nvPr userDrawn="1"/>
        </p:nvSpPr>
        <p:spPr bwMode="gray">
          <a:xfrm>
            <a:off x="0" y="1474788"/>
            <a:ext cx="4556345"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6" name="Rectangle 15"/>
          <p:cNvSpPr/>
          <p:nvPr userDrawn="1"/>
        </p:nvSpPr>
        <p:spPr bwMode="gray">
          <a:xfrm>
            <a:off x="4584698" y="1474788"/>
            <a:ext cx="4559301"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9" name="Rectangle 18"/>
          <p:cNvSpPr/>
          <p:nvPr userDrawn="1"/>
        </p:nvSpPr>
        <p:spPr bwMode="gray">
          <a:xfrm>
            <a:off x="0" y="3824288"/>
            <a:ext cx="4556345"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20" name="Rectangle 19"/>
          <p:cNvSpPr/>
          <p:nvPr userDrawn="1"/>
        </p:nvSpPr>
        <p:spPr bwMode="gray">
          <a:xfrm>
            <a:off x="4584698" y="3824288"/>
            <a:ext cx="4559301"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515938" y="1474788"/>
            <a:ext cx="4040407"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21" name="Espace réservé du contenu 2"/>
          <p:cNvSpPr>
            <a:spLocks noGrp="1"/>
          </p:cNvSpPr>
          <p:nvPr>
            <p:ph idx="13" hasCustomPrompt="1"/>
          </p:nvPr>
        </p:nvSpPr>
        <p:spPr bwMode="gray">
          <a:xfrm>
            <a:off x="4706951" y="1474788"/>
            <a:ext cx="4017130"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22" name="Espace réservé du contenu 2"/>
          <p:cNvSpPr>
            <a:spLocks noGrp="1"/>
          </p:cNvSpPr>
          <p:nvPr>
            <p:ph idx="14" hasCustomPrompt="1"/>
          </p:nvPr>
        </p:nvSpPr>
        <p:spPr bwMode="gray">
          <a:xfrm>
            <a:off x="4706951" y="3844608"/>
            <a:ext cx="4017130"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
        <p:nvSpPr>
          <p:cNvPr id="23" name="Espace réservé du contenu 2"/>
          <p:cNvSpPr>
            <a:spLocks noGrp="1"/>
          </p:cNvSpPr>
          <p:nvPr>
            <p:ph idx="15" hasCustomPrompt="1"/>
          </p:nvPr>
        </p:nvSpPr>
        <p:spPr bwMode="gray">
          <a:xfrm>
            <a:off x="515938" y="3844608"/>
            <a:ext cx="4040407" cy="2314575"/>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noProof="0" dirty="0" smtClean="0"/>
              <a:t>Text level one</a:t>
            </a:r>
          </a:p>
          <a:p>
            <a:pPr lvl="1"/>
            <a:r>
              <a:rPr lang="en-GB" noProof="0" dirty="0" smtClean="0"/>
              <a:t>Text level two</a:t>
            </a:r>
          </a:p>
        </p:txBody>
      </p:sp>
    </p:spTree>
    <p:extLst>
      <p:ext uri="{BB962C8B-B14F-4D97-AF65-F5344CB8AC3E}">
        <p14:creationId xmlns:p14="http://schemas.microsoft.com/office/powerpoint/2010/main" val="13966416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contents">
    <p:spTree>
      <p:nvGrpSpPr>
        <p:cNvPr id="1" name=""/>
        <p:cNvGrpSpPr/>
        <p:nvPr/>
      </p:nvGrpSpPr>
      <p:grpSpPr>
        <a:xfrm>
          <a:off x="0" y="0"/>
          <a:ext cx="0" cy="0"/>
          <a:chOff x="0" y="0"/>
          <a:chExt cx="0" cy="0"/>
        </a:xfrm>
      </p:grpSpPr>
      <p:sp>
        <p:nvSpPr>
          <p:cNvPr id="4" name="Rectangle 3"/>
          <p:cNvSpPr/>
          <p:nvPr userDrawn="1"/>
        </p:nvSpPr>
        <p:spPr bwMode="gray">
          <a:xfrm>
            <a:off x="1" y="1474788"/>
            <a:ext cx="4891138"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6" name="Rectangle 15"/>
          <p:cNvSpPr/>
          <p:nvPr userDrawn="1"/>
        </p:nvSpPr>
        <p:spPr bwMode="gray">
          <a:xfrm>
            <a:off x="4932040" y="1474788"/>
            <a:ext cx="4211960" cy="231457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20" name="Rectangle 19"/>
          <p:cNvSpPr/>
          <p:nvPr userDrawn="1"/>
        </p:nvSpPr>
        <p:spPr bwMode="gray">
          <a:xfrm>
            <a:off x="4932040" y="3824288"/>
            <a:ext cx="4211960" cy="2334895"/>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1" y="1474788"/>
            <a:ext cx="4891138" cy="4691062"/>
          </a:xfrm>
          <a:prstGeom prst="rect">
            <a:avLst/>
          </a:prstGeom>
          <a:noFill/>
          <a:ln w="38100">
            <a:noFill/>
          </a:ln>
        </p:spPr>
        <p:txBody>
          <a:bodyPr lIns="504000" rIns="108000"/>
          <a:lstStyle>
            <a:lvl1pPr>
              <a:defRPr sz="20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21" name="Espace réservé du contenu 2"/>
          <p:cNvSpPr>
            <a:spLocks noGrp="1"/>
          </p:cNvSpPr>
          <p:nvPr>
            <p:ph idx="13" hasCustomPrompt="1"/>
          </p:nvPr>
        </p:nvSpPr>
        <p:spPr bwMode="gray">
          <a:xfrm>
            <a:off x="5206300" y="1474788"/>
            <a:ext cx="3663440" cy="2314575"/>
          </a:xfrm>
          <a:prstGeom prst="rect">
            <a:avLst/>
          </a:prstGeom>
          <a:noFill/>
          <a:ln w="38100">
            <a:noFill/>
          </a:ln>
        </p:spPr>
        <p:txBody>
          <a:bodyPr lIns="108000" rIns="108000"/>
          <a:lstStyle>
            <a:lvl1pPr>
              <a:defRPr sz="2000"/>
            </a:lvl1pPr>
            <a:lvl2pPr>
              <a:defRPr sz="1600"/>
            </a:lvl2pPr>
            <a:lvl3pPr>
              <a:defRPr sz="1400"/>
            </a:lvl3pPr>
            <a:lvl4pPr>
              <a:defRPr sz="105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
        <p:nvSpPr>
          <p:cNvPr id="22" name="Espace réservé du contenu 2"/>
          <p:cNvSpPr>
            <a:spLocks noGrp="1"/>
          </p:cNvSpPr>
          <p:nvPr>
            <p:ph idx="14" hasCustomPrompt="1"/>
          </p:nvPr>
        </p:nvSpPr>
        <p:spPr bwMode="gray">
          <a:xfrm>
            <a:off x="5206300" y="3844608"/>
            <a:ext cx="3663440" cy="2314575"/>
          </a:xfrm>
          <a:prstGeom prst="rect">
            <a:avLst/>
          </a:prstGeom>
          <a:noFill/>
          <a:ln w="38100">
            <a:noFill/>
          </a:ln>
        </p:spPr>
        <p:txBody>
          <a:bodyPr lIns="108000" rIns="108000"/>
          <a:lstStyle>
            <a:lvl1pPr>
              <a:defRPr sz="20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a:p>
            <a:pPr lvl="2"/>
            <a:r>
              <a:rPr lang="en-GB" dirty="0" smtClean="0"/>
              <a:t>Text level three</a:t>
            </a:r>
          </a:p>
        </p:txBody>
      </p:sp>
    </p:spTree>
    <p:extLst>
      <p:ext uri="{BB962C8B-B14F-4D97-AF65-F5344CB8AC3E}">
        <p14:creationId xmlns:p14="http://schemas.microsoft.com/office/powerpoint/2010/main" val="128024113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text columns">
    <p:spTree>
      <p:nvGrpSpPr>
        <p:cNvPr id="1" name=""/>
        <p:cNvGrpSpPr/>
        <p:nvPr/>
      </p:nvGrpSpPr>
      <p:grpSpPr>
        <a:xfrm>
          <a:off x="0" y="0"/>
          <a:ext cx="0" cy="0"/>
          <a:chOff x="0" y="0"/>
          <a:chExt cx="0" cy="0"/>
        </a:xfrm>
      </p:grpSpPr>
      <p:sp>
        <p:nvSpPr>
          <p:cNvPr id="4" name="Rectangle 3"/>
          <p:cNvSpPr/>
          <p:nvPr userDrawn="1"/>
        </p:nvSpPr>
        <p:spPr bwMode="gray">
          <a:xfrm>
            <a:off x="0" y="1474788"/>
            <a:ext cx="3019301"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3" name="Espace réservé du contenu 2"/>
          <p:cNvSpPr>
            <a:spLocks noGrp="1"/>
          </p:cNvSpPr>
          <p:nvPr>
            <p:ph idx="1" hasCustomPrompt="1"/>
          </p:nvPr>
        </p:nvSpPr>
        <p:spPr bwMode="gray">
          <a:xfrm>
            <a:off x="520127"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12" name="Rectangle 11"/>
          <p:cNvSpPr/>
          <p:nvPr userDrawn="1"/>
        </p:nvSpPr>
        <p:spPr bwMode="gray">
          <a:xfrm>
            <a:off x="3057154" y="1474788"/>
            <a:ext cx="3024000"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3" name="Rectangle 12"/>
          <p:cNvSpPr/>
          <p:nvPr userDrawn="1"/>
        </p:nvSpPr>
        <p:spPr bwMode="gray">
          <a:xfrm>
            <a:off x="6119008" y="1474788"/>
            <a:ext cx="3024000" cy="4691062"/>
          </a:xfrm>
          <a:prstGeom prst="rect">
            <a:avLst/>
          </a:prstGeom>
          <a:solidFill>
            <a:schemeClr val="bg1">
              <a:lumMod val="95000"/>
            </a:schemeClr>
          </a:solidFill>
          <a:ln w="38100">
            <a:noFill/>
          </a:ln>
        </p:spPr>
        <p:txBody>
          <a:bodyPr vert="horz" lIns="108000" tIns="45710" rIns="108000" bIns="45710" rtlCol="0">
            <a:noAutofit/>
          </a:bodyPr>
          <a:lstStyle/>
          <a:p>
            <a:pPr marL="266700" lvl="0" indent="-266700">
              <a:spcBef>
                <a:spcPts val="1234"/>
              </a:spcBef>
              <a:buSzPct val="70000"/>
              <a:buFontTx/>
              <a:buBlip>
                <a:blip r:embed="rId2"/>
              </a:buBlip>
              <a:tabLst/>
            </a:pPr>
            <a:endParaRPr lang="en-GB" sz="2400" normalizeH="0" baseline="0">
              <a:solidFill>
                <a:schemeClr val="tx1"/>
              </a:solidFill>
            </a:endParaRPr>
          </a:p>
        </p:txBody>
      </p:sp>
      <p:sp>
        <p:nvSpPr>
          <p:cNvPr id="14" name="Espace réservé du contenu 2"/>
          <p:cNvSpPr>
            <a:spLocks noGrp="1"/>
          </p:cNvSpPr>
          <p:nvPr>
            <p:ph idx="13" hasCustomPrompt="1"/>
          </p:nvPr>
        </p:nvSpPr>
        <p:spPr bwMode="gray">
          <a:xfrm>
            <a:off x="3313956"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
        <p:nvSpPr>
          <p:cNvPr id="15" name="Espace réservé du contenu 2"/>
          <p:cNvSpPr>
            <a:spLocks noGrp="1"/>
          </p:cNvSpPr>
          <p:nvPr>
            <p:ph idx="14" hasCustomPrompt="1"/>
          </p:nvPr>
        </p:nvSpPr>
        <p:spPr bwMode="gray">
          <a:xfrm>
            <a:off x="6366867" y="1474788"/>
            <a:ext cx="2499174" cy="4691062"/>
          </a:xfrm>
          <a:prstGeom prst="rect">
            <a:avLst/>
          </a:prstGeom>
          <a:noFill/>
          <a:ln w="38100">
            <a:noFill/>
          </a:ln>
        </p:spPr>
        <p:txBody>
          <a:bodyPr lIns="0" rIns="0"/>
          <a:lstStyle>
            <a:lvl1pPr>
              <a:defRPr sz="1800"/>
            </a:lvl1pPr>
            <a:lvl2pPr>
              <a:defRPr sz="1600"/>
            </a:lvl2pPr>
            <a:lvl3pPr>
              <a:defRPr sz="1400"/>
            </a:lvl3pPr>
            <a:lvl4pPr>
              <a:defRPr sz="1100"/>
            </a:lvl4pPr>
            <a:lvl5pPr>
              <a:defRPr sz="1100"/>
            </a:lvl5pPr>
          </a:lstStyle>
          <a:p>
            <a:pPr lvl="0"/>
            <a:r>
              <a:rPr lang="en-GB" dirty="0" smtClean="0"/>
              <a:t>Text level one</a:t>
            </a:r>
          </a:p>
          <a:p>
            <a:pPr lvl="1"/>
            <a:r>
              <a:rPr lang="en-GB" dirty="0" smtClean="0"/>
              <a:t>Text level two</a:t>
            </a:r>
          </a:p>
        </p:txBody>
      </p:sp>
    </p:spTree>
    <p:extLst>
      <p:ext uri="{BB962C8B-B14F-4D97-AF65-F5344CB8AC3E}">
        <p14:creationId xmlns:p14="http://schemas.microsoft.com/office/powerpoint/2010/main" val="287016920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p:txBody>
          <a:bodyPr/>
          <a:lstStyle/>
          <a:p>
            <a:r>
              <a:rPr lang="en-GB" noProof="0" dirty="0" smtClean="0"/>
              <a:t>Title</a:t>
            </a:r>
            <a:endParaRPr lang="fr-FR" dirty="0"/>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398317297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bwMode="gray"/>
        <p:txBody>
          <a:bodyPr/>
          <a:lstStyle/>
          <a:p>
            <a:endParaRPr lang="fr-FR"/>
          </a:p>
        </p:txBody>
      </p:sp>
      <p:sp>
        <p:nvSpPr>
          <p:cNvPr id="3" name="Espace réservé du pied de page 2"/>
          <p:cNvSpPr>
            <a:spLocks noGrp="1"/>
          </p:cNvSpPr>
          <p:nvPr>
            <p:ph type="ftr" sz="quarter" idx="11"/>
          </p:nvPr>
        </p:nvSpPr>
        <p:spPr bwMode="gray"/>
        <p:txBody>
          <a:bodyPr/>
          <a:lstStyle/>
          <a:p>
            <a:r>
              <a:rPr lang="fr-FR" smtClean="0"/>
              <a:t>ISIMA F2 - IT Forge</a:t>
            </a:r>
            <a:endParaRPr lang="fr-FR"/>
          </a:p>
        </p:txBody>
      </p:sp>
      <p:sp>
        <p:nvSpPr>
          <p:cNvPr id="4" name="Espace réservé du numéro de diapositive 3"/>
          <p:cNvSpPr>
            <a:spLocks noGrp="1"/>
          </p:cNvSpPr>
          <p:nvPr>
            <p:ph type="sldNum" sz="quarter" idx="12"/>
          </p:nvPr>
        </p:nvSpPr>
        <p:spPr bwMode="gray"/>
        <p:txBody>
          <a:bodyPr/>
          <a:lstStyle/>
          <a:p>
            <a:fld id="{AF43E6FD-AB27-4108-A2FC-346BB5F75E3F}" type="slidenum">
              <a:rPr lang="fr-FR" smtClean="0"/>
              <a:pPr/>
              <a:t>‹N°›</a:t>
            </a:fld>
            <a:endParaRPr lang="fr-FR"/>
          </a:p>
        </p:txBody>
      </p:sp>
      <p:cxnSp>
        <p:nvCxnSpPr>
          <p:cNvPr id="12" name="Connecteur droit 11"/>
          <p:cNvCxnSpPr/>
          <p:nvPr userDrawn="1"/>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bwMode="gray">
          <a:xfrm>
            <a:off x="0" y="1"/>
            <a:ext cx="9143728" cy="107092"/>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Imag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86796366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acts">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
        <p:nvSpPr>
          <p:cNvPr id="9" name="ZoneTexte 8"/>
          <p:cNvSpPr txBox="1"/>
          <p:nvPr userDrawn="1"/>
        </p:nvSpPr>
        <p:spPr bwMode="gray">
          <a:xfrm>
            <a:off x="461432" y="776615"/>
            <a:ext cx="2382376" cy="523220"/>
          </a:xfrm>
          <a:prstGeom prst="rect">
            <a:avLst/>
          </a:prstGeom>
          <a:noFill/>
        </p:spPr>
        <p:txBody>
          <a:bodyPr wrap="square" rtlCol="0">
            <a:spAutoFit/>
          </a:bodyPr>
          <a:lstStyle/>
          <a:p>
            <a:r>
              <a:rPr lang="it-IT" sz="2800" b="0" dirty="0" smtClean="0">
                <a:solidFill>
                  <a:schemeClr val="bg1"/>
                </a:solidFill>
                <a:latin typeface="+mn-lt"/>
              </a:rPr>
              <a:t>CONTACTS</a:t>
            </a:r>
            <a:endParaRPr lang="it-IT" sz="2800" b="0" dirty="0">
              <a:solidFill>
                <a:schemeClr val="bg1"/>
              </a:solidFill>
              <a:latin typeface="+mn-lt"/>
            </a:endParaRPr>
          </a:p>
        </p:txBody>
      </p:sp>
    </p:spTree>
    <p:extLst>
      <p:ext uri="{BB962C8B-B14F-4D97-AF65-F5344CB8AC3E}">
        <p14:creationId xmlns:p14="http://schemas.microsoft.com/office/powerpoint/2010/main" val="209640600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191426970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énérique">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Tree>
    <p:extLst>
      <p:ext uri="{BB962C8B-B14F-4D97-AF65-F5344CB8AC3E}">
        <p14:creationId xmlns:p14="http://schemas.microsoft.com/office/powerpoint/2010/main" val="405090381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re, sous-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bwMode="gray">
          <a:xfrm>
            <a:off x="515938" y="1484312"/>
            <a:ext cx="8088511" cy="4681537"/>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p:txBody>
      </p:sp>
      <p:sp>
        <p:nvSpPr>
          <p:cNvPr id="8" name="Titre 7"/>
          <p:cNvSpPr>
            <a:spLocks noGrp="1"/>
          </p:cNvSpPr>
          <p:nvPr>
            <p:ph type="title"/>
          </p:nvPr>
        </p:nvSpPr>
        <p:spPr bwMode="gray">
          <a:xfrm>
            <a:off x="544439" y="316180"/>
            <a:ext cx="8045374" cy="332546"/>
          </a:xfrm>
        </p:spPr>
        <p:txBody>
          <a:bodyPr anchor="ctr"/>
          <a:lstStyle/>
          <a:p>
            <a:r>
              <a:rPr lang="fr-FR"/>
              <a:t>Cliquez pour modifier le style du titre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lvl1pPr>
              <a:defRPr/>
            </a:lvl1pPr>
          </a:lstStyle>
          <a:p>
            <a:r>
              <a:rPr lang="fr-FR" smtClean="0"/>
              <a:t>ISIMA F2 - IT Forge</a:t>
            </a:r>
            <a:endParaRPr lang="fr-FR" dirty="0" smtClean="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du texte 3"/>
          <p:cNvSpPr>
            <a:spLocks noGrp="1"/>
          </p:cNvSpPr>
          <p:nvPr>
            <p:ph type="body" sz="quarter" idx="13"/>
          </p:nvPr>
        </p:nvSpPr>
        <p:spPr bwMode="gray">
          <a:xfrm>
            <a:off x="544439" y="656624"/>
            <a:ext cx="8045450" cy="269875"/>
          </a:xfrm>
          <a:prstGeom prst="rect">
            <a:avLst/>
          </a:prstGeom>
        </p:spPr>
        <p:txBody>
          <a:bodyPr vert="horz" lIns="0" tIns="45710" rIns="0" bIns="45710" rtlCol="0" anchor="ctr">
            <a:noAutofit/>
          </a:bodyPr>
          <a:lstStyle>
            <a:lvl1pPr marL="0" indent="0">
              <a:buFont typeface="Arial" panose="020B0604020202020204" pitchFamily="34" charset="0"/>
              <a:buNone/>
              <a:defRPr lang="fr-FR" sz="1800" cap="all" smtClean="0">
                <a:solidFill>
                  <a:srgbClr val="CF022B"/>
                </a:solidFill>
                <a:latin typeface="+mj-lt"/>
                <a:ea typeface="+mj-ea"/>
                <a:cs typeface="+mj-cs"/>
              </a:defRPr>
            </a:lvl1pPr>
            <a:lvl2pPr>
              <a:defRPr lang="fr-FR" smtClean="0"/>
            </a:lvl2pPr>
            <a:lvl3pPr>
              <a:defRPr lang="fr-FR" smtClean="0"/>
            </a:lvl3pPr>
            <a:lvl4pPr>
              <a:defRPr lang="fr-FR" smtClean="0"/>
            </a:lvl4pPr>
            <a:lvl5pPr>
              <a:defRPr lang="en-GB"/>
            </a:lvl5pPr>
          </a:lstStyle>
          <a:p>
            <a:pPr marL="0" lvl="0">
              <a:lnSpc>
                <a:spcPct val="90000"/>
              </a:lnSpc>
              <a:spcBef>
                <a:spcPct val="0"/>
              </a:spcBef>
            </a:pPr>
            <a:r>
              <a:rPr lang="fr-FR"/>
              <a:t>Cliquez pour modifier les styles du texte du masque</a:t>
            </a:r>
          </a:p>
        </p:txBody>
      </p:sp>
    </p:spTree>
    <p:extLst>
      <p:ext uri="{BB962C8B-B14F-4D97-AF65-F5344CB8AC3E}">
        <p14:creationId xmlns:p14="http://schemas.microsoft.com/office/powerpoint/2010/main" val="248073393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name="Chapitre">
    <p:spTree>
      <p:nvGrpSpPr>
        <p:cNvPr id="1" name=""/>
        <p:cNvGrpSpPr/>
        <p:nvPr/>
      </p:nvGrpSpPr>
      <p:grpSpPr>
        <a:xfrm>
          <a:off x="0" y="0"/>
          <a:ext cx="0" cy="0"/>
          <a:chOff x="0" y="0"/>
          <a:chExt cx="0" cy="0"/>
        </a:xfrm>
      </p:grpSpPr>
      <p:sp>
        <p:nvSpPr>
          <p:cNvPr id="3" name="Espace réservé pour une image  2"/>
          <p:cNvSpPr>
            <a:spLocks noGrp="1"/>
          </p:cNvSpPr>
          <p:nvPr>
            <p:ph type="pic" sz="quarter" idx="15"/>
          </p:nvPr>
        </p:nvSpPr>
        <p:spPr bwMode="gray">
          <a:xfrm>
            <a:off x="-5490" y="-2539"/>
            <a:ext cx="9155891" cy="343153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719 w 10000"/>
              <a:gd name="connsiteY3" fmla="*/ 9987 h 10000"/>
              <a:gd name="connsiteX4" fmla="*/ 0 w 10000"/>
              <a:gd name="connsiteY4" fmla="*/ 10000 h 10000"/>
              <a:gd name="connsiteX5" fmla="*/ 0 w 10000"/>
              <a:gd name="connsiteY5" fmla="*/ 0 h 10000"/>
              <a:gd name="connsiteX0" fmla="*/ 0 w 10007"/>
              <a:gd name="connsiteY0" fmla="*/ 0 h 10000"/>
              <a:gd name="connsiteX1" fmla="*/ 10000 w 10007"/>
              <a:gd name="connsiteY1" fmla="*/ 0 h 10000"/>
              <a:gd name="connsiteX2" fmla="*/ 10007 w 10007"/>
              <a:gd name="connsiteY2" fmla="*/ 6381 h 10000"/>
              <a:gd name="connsiteX3" fmla="*/ 3719 w 10007"/>
              <a:gd name="connsiteY3" fmla="*/ 9987 h 10000"/>
              <a:gd name="connsiteX4" fmla="*/ 0 w 10007"/>
              <a:gd name="connsiteY4" fmla="*/ 10000 h 10000"/>
              <a:gd name="connsiteX5" fmla="*/ 0 w 10007"/>
              <a:gd name="connsiteY5" fmla="*/ 0 h 10000"/>
              <a:gd name="connsiteX0" fmla="*/ 0 w 10007"/>
              <a:gd name="connsiteY0" fmla="*/ 0 h 9987"/>
              <a:gd name="connsiteX1" fmla="*/ 10000 w 10007"/>
              <a:gd name="connsiteY1" fmla="*/ 0 h 9987"/>
              <a:gd name="connsiteX2" fmla="*/ 10007 w 10007"/>
              <a:gd name="connsiteY2" fmla="*/ 6381 h 9987"/>
              <a:gd name="connsiteX3" fmla="*/ 3719 w 10007"/>
              <a:gd name="connsiteY3" fmla="*/ 9987 h 9987"/>
              <a:gd name="connsiteX4" fmla="*/ 0 w 10007"/>
              <a:gd name="connsiteY4" fmla="*/ 9013 h 9987"/>
              <a:gd name="connsiteX5" fmla="*/ 0 w 10007"/>
              <a:gd name="connsiteY5" fmla="*/ 0 h 9987"/>
              <a:gd name="connsiteX0" fmla="*/ 0 w 10000"/>
              <a:gd name="connsiteY0" fmla="*/ 0 h 9025"/>
              <a:gd name="connsiteX1" fmla="*/ 9993 w 10000"/>
              <a:gd name="connsiteY1" fmla="*/ 0 h 9025"/>
              <a:gd name="connsiteX2" fmla="*/ 10000 w 10000"/>
              <a:gd name="connsiteY2" fmla="*/ 6389 h 9025"/>
              <a:gd name="connsiteX3" fmla="*/ 0 w 10000"/>
              <a:gd name="connsiteY3" fmla="*/ 9025 h 9025"/>
              <a:gd name="connsiteX4" fmla="*/ 0 w 10000"/>
              <a:gd name="connsiteY4" fmla="*/ 0 h 9025"/>
              <a:gd name="connsiteX0" fmla="*/ 0 w 10000"/>
              <a:gd name="connsiteY0" fmla="*/ 0 h 10472"/>
              <a:gd name="connsiteX1" fmla="*/ 9993 w 10000"/>
              <a:gd name="connsiteY1" fmla="*/ 0 h 10472"/>
              <a:gd name="connsiteX2" fmla="*/ 10000 w 10000"/>
              <a:gd name="connsiteY2" fmla="*/ 7079 h 10472"/>
              <a:gd name="connsiteX3" fmla="*/ 0 w 10000"/>
              <a:gd name="connsiteY3" fmla="*/ 10000 h 10472"/>
              <a:gd name="connsiteX4" fmla="*/ 0 w 10000"/>
              <a:gd name="connsiteY4" fmla="*/ 0 h 10472"/>
              <a:gd name="connsiteX0" fmla="*/ 0 w 10000"/>
              <a:gd name="connsiteY0" fmla="*/ 0 h 11183"/>
              <a:gd name="connsiteX1" fmla="*/ 9993 w 10000"/>
              <a:gd name="connsiteY1" fmla="*/ 0 h 11183"/>
              <a:gd name="connsiteX2" fmla="*/ 10000 w 10000"/>
              <a:gd name="connsiteY2" fmla="*/ 7079 h 11183"/>
              <a:gd name="connsiteX3" fmla="*/ 0 w 10000"/>
              <a:gd name="connsiteY3" fmla="*/ 10000 h 11183"/>
              <a:gd name="connsiteX4" fmla="*/ 0 w 10000"/>
              <a:gd name="connsiteY4" fmla="*/ 0 h 11183"/>
              <a:gd name="connsiteX0" fmla="*/ 0 w 10000"/>
              <a:gd name="connsiteY0" fmla="*/ 0 h 10948"/>
              <a:gd name="connsiteX1" fmla="*/ 9993 w 10000"/>
              <a:gd name="connsiteY1" fmla="*/ 0 h 10948"/>
              <a:gd name="connsiteX2" fmla="*/ 10000 w 10000"/>
              <a:gd name="connsiteY2" fmla="*/ 7079 h 10948"/>
              <a:gd name="connsiteX3" fmla="*/ 0 w 10000"/>
              <a:gd name="connsiteY3" fmla="*/ 10000 h 10948"/>
              <a:gd name="connsiteX4" fmla="*/ 0 w 10000"/>
              <a:gd name="connsiteY4" fmla="*/ 0 h 10948"/>
              <a:gd name="connsiteX0" fmla="*/ 0 w 10000"/>
              <a:gd name="connsiteY0" fmla="*/ 0 h 11076"/>
              <a:gd name="connsiteX1" fmla="*/ 9993 w 10000"/>
              <a:gd name="connsiteY1" fmla="*/ 0 h 11076"/>
              <a:gd name="connsiteX2" fmla="*/ 10000 w 10000"/>
              <a:gd name="connsiteY2" fmla="*/ 7079 h 11076"/>
              <a:gd name="connsiteX3" fmla="*/ 0 w 10000"/>
              <a:gd name="connsiteY3" fmla="*/ 10000 h 11076"/>
              <a:gd name="connsiteX4" fmla="*/ 0 w 10000"/>
              <a:gd name="connsiteY4" fmla="*/ 0 h 11076"/>
              <a:gd name="connsiteX0" fmla="*/ 0 w 10000"/>
              <a:gd name="connsiteY0" fmla="*/ 0 h 10908"/>
              <a:gd name="connsiteX1" fmla="*/ 9993 w 10000"/>
              <a:gd name="connsiteY1" fmla="*/ 0 h 10908"/>
              <a:gd name="connsiteX2" fmla="*/ 10000 w 10000"/>
              <a:gd name="connsiteY2" fmla="*/ 7079 h 10908"/>
              <a:gd name="connsiteX3" fmla="*/ 0 w 10000"/>
              <a:gd name="connsiteY3" fmla="*/ 10000 h 10908"/>
              <a:gd name="connsiteX4" fmla="*/ 0 w 10000"/>
              <a:gd name="connsiteY4" fmla="*/ 0 h 10908"/>
              <a:gd name="connsiteX0" fmla="*/ 0 w 10000"/>
              <a:gd name="connsiteY0" fmla="*/ 0 h 10903"/>
              <a:gd name="connsiteX1" fmla="*/ 9993 w 10000"/>
              <a:gd name="connsiteY1" fmla="*/ 0 h 10903"/>
              <a:gd name="connsiteX2" fmla="*/ 10000 w 10000"/>
              <a:gd name="connsiteY2" fmla="*/ 7079 h 10903"/>
              <a:gd name="connsiteX3" fmla="*/ 0 w 10000"/>
              <a:gd name="connsiteY3" fmla="*/ 10000 h 10903"/>
              <a:gd name="connsiteX4" fmla="*/ 0 w 10000"/>
              <a:gd name="connsiteY4" fmla="*/ 0 h 10903"/>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171"/>
              <a:gd name="connsiteX1" fmla="*/ 9993 w 10000"/>
              <a:gd name="connsiteY1" fmla="*/ 0 h 11171"/>
              <a:gd name="connsiteX2" fmla="*/ 10000 w 10000"/>
              <a:gd name="connsiteY2" fmla="*/ 7079 h 11171"/>
              <a:gd name="connsiteX3" fmla="*/ 4032 w 10000"/>
              <a:gd name="connsiteY3" fmla="*/ 11028 h 11171"/>
              <a:gd name="connsiteX4" fmla="*/ 0 w 10000"/>
              <a:gd name="connsiteY4" fmla="*/ 10000 h 11171"/>
              <a:gd name="connsiteX5" fmla="*/ 0 w 10000"/>
              <a:gd name="connsiteY5" fmla="*/ 0 h 11171"/>
              <a:gd name="connsiteX0" fmla="*/ 0 w 10000"/>
              <a:gd name="connsiteY0" fmla="*/ 0 h 11031"/>
              <a:gd name="connsiteX1" fmla="*/ 9993 w 10000"/>
              <a:gd name="connsiteY1" fmla="*/ 0 h 11031"/>
              <a:gd name="connsiteX2" fmla="*/ 10000 w 10000"/>
              <a:gd name="connsiteY2" fmla="*/ 7079 h 11031"/>
              <a:gd name="connsiteX3" fmla="*/ 4032 w 10000"/>
              <a:gd name="connsiteY3" fmla="*/ 11028 h 11031"/>
              <a:gd name="connsiteX4" fmla="*/ 0 w 10000"/>
              <a:gd name="connsiteY4" fmla="*/ 10000 h 11031"/>
              <a:gd name="connsiteX5" fmla="*/ 0 w 10000"/>
              <a:gd name="connsiteY5" fmla="*/ 0 h 11031"/>
              <a:gd name="connsiteX0" fmla="*/ 0 w 10000"/>
              <a:gd name="connsiteY0" fmla="*/ 0 h 11048"/>
              <a:gd name="connsiteX1" fmla="*/ 9993 w 10000"/>
              <a:gd name="connsiteY1" fmla="*/ 0 h 11048"/>
              <a:gd name="connsiteX2" fmla="*/ 10000 w 10000"/>
              <a:gd name="connsiteY2" fmla="*/ 7079 h 11048"/>
              <a:gd name="connsiteX3" fmla="*/ 4032 w 10000"/>
              <a:gd name="connsiteY3" fmla="*/ 11028 h 11048"/>
              <a:gd name="connsiteX4" fmla="*/ 0 w 10000"/>
              <a:gd name="connsiteY4" fmla="*/ 10000 h 11048"/>
              <a:gd name="connsiteX5" fmla="*/ 0 w 10000"/>
              <a:gd name="connsiteY5" fmla="*/ 0 h 11048"/>
              <a:gd name="connsiteX0" fmla="*/ 0 w 10010"/>
              <a:gd name="connsiteY0" fmla="*/ 663 h 11048"/>
              <a:gd name="connsiteX1" fmla="*/ 10003 w 10010"/>
              <a:gd name="connsiteY1" fmla="*/ 0 h 11048"/>
              <a:gd name="connsiteX2" fmla="*/ 10010 w 10010"/>
              <a:gd name="connsiteY2" fmla="*/ 7079 h 11048"/>
              <a:gd name="connsiteX3" fmla="*/ 4042 w 10010"/>
              <a:gd name="connsiteY3" fmla="*/ 11028 h 11048"/>
              <a:gd name="connsiteX4" fmla="*/ 10 w 10010"/>
              <a:gd name="connsiteY4" fmla="*/ 10000 h 11048"/>
              <a:gd name="connsiteX5" fmla="*/ 0 w 10010"/>
              <a:gd name="connsiteY5" fmla="*/ 663 h 11048"/>
              <a:gd name="connsiteX0" fmla="*/ 0 w 10010"/>
              <a:gd name="connsiteY0" fmla="*/ 0 h 10385"/>
              <a:gd name="connsiteX1" fmla="*/ 10003 w 10010"/>
              <a:gd name="connsiteY1" fmla="*/ 0 h 10385"/>
              <a:gd name="connsiteX2" fmla="*/ 10010 w 10010"/>
              <a:gd name="connsiteY2" fmla="*/ 6416 h 10385"/>
              <a:gd name="connsiteX3" fmla="*/ 4042 w 10010"/>
              <a:gd name="connsiteY3" fmla="*/ 10365 h 10385"/>
              <a:gd name="connsiteX4" fmla="*/ 10 w 10010"/>
              <a:gd name="connsiteY4" fmla="*/ 9337 h 10385"/>
              <a:gd name="connsiteX5" fmla="*/ 0 w 10010"/>
              <a:gd name="connsiteY5" fmla="*/ 0 h 10385"/>
              <a:gd name="connsiteX0" fmla="*/ 0 w 10003"/>
              <a:gd name="connsiteY0" fmla="*/ 0 h 10404"/>
              <a:gd name="connsiteX1" fmla="*/ 9996 w 10003"/>
              <a:gd name="connsiteY1" fmla="*/ 19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8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1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6"/>
              <a:gd name="connsiteY0" fmla="*/ 0 h 10382"/>
              <a:gd name="connsiteX1" fmla="*/ 10006 w 10006"/>
              <a:gd name="connsiteY1" fmla="*/ 9 h 10382"/>
              <a:gd name="connsiteX2" fmla="*/ 10006 w 10006"/>
              <a:gd name="connsiteY2" fmla="*/ 6413 h 10382"/>
              <a:gd name="connsiteX3" fmla="*/ 4038 w 10006"/>
              <a:gd name="connsiteY3" fmla="*/ 10362 h 10382"/>
              <a:gd name="connsiteX4" fmla="*/ 6 w 10006"/>
              <a:gd name="connsiteY4" fmla="*/ 9334 h 10382"/>
              <a:gd name="connsiteX5" fmla="*/ 0 w 10006"/>
              <a:gd name="connsiteY5" fmla="*/ 0 h 1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6" h="10382">
                <a:moveTo>
                  <a:pt x="0" y="0"/>
                </a:moveTo>
                <a:lnTo>
                  <a:pt x="10006" y="9"/>
                </a:lnTo>
                <a:cubicBezTo>
                  <a:pt x="10008" y="2369"/>
                  <a:pt x="10004" y="4054"/>
                  <a:pt x="10006" y="6413"/>
                </a:cubicBezTo>
                <a:cubicBezTo>
                  <a:pt x="7507" y="10149"/>
                  <a:pt x="4067" y="10394"/>
                  <a:pt x="4038" y="10362"/>
                </a:cubicBezTo>
                <a:cubicBezTo>
                  <a:pt x="4002" y="10407"/>
                  <a:pt x="1781" y="10476"/>
                  <a:pt x="6" y="9334"/>
                </a:cubicBezTo>
                <a:cubicBezTo>
                  <a:pt x="3" y="6222"/>
                  <a:pt x="3" y="3112"/>
                  <a:pt x="0" y="0"/>
                </a:cubicBezTo>
                <a:close/>
              </a:path>
            </a:pathLst>
          </a:custGeom>
        </p:spPr>
        <p:txBody>
          <a:bodyPr/>
          <a:lstStyle>
            <a:lvl1pPr marL="271463" marR="0" indent="-271463" algn="l" defTabSz="914199" rtl="0" eaLnBrk="1" fontAlgn="auto" latinLnBrk="0" hangingPunct="1">
              <a:lnSpc>
                <a:spcPct val="100000"/>
              </a:lnSpc>
              <a:spcBef>
                <a:spcPts val="1800"/>
              </a:spcBef>
              <a:spcAft>
                <a:spcPts val="0"/>
              </a:spcAft>
              <a:buClr>
                <a:srgbClr val="CF022B"/>
              </a:buClr>
              <a:buSzPct val="90000"/>
              <a:buFontTx/>
              <a:buBlip>
                <a:blip r:embed="rId2"/>
              </a:buBlip>
              <a:tabLst/>
              <a:defRPr/>
            </a:lvl1pPr>
          </a:lstStyle>
          <a:p>
            <a:r>
              <a:rPr lang="fr-FR" smtClean="0"/>
              <a:t>Cliquez sur l'icône pour ajouter une image</a:t>
            </a:r>
            <a:endParaRPr lang="fr-FR" dirty="0"/>
          </a:p>
        </p:txBody>
      </p:sp>
      <p:sp>
        <p:nvSpPr>
          <p:cNvPr id="15" name="Espace réservé de la date 14"/>
          <p:cNvSpPr>
            <a:spLocks noGrp="1"/>
          </p:cNvSpPr>
          <p:nvPr>
            <p:ph type="dt" sz="half" idx="12"/>
          </p:nvPr>
        </p:nvSpPr>
        <p:spPr bwMode="gray"/>
        <p:txBody>
          <a:bodyPr/>
          <a:lstStyle/>
          <a:p>
            <a:endParaRPr lang="fr-FR" dirty="0"/>
          </a:p>
        </p:txBody>
      </p:sp>
      <p:sp>
        <p:nvSpPr>
          <p:cNvPr id="16" name="Espace réservé du pied de page 15"/>
          <p:cNvSpPr>
            <a:spLocks noGrp="1"/>
          </p:cNvSpPr>
          <p:nvPr>
            <p:ph type="ftr" sz="quarter" idx="13"/>
          </p:nvPr>
        </p:nvSpPr>
        <p:spPr bwMode="gray"/>
        <p:txBody>
          <a:bodyPr/>
          <a:lstStyle/>
          <a:p>
            <a:r>
              <a:rPr lang="fr-FR" smtClean="0"/>
              <a:t>Git - Prérequis TP / V1.0 - A UTILISATION INTERNE UNIQUEMENT</a:t>
            </a:r>
            <a:endParaRPr lang="fr-FR"/>
          </a:p>
        </p:txBody>
      </p:sp>
      <p:sp>
        <p:nvSpPr>
          <p:cNvPr id="17" name="Espace réservé du numéro de diapositive 16"/>
          <p:cNvSpPr>
            <a:spLocks noGrp="1"/>
          </p:cNvSpPr>
          <p:nvPr>
            <p:ph type="sldNum" sz="quarter" idx="14"/>
          </p:nvPr>
        </p:nvSpPr>
        <p:spPr bwMode="gray"/>
        <p:txBody>
          <a:bodyPr/>
          <a:lstStyle/>
          <a:p>
            <a:fld id="{2BC37B4C-F0E5-49DD-9359-DA01E046D90D}" type="slidenum">
              <a:rPr lang="fr-FR" smtClean="0"/>
              <a:pPr/>
              <a:t>‹N°›</a:t>
            </a:fld>
            <a:endParaRPr lang="fr-FR"/>
          </a:p>
        </p:txBody>
      </p:sp>
      <p:cxnSp>
        <p:nvCxnSpPr>
          <p:cNvPr id="18" name="Connecteur droit 17"/>
          <p:cNvCxnSpPr/>
          <p:nvPr/>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grpSp>
        <p:nvGrpSpPr>
          <p:cNvPr id="2" name="Groupe 13"/>
          <p:cNvGrpSpPr/>
          <p:nvPr/>
        </p:nvGrpSpPr>
        <p:grpSpPr bwMode="gray">
          <a:xfrm>
            <a:off x="0" y="1735560"/>
            <a:ext cx="9145587" cy="1773238"/>
            <a:chOff x="0" y="1958231"/>
            <a:chExt cx="9145587" cy="1773238"/>
          </a:xfrm>
          <a:solidFill>
            <a:schemeClr val="tx2">
              <a:lumMod val="10000"/>
              <a:lumOff val="90000"/>
            </a:schemeClr>
          </a:solidFill>
        </p:grpSpPr>
        <p:sp>
          <p:nvSpPr>
            <p:cNvPr id="19"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4" name="Titre 1"/>
          <p:cNvSpPr>
            <a:spLocks noGrp="1"/>
          </p:cNvSpPr>
          <p:nvPr>
            <p:ph type="ctrTitle"/>
          </p:nvPr>
        </p:nvSpPr>
        <p:spPr bwMode="gray">
          <a:xfrm>
            <a:off x="551884" y="4218559"/>
            <a:ext cx="6451431" cy="424711"/>
          </a:xfrm>
        </p:spPr>
        <p:txBody>
          <a:bodyPr wrap="square" anchor="b">
            <a:spAutoFit/>
          </a:bodyPr>
          <a:lstStyle>
            <a:lvl1pPr algn="l">
              <a:defRPr sz="2400" cap="all" baseline="0">
                <a:solidFill>
                  <a:schemeClr val="tx1"/>
                </a:solidFill>
              </a:defRPr>
            </a:lvl1pPr>
          </a:lstStyle>
          <a:p>
            <a:r>
              <a:rPr lang="fr-FR" smtClean="0"/>
              <a:t>Cliquez pour modifier le style du titre</a:t>
            </a:r>
            <a:endParaRPr lang="fr-FR" dirty="0"/>
          </a:p>
        </p:txBody>
      </p:sp>
      <p:sp>
        <p:nvSpPr>
          <p:cNvPr id="25" name="Sous-titre 2"/>
          <p:cNvSpPr>
            <a:spLocks noGrp="1"/>
          </p:cNvSpPr>
          <p:nvPr>
            <p:ph type="subTitle" idx="1"/>
          </p:nvPr>
        </p:nvSpPr>
        <p:spPr bwMode="gray">
          <a:xfrm>
            <a:off x="546100" y="4654553"/>
            <a:ext cx="6457215" cy="307777"/>
          </a:xfrm>
          <a:prstGeom prst="rect">
            <a:avLst/>
          </a:prstGeom>
        </p:spPr>
        <p:txBody>
          <a:bodyPr wrap="square" tIns="0" bIns="0">
            <a:spAutoFit/>
          </a:bodyPr>
          <a:lstStyle>
            <a:lvl1pPr marL="0" indent="0" algn="l">
              <a:spcBef>
                <a:spcPts val="411"/>
              </a:spcBef>
              <a:buFont typeface="Arial" panose="020B0604020202020204" pitchFamily="34" charset="0"/>
              <a:buNone/>
              <a:defRPr>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fr-FR" smtClean="0"/>
              <a:t>Cliquez pour modifier le style des sous-titres du masque</a:t>
            </a:r>
            <a:endParaRPr lang="fr-FR" dirty="0"/>
          </a:p>
        </p:txBody>
      </p:sp>
      <p:pic>
        <p:nvPicPr>
          <p:cNvPr id="13" name="Imag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6456608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opra Steria Consulting">
    <p:spTree>
      <p:nvGrpSpPr>
        <p:cNvPr id="1" name=""/>
        <p:cNvGrpSpPr/>
        <p:nvPr/>
      </p:nvGrpSpPr>
      <p:grpSpPr>
        <a:xfrm>
          <a:off x="0" y="0"/>
          <a:ext cx="0" cy="0"/>
          <a:chOff x="0" y="0"/>
          <a:chExt cx="0" cy="0"/>
        </a:xfrm>
      </p:grpSpPr>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pic>
        <p:nvPicPr>
          <p:cNvPr id="14" name="Picture 2" descr="Z:\Sopra group - Evolution du masque Sopra Steria\2. Recu\Logo\SOPRASTERIA_soprasteriaconsulting_RVB.png"/>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5194300" y="5927183"/>
            <a:ext cx="4005580" cy="837184"/>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184949905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8" name="Titre 7"/>
          <p:cNvSpPr>
            <a:spLocks noGrp="1"/>
          </p:cNvSpPr>
          <p:nvPr>
            <p:ph type="title"/>
          </p:nvPr>
        </p:nvSpPr>
        <p:spPr bwMode="gray"/>
        <p:txBody>
          <a:bodyPr/>
          <a:lstStyle/>
          <a:p>
            <a:r>
              <a:rPr lang="fr-FR" smtClean="0"/>
              <a:t>Cliquez pour modifier le style du titre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Git - Basiques - Introduction / V1.0 - A UTILISATION INTERNE UNIQUEMENT</a:t>
            </a:r>
            <a:endParaRPr lang="fr-FR"/>
          </a:p>
        </p:txBody>
      </p:sp>
      <p:sp>
        <p:nvSpPr>
          <p:cNvPr id="11" name="Espace réservé du numéro de diapositive 10"/>
          <p:cNvSpPr>
            <a:spLocks noGrp="1"/>
          </p:cNvSpPr>
          <p:nvPr>
            <p:ph type="sldNum" sz="quarter" idx="12"/>
          </p:nvPr>
        </p:nvSpPr>
        <p:spPr bwMode="gray"/>
        <p:txBody>
          <a:bodyPr/>
          <a:lstStyle/>
          <a:p>
            <a:fld id="{2BC37B4C-F0E5-49DD-9359-DA01E046D90D}" type="slidenum">
              <a:rPr lang="fr-FR" smtClean="0"/>
              <a:pPr/>
              <a:t>‹N°›</a:t>
            </a:fld>
            <a:endParaRPr lang="fr-FR"/>
          </a:p>
        </p:txBody>
      </p:sp>
      <p:sp>
        <p:nvSpPr>
          <p:cNvPr id="12" name="Espace réservé du contenu 11"/>
          <p:cNvSpPr>
            <a:spLocks noGrp="1"/>
          </p:cNvSpPr>
          <p:nvPr>
            <p:ph sz="quarter" idx="13"/>
          </p:nvPr>
        </p:nvSpPr>
        <p:spPr bwMode="gray">
          <a:xfrm>
            <a:off x="515938" y="1484313"/>
            <a:ext cx="8088312" cy="4681537"/>
          </a:xfrm>
        </p:spPr>
        <p:txBody>
          <a:bodyPr/>
          <a:lstStyle/>
          <a:p>
            <a:pPr lvl="0"/>
            <a:r>
              <a:rPr lang="fr-FR" smtClean="0"/>
              <a:t>Cliquez pour modifier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724516762"/>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5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6" name="Freeform 21"/>
          <p:cNvSpPr>
            <a:spLocks/>
          </p:cNvSpPr>
          <p:nvPr userDrawn="1"/>
        </p:nvSpPr>
        <p:spPr bwMode="auto">
          <a:xfrm rot="2700000">
            <a:off x="2104898" y="2290313"/>
            <a:ext cx="532646" cy="613244"/>
          </a:xfrm>
          <a:custGeom>
            <a:avLst/>
            <a:gdLst/>
            <a:ahLst/>
            <a:cxnLst>
              <a:cxn ang="0">
                <a:pos x="0" y="122"/>
              </a:cxn>
              <a:cxn ang="0">
                <a:pos x="29" y="239"/>
              </a:cxn>
              <a:cxn ang="0">
                <a:pos x="248" y="20"/>
              </a:cxn>
              <a:cxn ang="0">
                <a:pos x="7" y="76"/>
              </a:cxn>
              <a:cxn ang="0">
                <a:pos x="0" y="122"/>
              </a:cxn>
            </a:cxnLst>
            <a:rect l="0" t="0" r="r" b="b"/>
            <a:pathLst>
              <a:path w="248" h="286">
                <a:moveTo>
                  <a:pt x="0" y="122"/>
                </a:moveTo>
                <a:cubicBezTo>
                  <a:pt x="0" y="122"/>
                  <a:pt x="7" y="192"/>
                  <a:pt x="29" y="239"/>
                </a:cubicBezTo>
                <a:cubicBezTo>
                  <a:pt x="51" y="286"/>
                  <a:pt x="248" y="20"/>
                  <a:pt x="248" y="20"/>
                </a:cubicBezTo>
                <a:cubicBezTo>
                  <a:pt x="248" y="20"/>
                  <a:pt x="38" y="0"/>
                  <a:pt x="7" y="76"/>
                </a:cubicBezTo>
                <a:cubicBezTo>
                  <a:pt x="0" y="122"/>
                  <a:pt x="0" y="122"/>
                  <a:pt x="0" y="122"/>
                </a:cubicBezTo>
              </a:path>
            </a:pathLst>
          </a:custGeom>
          <a:solidFill>
            <a:schemeClr val="accent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22"/>
          <p:cNvSpPr>
            <a:spLocks/>
          </p:cNvSpPr>
          <p:nvPr userDrawn="1"/>
        </p:nvSpPr>
        <p:spPr bwMode="auto">
          <a:xfrm rot="2700000" flipH="1">
            <a:off x="2082925" y="4498592"/>
            <a:ext cx="614997" cy="532646"/>
          </a:xfrm>
          <a:custGeom>
            <a:avLst/>
            <a:gdLst/>
            <a:ahLst/>
            <a:cxnLst>
              <a:cxn ang="0">
                <a:pos x="123" y="248"/>
              </a:cxn>
              <a:cxn ang="0">
                <a:pos x="240" y="219"/>
              </a:cxn>
              <a:cxn ang="0">
                <a:pos x="21" y="0"/>
              </a:cxn>
              <a:cxn ang="0">
                <a:pos x="77" y="241"/>
              </a:cxn>
              <a:cxn ang="0">
                <a:pos x="123" y="248"/>
              </a:cxn>
            </a:cxnLst>
            <a:rect l="0" t="0" r="r" b="b"/>
            <a:pathLst>
              <a:path w="287" h="248">
                <a:moveTo>
                  <a:pt x="123" y="248"/>
                </a:moveTo>
                <a:cubicBezTo>
                  <a:pt x="123" y="248"/>
                  <a:pt x="192" y="241"/>
                  <a:pt x="240" y="219"/>
                </a:cubicBezTo>
                <a:cubicBezTo>
                  <a:pt x="287" y="197"/>
                  <a:pt x="21" y="0"/>
                  <a:pt x="21" y="0"/>
                </a:cubicBezTo>
                <a:cubicBezTo>
                  <a:pt x="21" y="0"/>
                  <a:pt x="0" y="210"/>
                  <a:pt x="77" y="241"/>
                </a:cubicBezTo>
                <a:lnTo>
                  <a:pt x="123" y="248"/>
                </a:lnTo>
                <a:close/>
              </a:path>
            </a:pathLst>
          </a:custGeom>
          <a:solidFill>
            <a:schemeClr val="accent4">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23"/>
          <p:cNvSpPr>
            <a:spLocks/>
          </p:cNvSpPr>
          <p:nvPr userDrawn="1"/>
        </p:nvSpPr>
        <p:spPr bwMode="auto">
          <a:xfrm rot="2700000">
            <a:off x="6505637" y="4443595"/>
            <a:ext cx="529142" cy="614997"/>
          </a:xfrm>
          <a:custGeom>
            <a:avLst/>
            <a:gdLst/>
            <a:ahLst/>
            <a:cxnLst>
              <a:cxn ang="0">
                <a:pos x="247" y="164"/>
              </a:cxn>
              <a:cxn ang="0">
                <a:pos x="219" y="48"/>
              </a:cxn>
              <a:cxn ang="0">
                <a:pos x="0" y="266"/>
              </a:cxn>
              <a:cxn ang="0">
                <a:pos x="241" y="210"/>
              </a:cxn>
              <a:cxn ang="0">
                <a:pos x="247" y="164"/>
              </a:cxn>
            </a:cxnLst>
            <a:rect l="0" t="0" r="r" b="b"/>
            <a:pathLst>
              <a:path w="247" h="287">
                <a:moveTo>
                  <a:pt x="247" y="164"/>
                </a:moveTo>
                <a:cubicBezTo>
                  <a:pt x="247" y="164"/>
                  <a:pt x="241" y="95"/>
                  <a:pt x="219" y="48"/>
                </a:cubicBezTo>
                <a:cubicBezTo>
                  <a:pt x="197" y="0"/>
                  <a:pt x="0" y="266"/>
                  <a:pt x="0" y="266"/>
                </a:cubicBezTo>
                <a:cubicBezTo>
                  <a:pt x="0" y="266"/>
                  <a:pt x="210" y="287"/>
                  <a:pt x="241" y="210"/>
                </a:cubicBezTo>
                <a:lnTo>
                  <a:pt x="247" y="164"/>
                </a:lnTo>
                <a:close/>
              </a:path>
            </a:pathLst>
          </a:custGeom>
          <a:solidFill>
            <a:schemeClr val="accent3">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4"/>
          <p:cNvSpPr>
            <a:spLocks/>
          </p:cNvSpPr>
          <p:nvPr userDrawn="1"/>
        </p:nvSpPr>
        <p:spPr bwMode="auto">
          <a:xfrm rot="13500000" flipV="1">
            <a:off x="6464823" y="2346122"/>
            <a:ext cx="613244" cy="530894"/>
          </a:xfrm>
          <a:custGeom>
            <a:avLst/>
            <a:gdLst/>
            <a:ahLst/>
            <a:cxnLst>
              <a:cxn ang="0">
                <a:pos x="164" y="0"/>
              </a:cxn>
              <a:cxn ang="0">
                <a:pos x="47" y="28"/>
              </a:cxn>
              <a:cxn ang="0">
                <a:pos x="266" y="247"/>
              </a:cxn>
              <a:cxn ang="0">
                <a:pos x="210" y="6"/>
              </a:cxn>
              <a:cxn ang="0">
                <a:pos x="164" y="0"/>
              </a:cxn>
            </a:cxnLst>
            <a:rect l="0" t="0" r="r" b="b"/>
            <a:pathLst>
              <a:path w="286" h="247">
                <a:moveTo>
                  <a:pt x="164" y="0"/>
                </a:moveTo>
                <a:cubicBezTo>
                  <a:pt x="164" y="0"/>
                  <a:pt x="94" y="6"/>
                  <a:pt x="47" y="28"/>
                </a:cubicBezTo>
                <a:cubicBezTo>
                  <a:pt x="0" y="50"/>
                  <a:pt x="266" y="247"/>
                  <a:pt x="266" y="247"/>
                </a:cubicBezTo>
                <a:cubicBezTo>
                  <a:pt x="266" y="247"/>
                  <a:pt x="286" y="37"/>
                  <a:pt x="210" y="6"/>
                </a:cubicBezTo>
                <a:cubicBezTo>
                  <a:pt x="164" y="0"/>
                  <a:pt x="164" y="0"/>
                  <a:pt x="164" y="0"/>
                </a:cubicBezTo>
              </a:path>
            </a:pathLst>
          </a:custGeom>
          <a:solidFill>
            <a:schemeClr val="accent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Rectangle 9"/>
          <p:cNvSpPr/>
          <p:nvPr userDrawn="1"/>
        </p:nvSpPr>
        <p:spPr>
          <a:xfrm>
            <a:off x="0" y="2575629"/>
            <a:ext cx="9127832" cy="2186651"/>
          </a:xfrm>
          <a:prstGeom prst="rect">
            <a:avLst/>
          </a:prstGeom>
          <a:solidFill>
            <a:schemeClr val="bg1">
              <a:lumMod val="95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30"/>
          <p:cNvSpPr>
            <a:spLocks/>
          </p:cNvSpPr>
          <p:nvPr userDrawn="1"/>
        </p:nvSpPr>
        <p:spPr bwMode="auto">
          <a:xfrm rot="2700000">
            <a:off x="2305336" y="2079071"/>
            <a:ext cx="2065755" cy="1205462"/>
          </a:xfrm>
          <a:custGeom>
            <a:avLst/>
            <a:gdLst/>
            <a:ahLst/>
            <a:cxnLst>
              <a:cxn ang="0">
                <a:pos x="690" y="95"/>
              </a:cxn>
              <a:cxn ang="0">
                <a:pos x="434" y="95"/>
              </a:cxn>
              <a:cxn ang="0">
                <a:pos x="389" y="116"/>
              </a:cxn>
              <a:cxn ang="0">
                <a:pos x="23" y="482"/>
              </a:cxn>
              <a:cxn ang="0">
                <a:pos x="11" y="551"/>
              </a:cxn>
              <a:cxn ang="0">
                <a:pos x="28" y="499"/>
              </a:cxn>
              <a:cxn ang="0">
                <a:pos x="113" y="465"/>
              </a:cxn>
              <a:cxn ang="0">
                <a:pos x="673" y="465"/>
              </a:cxn>
              <a:cxn ang="0">
                <a:pos x="673" y="562"/>
              </a:cxn>
              <a:cxn ang="0">
                <a:pos x="963" y="273"/>
              </a:cxn>
              <a:cxn ang="0">
                <a:pos x="690" y="0"/>
              </a:cxn>
              <a:cxn ang="0">
                <a:pos x="690" y="95"/>
              </a:cxn>
            </a:cxnLst>
            <a:rect l="0" t="0" r="r" b="b"/>
            <a:pathLst>
              <a:path w="963" h="562">
                <a:moveTo>
                  <a:pt x="690" y="95"/>
                </a:moveTo>
                <a:cubicBezTo>
                  <a:pt x="434" y="95"/>
                  <a:pt x="434" y="95"/>
                  <a:pt x="434" y="95"/>
                </a:cubicBezTo>
                <a:cubicBezTo>
                  <a:pt x="434" y="95"/>
                  <a:pt x="411" y="93"/>
                  <a:pt x="389" y="116"/>
                </a:cubicBezTo>
                <a:cubicBezTo>
                  <a:pt x="367" y="138"/>
                  <a:pt x="23" y="482"/>
                  <a:pt x="23" y="482"/>
                </a:cubicBezTo>
                <a:cubicBezTo>
                  <a:pt x="23" y="482"/>
                  <a:pt x="0" y="504"/>
                  <a:pt x="11" y="551"/>
                </a:cubicBezTo>
                <a:cubicBezTo>
                  <a:pt x="11" y="551"/>
                  <a:pt x="7" y="520"/>
                  <a:pt x="28" y="499"/>
                </a:cubicBezTo>
                <a:cubicBezTo>
                  <a:pt x="48" y="479"/>
                  <a:pt x="81" y="466"/>
                  <a:pt x="113" y="465"/>
                </a:cubicBezTo>
                <a:cubicBezTo>
                  <a:pt x="145" y="465"/>
                  <a:pt x="673" y="465"/>
                  <a:pt x="673" y="465"/>
                </a:cubicBezTo>
                <a:cubicBezTo>
                  <a:pt x="673" y="562"/>
                  <a:pt x="673" y="562"/>
                  <a:pt x="673" y="562"/>
                </a:cubicBezTo>
                <a:cubicBezTo>
                  <a:pt x="963" y="273"/>
                  <a:pt x="963" y="273"/>
                  <a:pt x="963" y="273"/>
                </a:cubicBezTo>
                <a:cubicBezTo>
                  <a:pt x="690" y="0"/>
                  <a:pt x="690" y="0"/>
                  <a:pt x="690" y="0"/>
                </a:cubicBezTo>
                <a:lnTo>
                  <a:pt x="690" y="95"/>
                </a:lnTo>
                <a:close/>
              </a:path>
            </a:pathLst>
          </a:custGeom>
          <a:gradFill>
            <a:gsLst>
              <a:gs pos="0">
                <a:schemeClr val="accent1">
                  <a:lumMod val="75000"/>
                </a:schemeClr>
              </a:gs>
              <a:gs pos="50000">
                <a:schemeClr val="accent1"/>
              </a:gs>
            </a:gsLst>
            <a:lin ang="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32"/>
          <p:cNvSpPr>
            <a:spLocks/>
          </p:cNvSpPr>
          <p:nvPr userDrawn="1"/>
        </p:nvSpPr>
        <p:spPr bwMode="auto">
          <a:xfrm rot="2700000" flipH="1">
            <a:off x="2753703" y="3648152"/>
            <a:ext cx="1203711" cy="2067507"/>
          </a:xfrm>
          <a:custGeom>
            <a:avLst/>
            <a:gdLst/>
            <a:ahLst/>
            <a:cxnLst>
              <a:cxn ang="0">
                <a:pos x="0" y="272"/>
              </a:cxn>
              <a:cxn ang="0">
                <a:pos x="95" y="272"/>
              </a:cxn>
              <a:cxn ang="0">
                <a:pos x="95" y="528"/>
              </a:cxn>
              <a:cxn ang="0">
                <a:pos x="115" y="573"/>
              </a:cxn>
              <a:cxn ang="0">
                <a:pos x="482" y="939"/>
              </a:cxn>
              <a:cxn ang="0">
                <a:pos x="551" y="951"/>
              </a:cxn>
              <a:cxn ang="0">
                <a:pos x="499" y="934"/>
              </a:cxn>
              <a:cxn ang="0">
                <a:pos x="465" y="849"/>
              </a:cxn>
              <a:cxn ang="0">
                <a:pos x="465" y="289"/>
              </a:cxn>
              <a:cxn ang="0">
                <a:pos x="561" y="289"/>
              </a:cxn>
              <a:cxn ang="0">
                <a:pos x="272" y="0"/>
              </a:cxn>
              <a:cxn ang="0">
                <a:pos x="0" y="272"/>
              </a:cxn>
            </a:cxnLst>
            <a:rect l="0" t="0" r="r" b="b"/>
            <a:pathLst>
              <a:path w="561" h="963">
                <a:moveTo>
                  <a:pt x="0" y="272"/>
                </a:moveTo>
                <a:cubicBezTo>
                  <a:pt x="95" y="272"/>
                  <a:pt x="95" y="272"/>
                  <a:pt x="95" y="272"/>
                </a:cubicBezTo>
                <a:cubicBezTo>
                  <a:pt x="95" y="528"/>
                  <a:pt x="95" y="528"/>
                  <a:pt x="95" y="528"/>
                </a:cubicBezTo>
                <a:cubicBezTo>
                  <a:pt x="95" y="528"/>
                  <a:pt x="93" y="551"/>
                  <a:pt x="115" y="573"/>
                </a:cubicBezTo>
                <a:cubicBezTo>
                  <a:pt x="137" y="595"/>
                  <a:pt x="482" y="939"/>
                  <a:pt x="482" y="939"/>
                </a:cubicBezTo>
                <a:cubicBezTo>
                  <a:pt x="482" y="939"/>
                  <a:pt x="504" y="963"/>
                  <a:pt x="551" y="951"/>
                </a:cubicBezTo>
                <a:cubicBezTo>
                  <a:pt x="551" y="951"/>
                  <a:pt x="520" y="955"/>
                  <a:pt x="499" y="934"/>
                </a:cubicBezTo>
                <a:cubicBezTo>
                  <a:pt x="479" y="914"/>
                  <a:pt x="466" y="881"/>
                  <a:pt x="465" y="849"/>
                </a:cubicBezTo>
                <a:cubicBezTo>
                  <a:pt x="464" y="817"/>
                  <a:pt x="465" y="289"/>
                  <a:pt x="465" y="289"/>
                </a:cubicBezTo>
                <a:cubicBezTo>
                  <a:pt x="561" y="289"/>
                  <a:pt x="561" y="289"/>
                  <a:pt x="561" y="289"/>
                </a:cubicBezTo>
                <a:cubicBezTo>
                  <a:pt x="272" y="0"/>
                  <a:pt x="272" y="0"/>
                  <a:pt x="272" y="0"/>
                </a:cubicBezTo>
                <a:lnTo>
                  <a:pt x="0" y="272"/>
                </a:lnTo>
                <a:close/>
              </a:path>
            </a:pathLst>
          </a:custGeom>
          <a:gradFill>
            <a:gsLst>
              <a:gs pos="0">
                <a:schemeClr val="accent4">
                  <a:lumMod val="75000"/>
                </a:schemeClr>
              </a:gs>
              <a:gs pos="50000">
                <a:schemeClr val="accent4"/>
              </a:gs>
            </a:gsLst>
            <a:lin ang="162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34"/>
          <p:cNvSpPr>
            <a:spLocks/>
          </p:cNvSpPr>
          <p:nvPr userDrawn="1"/>
        </p:nvSpPr>
        <p:spPr bwMode="auto">
          <a:xfrm rot="2700000">
            <a:off x="4771577" y="4065609"/>
            <a:ext cx="2065755" cy="1203711"/>
          </a:xfrm>
          <a:custGeom>
            <a:avLst/>
            <a:gdLst/>
            <a:ahLst/>
            <a:cxnLst>
              <a:cxn ang="0">
                <a:pos x="0" y="289"/>
              </a:cxn>
              <a:cxn ang="0">
                <a:pos x="272" y="561"/>
              </a:cxn>
              <a:cxn ang="0">
                <a:pos x="272" y="466"/>
              </a:cxn>
              <a:cxn ang="0">
                <a:pos x="529" y="466"/>
              </a:cxn>
              <a:cxn ang="0">
                <a:pos x="574" y="446"/>
              </a:cxn>
              <a:cxn ang="0">
                <a:pos x="940" y="80"/>
              </a:cxn>
              <a:cxn ang="0">
                <a:pos x="951" y="10"/>
              </a:cxn>
              <a:cxn ang="0">
                <a:pos x="935" y="62"/>
              </a:cxn>
              <a:cxn ang="0">
                <a:pos x="850" y="96"/>
              </a:cxn>
              <a:cxn ang="0">
                <a:pos x="289" y="96"/>
              </a:cxn>
              <a:cxn ang="0">
                <a:pos x="289" y="0"/>
              </a:cxn>
              <a:cxn ang="0">
                <a:pos x="0" y="289"/>
              </a:cxn>
            </a:cxnLst>
            <a:rect l="0" t="0" r="r" b="b"/>
            <a:pathLst>
              <a:path w="963" h="561">
                <a:moveTo>
                  <a:pt x="0" y="289"/>
                </a:moveTo>
                <a:cubicBezTo>
                  <a:pt x="272" y="561"/>
                  <a:pt x="272" y="561"/>
                  <a:pt x="272" y="561"/>
                </a:cubicBezTo>
                <a:cubicBezTo>
                  <a:pt x="272" y="466"/>
                  <a:pt x="272" y="466"/>
                  <a:pt x="272" y="466"/>
                </a:cubicBezTo>
                <a:cubicBezTo>
                  <a:pt x="529" y="466"/>
                  <a:pt x="529" y="466"/>
                  <a:pt x="529" y="466"/>
                </a:cubicBezTo>
                <a:cubicBezTo>
                  <a:pt x="529" y="466"/>
                  <a:pt x="551" y="468"/>
                  <a:pt x="574" y="446"/>
                </a:cubicBezTo>
                <a:cubicBezTo>
                  <a:pt x="596" y="424"/>
                  <a:pt x="940" y="80"/>
                  <a:pt x="940" y="80"/>
                </a:cubicBezTo>
                <a:cubicBezTo>
                  <a:pt x="940" y="80"/>
                  <a:pt x="963" y="57"/>
                  <a:pt x="951" y="10"/>
                </a:cubicBezTo>
                <a:cubicBezTo>
                  <a:pt x="951" y="10"/>
                  <a:pt x="955" y="42"/>
                  <a:pt x="935" y="62"/>
                </a:cubicBezTo>
                <a:cubicBezTo>
                  <a:pt x="914" y="82"/>
                  <a:pt x="882" y="95"/>
                  <a:pt x="850" y="96"/>
                </a:cubicBezTo>
                <a:cubicBezTo>
                  <a:pt x="817" y="97"/>
                  <a:pt x="289" y="96"/>
                  <a:pt x="289" y="96"/>
                </a:cubicBezTo>
                <a:cubicBezTo>
                  <a:pt x="289" y="0"/>
                  <a:pt x="289" y="0"/>
                  <a:pt x="289" y="0"/>
                </a:cubicBezTo>
                <a:lnTo>
                  <a:pt x="0" y="289"/>
                </a:lnTo>
                <a:close/>
              </a:path>
            </a:pathLst>
          </a:custGeom>
          <a:gradFill>
            <a:gsLst>
              <a:gs pos="0">
                <a:schemeClr val="accent3">
                  <a:lumMod val="75000"/>
                </a:schemeClr>
              </a:gs>
              <a:gs pos="50000">
                <a:schemeClr val="accent3"/>
              </a:gs>
            </a:gsLst>
            <a:lin ang="108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36"/>
          <p:cNvSpPr>
            <a:spLocks/>
          </p:cNvSpPr>
          <p:nvPr userDrawn="1"/>
        </p:nvSpPr>
        <p:spPr bwMode="auto">
          <a:xfrm rot="13500000" flipV="1">
            <a:off x="5196767" y="1676398"/>
            <a:ext cx="1205462" cy="2049985"/>
          </a:xfrm>
          <a:custGeom>
            <a:avLst/>
            <a:gdLst/>
            <a:ahLst/>
            <a:cxnLst>
              <a:cxn ang="0">
                <a:pos x="11" y="4"/>
              </a:cxn>
              <a:cxn ang="0">
                <a:pos x="63" y="20"/>
              </a:cxn>
              <a:cxn ang="0">
                <a:pos x="97" y="105"/>
              </a:cxn>
              <a:cxn ang="0">
                <a:pos x="97" y="666"/>
              </a:cxn>
              <a:cxn ang="0">
                <a:pos x="0" y="666"/>
              </a:cxn>
              <a:cxn ang="0">
                <a:pos x="289" y="955"/>
              </a:cxn>
              <a:cxn ang="0">
                <a:pos x="562" y="683"/>
              </a:cxn>
              <a:cxn ang="0">
                <a:pos x="467" y="683"/>
              </a:cxn>
              <a:cxn ang="0">
                <a:pos x="467" y="426"/>
              </a:cxn>
              <a:cxn ang="0">
                <a:pos x="447" y="382"/>
              </a:cxn>
              <a:cxn ang="0">
                <a:pos x="80" y="15"/>
              </a:cxn>
              <a:cxn ang="0">
                <a:pos x="37" y="0"/>
              </a:cxn>
              <a:cxn ang="0">
                <a:pos x="11" y="4"/>
              </a:cxn>
            </a:cxnLst>
            <a:rect l="0" t="0" r="r" b="b"/>
            <a:pathLst>
              <a:path w="562" h="955">
                <a:moveTo>
                  <a:pt x="11" y="4"/>
                </a:moveTo>
                <a:cubicBezTo>
                  <a:pt x="11" y="4"/>
                  <a:pt x="42" y="0"/>
                  <a:pt x="63" y="20"/>
                </a:cubicBezTo>
                <a:cubicBezTo>
                  <a:pt x="83" y="41"/>
                  <a:pt x="96" y="73"/>
                  <a:pt x="97" y="105"/>
                </a:cubicBezTo>
                <a:cubicBezTo>
                  <a:pt x="97" y="138"/>
                  <a:pt x="97" y="666"/>
                  <a:pt x="97" y="666"/>
                </a:cubicBezTo>
                <a:cubicBezTo>
                  <a:pt x="0" y="666"/>
                  <a:pt x="0" y="666"/>
                  <a:pt x="0" y="666"/>
                </a:cubicBezTo>
                <a:cubicBezTo>
                  <a:pt x="289" y="955"/>
                  <a:pt x="289" y="955"/>
                  <a:pt x="289" y="955"/>
                </a:cubicBezTo>
                <a:cubicBezTo>
                  <a:pt x="562" y="683"/>
                  <a:pt x="562" y="683"/>
                  <a:pt x="562" y="683"/>
                </a:cubicBezTo>
                <a:cubicBezTo>
                  <a:pt x="467" y="683"/>
                  <a:pt x="467" y="683"/>
                  <a:pt x="467" y="683"/>
                </a:cubicBezTo>
                <a:cubicBezTo>
                  <a:pt x="467" y="426"/>
                  <a:pt x="467" y="426"/>
                  <a:pt x="467" y="426"/>
                </a:cubicBezTo>
                <a:cubicBezTo>
                  <a:pt x="467" y="426"/>
                  <a:pt x="469" y="404"/>
                  <a:pt x="447" y="382"/>
                </a:cubicBezTo>
                <a:cubicBezTo>
                  <a:pt x="424" y="359"/>
                  <a:pt x="80" y="15"/>
                  <a:pt x="80" y="15"/>
                </a:cubicBezTo>
                <a:cubicBezTo>
                  <a:pt x="80" y="15"/>
                  <a:pt x="66" y="0"/>
                  <a:pt x="37" y="0"/>
                </a:cubicBezTo>
                <a:cubicBezTo>
                  <a:pt x="29" y="0"/>
                  <a:pt x="21" y="1"/>
                  <a:pt x="11" y="4"/>
                </a:cubicBezTo>
              </a:path>
            </a:pathLst>
          </a:custGeom>
          <a:gradFill>
            <a:gsLst>
              <a:gs pos="0">
                <a:schemeClr val="accent2">
                  <a:lumMod val="75000"/>
                </a:schemeClr>
              </a:gs>
              <a:gs pos="50000">
                <a:schemeClr val="accent2"/>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Espace réservé du texte 8"/>
          <p:cNvSpPr>
            <a:spLocks noGrp="1"/>
          </p:cNvSpPr>
          <p:nvPr>
            <p:ph type="body" sz="quarter" idx="83" hasCustomPrompt="1"/>
          </p:nvPr>
        </p:nvSpPr>
        <p:spPr bwMode="gray">
          <a:xfrm>
            <a:off x="6732240" y="2924945"/>
            <a:ext cx="2088232" cy="432048"/>
          </a:xfrm>
          <a:prstGeom prst="rect">
            <a:avLst/>
          </a:prstGeom>
        </p:spPr>
        <p:txBody>
          <a:bodyPr/>
          <a:lstStyle>
            <a:lvl1pPr marL="0" indent="0">
              <a:spcBef>
                <a:spcPts val="800"/>
              </a:spcBef>
              <a:buFont typeface="Arial" panose="020B0604020202020204" pitchFamily="34" charset="0"/>
              <a:buNone/>
              <a:defRPr sz="1400" b="0">
                <a:solidFill>
                  <a:schemeClr val="tx1">
                    <a:lumMod val="75000"/>
                    <a:lumOff val="25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Cliquez pour ajouter du texte</a:t>
            </a:r>
          </a:p>
        </p:txBody>
      </p:sp>
      <p:sp>
        <p:nvSpPr>
          <p:cNvPr id="33" name="Espace réservé du texte 8"/>
          <p:cNvSpPr>
            <a:spLocks noGrp="1"/>
          </p:cNvSpPr>
          <p:nvPr>
            <p:ph type="body" sz="quarter" idx="84" hasCustomPrompt="1"/>
          </p:nvPr>
        </p:nvSpPr>
        <p:spPr bwMode="gray">
          <a:xfrm>
            <a:off x="6732240" y="2636912"/>
            <a:ext cx="2088232" cy="288033"/>
          </a:xfrm>
          <a:prstGeom prst="rect">
            <a:avLst/>
          </a:prstGeom>
        </p:spPr>
        <p:txBody>
          <a:bodyPr/>
          <a:lstStyle>
            <a:lvl1pPr marL="0" indent="0" algn="ctr">
              <a:spcBef>
                <a:spcPts val="800"/>
              </a:spcBef>
              <a:buFont typeface="Arial" panose="020B0604020202020204" pitchFamily="34" charset="0"/>
              <a:buNone/>
              <a:defRPr sz="1400" b="1" baseline="0">
                <a:solidFill>
                  <a:schemeClr val="accent2"/>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34" name="Espace réservé du texte 8"/>
          <p:cNvSpPr>
            <a:spLocks noGrp="1"/>
          </p:cNvSpPr>
          <p:nvPr>
            <p:ph type="body" sz="quarter" idx="85" hasCustomPrompt="1"/>
          </p:nvPr>
        </p:nvSpPr>
        <p:spPr bwMode="gray">
          <a:xfrm>
            <a:off x="323528" y="2924945"/>
            <a:ext cx="2088232" cy="432048"/>
          </a:xfrm>
          <a:prstGeom prst="rect">
            <a:avLst/>
          </a:prstGeom>
        </p:spPr>
        <p:txBody>
          <a:bodyPr/>
          <a:lstStyle>
            <a:lvl1pPr marL="0" indent="0">
              <a:spcBef>
                <a:spcPts val="800"/>
              </a:spcBef>
              <a:buFont typeface="Arial" panose="020B0604020202020204" pitchFamily="34" charset="0"/>
              <a:buNone/>
              <a:defRPr sz="1400" b="0">
                <a:solidFill>
                  <a:schemeClr val="tx1">
                    <a:lumMod val="75000"/>
                    <a:lumOff val="25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Cliquez pour ajouter du texte</a:t>
            </a:r>
          </a:p>
        </p:txBody>
      </p:sp>
      <p:sp>
        <p:nvSpPr>
          <p:cNvPr id="35" name="Espace réservé du texte 8"/>
          <p:cNvSpPr>
            <a:spLocks noGrp="1"/>
          </p:cNvSpPr>
          <p:nvPr>
            <p:ph type="body" sz="quarter" idx="86" hasCustomPrompt="1"/>
          </p:nvPr>
        </p:nvSpPr>
        <p:spPr bwMode="gray">
          <a:xfrm>
            <a:off x="323528" y="2636912"/>
            <a:ext cx="2088232" cy="288033"/>
          </a:xfrm>
          <a:prstGeom prst="rect">
            <a:avLst/>
          </a:prstGeom>
        </p:spPr>
        <p:txBody>
          <a:bodyPr/>
          <a:lstStyle>
            <a:lvl1pPr marL="0" indent="0" algn="ctr">
              <a:spcBef>
                <a:spcPts val="800"/>
              </a:spcBef>
              <a:buFont typeface="Arial" panose="020B0604020202020204" pitchFamily="34" charset="0"/>
              <a:buNone/>
              <a:defRPr sz="1400" b="1" baseline="0">
                <a:solidFill>
                  <a:schemeClr val="accent1"/>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36" name="Espace réservé du texte 8"/>
          <p:cNvSpPr>
            <a:spLocks noGrp="1"/>
          </p:cNvSpPr>
          <p:nvPr>
            <p:ph type="body" sz="quarter" idx="87" hasCustomPrompt="1"/>
          </p:nvPr>
        </p:nvSpPr>
        <p:spPr bwMode="gray">
          <a:xfrm>
            <a:off x="323528" y="4221089"/>
            <a:ext cx="2088232" cy="432048"/>
          </a:xfrm>
          <a:prstGeom prst="rect">
            <a:avLst/>
          </a:prstGeom>
        </p:spPr>
        <p:txBody>
          <a:bodyPr/>
          <a:lstStyle>
            <a:lvl1pPr marL="0" indent="0">
              <a:spcBef>
                <a:spcPts val="800"/>
              </a:spcBef>
              <a:buFont typeface="Arial" panose="020B0604020202020204" pitchFamily="34" charset="0"/>
              <a:buNone/>
              <a:defRPr sz="1400" b="0">
                <a:solidFill>
                  <a:schemeClr val="tx1">
                    <a:lumMod val="75000"/>
                    <a:lumOff val="25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Cliquez pour ajouter du texte</a:t>
            </a:r>
          </a:p>
        </p:txBody>
      </p:sp>
      <p:sp>
        <p:nvSpPr>
          <p:cNvPr id="37" name="Espace réservé du texte 8"/>
          <p:cNvSpPr>
            <a:spLocks noGrp="1"/>
          </p:cNvSpPr>
          <p:nvPr>
            <p:ph type="body" sz="quarter" idx="88" hasCustomPrompt="1"/>
          </p:nvPr>
        </p:nvSpPr>
        <p:spPr bwMode="gray">
          <a:xfrm>
            <a:off x="323528" y="3933056"/>
            <a:ext cx="2088232" cy="288033"/>
          </a:xfrm>
          <a:prstGeom prst="rect">
            <a:avLst/>
          </a:prstGeom>
        </p:spPr>
        <p:txBody>
          <a:bodyPr/>
          <a:lstStyle>
            <a:lvl1pPr marL="0" indent="0" algn="ctr">
              <a:spcBef>
                <a:spcPts val="800"/>
              </a:spcBef>
              <a:buFont typeface="Arial" panose="020B0604020202020204" pitchFamily="34" charset="0"/>
              <a:buNone/>
              <a:defRPr sz="1400" b="1" baseline="0">
                <a:solidFill>
                  <a:schemeClr val="accent4"/>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38" name="Espace réservé du texte 8"/>
          <p:cNvSpPr>
            <a:spLocks noGrp="1"/>
          </p:cNvSpPr>
          <p:nvPr>
            <p:ph type="body" sz="quarter" idx="89" hasCustomPrompt="1"/>
          </p:nvPr>
        </p:nvSpPr>
        <p:spPr bwMode="gray">
          <a:xfrm>
            <a:off x="6732240" y="4221089"/>
            <a:ext cx="2088232" cy="432048"/>
          </a:xfrm>
          <a:prstGeom prst="rect">
            <a:avLst/>
          </a:prstGeom>
        </p:spPr>
        <p:txBody>
          <a:bodyPr/>
          <a:lstStyle>
            <a:lvl1pPr marL="0" indent="0">
              <a:spcBef>
                <a:spcPts val="800"/>
              </a:spcBef>
              <a:buFont typeface="Arial" panose="020B0604020202020204" pitchFamily="34" charset="0"/>
              <a:buNone/>
              <a:defRPr sz="1400" b="0">
                <a:solidFill>
                  <a:schemeClr val="tx1">
                    <a:lumMod val="75000"/>
                    <a:lumOff val="25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Cliquez pour ajouter du texte</a:t>
            </a:r>
          </a:p>
        </p:txBody>
      </p:sp>
      <p:sp>
        <p:nvSpPr>
          <p:cNvPr id="39" name="Espace réservé du texte 8"/>
          <p:cNvSpPr>
            <a:spLocks noGrp="1"/>
          </p:cNvSpPr>
          <p:nvPr>
            <p:ph type="body" sz="quarter" idx="90" hasCustomPrompt="1"/>
          </p:nvPr>
        </p:nvSpPr>
        <p:spPr bwMode="gray">
          <a:xfrm>
            <a:off x="6732240" y="3933056"/>
            <a:ext cx="2088232" cy="288033"/>
          </a:xfrm>
          <a:prstGeom prst="rect">
            <a:avLst/>
          </a:prstGeom>
        </p:spPr>
        <p:txBody>
          <a:bodyPr/>
          <a:lstStyle>
            <a:lvl1pPr marL="0" indent="0" algn="ctr">
              <a:spcBef>
                <a:spcPts val="800"/>
              </a:spcBef>
              <a:buFont typeface="Arial" panose="020B0604020202020204" pitchFamily="34" charset="0"/>
              <a:buNone/>
              <a:defRPr sz="1400" b="1" baseline="0">
                <a:solidFill>
                  <a:schemeClr val="accent3"/>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24" name="Espace réservé de la date 8"/>
          <p:cNvSpPr>
            <a:spLocks noGrp="1"/>
          </p:cNvSpPr>
          <p:nvPr>
            <p:ph type="dt" sz="half" idx="10"/>
          </p:nvPr>
        </p:nvSpPr>
        <p:spPr bwMode="gray">
          <a:xfrm>
            <a:off x="5142021" y="6468453"/>
            <a:ext cx="1086163" cy="206104"/>
          </a:xfrm>
        </p:spPr>
        <p:txBody>
          <a:bodyPr/>
          <a:lstStyle/>
          <a:p>
            <a:r>
              <a:rPr lang="fr-FR" smtClean="0"/>
              <a:t>July 2016</a:t>
            </a:r>
            <a:endParaRPr lang="fr-FR" dirty="0"/>
          </a:p>
        </p:txBody>
      </p:sp>
      <p:sp>
        <p:nvSpPr>
          <p:cNvPr id="25" name="Espace réservé du pied de page 9"/>
          <p:cNvSpPr>
            <a:spLocks noGrp="1"/>
          </p:cNvSpPr>
          <p:nvPr>
            <p:ph type="ftr" sz="quarter" idx="11"/>
          </p:nvPr>
        </p:nvSpPr>
        <p:spPr bwMode="gray">
          <a:xfrm>
            <a:off x="531466" y="6502208"/>
            <a:ext cx="4544590" cy="162152"/>
          </a:xfrm>
        </p:spPr>
        <p:txBody>
          <a:bodyPr/>
          <a:lstStyle/>
          <a:p>
            <a:r>
              <a:rPr lang="fr-FR" dirty="0" err="1" smtClean="0"/>
              <a:t>Toolbox</a:t>
            </a:r>
            <a:r>
              <a:rPr lang="fr-FR" dirty="0" smtClean="0"/>
              <a:t> –</a:t>
            </a:r>
            <a:r>
              <a:rPr lang="fr-FR" b="1" dirty="0" smtClean="0"/>
              <a:t>PRESENTATION</a:t>
            </a:r>
            <a:r>
              <a:rPr lang="fr-FR" dirty="0" smtClean="0"/>
              <a:t> </a:t>
            </a:r>
            <a:r>
              <a:rPr lang="fr-FR" b="1" dirty="0" smtClean="0"/>
              <a:t>EXAMPLES</a:t>
            </a:r>
            <a:r>
              <a:rPr lang="fr-FR" dirty="0" smtClean="0"/>
              <a:t>– size [4:3]</a:t>
            </a:r>
            <a:endParaRPr lang="fr-FR" dirty="0"/>
          </a:p>
        </p:txBody>
      </p:sp>
      <p:sp>
        <p:nvSpPr>
          <p:cNvPr id="26" name="Espace réservé du numéro de diapositive 10"/>
          <p:cNvSpPr>
            <a:spLocks noGrp="1"/>
          </p:cNvSpPr>
          <p:nvPr>
            <p:ph type="sldNum" sz="quarter" idx="12"/>
          </p:nvPr>
        </p:nvSpPr>
        <p:spPr bwMode="gray">
          <a:xfrm>
            <a:off x="122130" y="6502208"/>
            <a:ext cx="296226" cy="162152"/>
          </a:xfrm>
        </p:spPr>
        <p:txBody>
          <a:bodyPr/>
          <a:lstStyle/>
          <a:p>
            <a:fld id="{AF43E6FD-AB27-4108-A2FC-346BB5F75E3F}" type="slidenum">
              <a:rPr lang="fr-FR" smtClean="0"/>
              <a:pPr/>
              <a:t>‹N°›</a:t>
            </a:fld>
            <a:endParaRPr lang="fr-FR" dirty="0"/>
          </a:p>
        </p:txBody>
      </p:sp>
    </p:spTree>
    <p:extLst>
      <p:ext uri="{BB962C8B-B14F-4D97-AF65-F5344CB8AC3E}">
        <p14:creationId xmlns:p14="http://schemas.microsoft.com/office/powerpoint/2010/main" val="221189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up)">
                                      <p:cBhvr>
                                        <p:cTn id="14" dur="500"/>
                                        <p:tgtEl>
                                          <p:spTgt spid="1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9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6" name="Block Arc 85"/>
          <p:cNvSpPr/>
          <p:nvPr userDrawn="1"/>
        </p:nvSpPr>
        <p:spPr>
          <a:xfrm>
            <a:off x="925758" y="2968964"/>
            <a:ext cx="1663184" cy="1663184"/>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Block Arc 86"/>
          <p:cNvSpPr/>
          <p:nvPr userDrawn="1"/>
        </p:nvSpPr>
        <p:spPr>
          <a:xfrm rot="10800000">
            <a:off x="2332371" y="2966802"/>
            <a:ext cx="1663184" cy="1663184"/>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Block Arc 87"/>
          <p:cNvSpPr/>
          <p:nvPr userDrawn="1"/>
        </p:nvSpPr>
        <p:spPr>
          <a:xfrm>
            <a:off x="3740445" y="2968964"/>
            <a:ext cx="1663184" cy="1663184"/>
          </a:xfrm>
          <a:prstGeom prst="blockArc">
            <a:avLst>
              <a:gd name="adj1" fmla="val 10800000"/>
              <a:gd name="adj2" fmla="val 3"/>
              <a:gd name="adj3" fmla="val 15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Block Arc 88"/>
          <p:cNvSpPr/>
          <p:nvPr userDrawn="1"/>
        </p:nvSpPr>
        <p:spPr>
          <a:xfrm rot="10800000">
            <a:off x="5147059" y="2966802"/>
            <a:ext cx="1663184" cy="1663184"/>
          </a:xfrm>
          <a:prstGeom prst="blockArc">
            <a:avLst>
              <a:gd name="adj1" fmla="val 10800000"/>
              <a:gd name="adj2" fmla="val 3"/>
              <a:gd name="adj3" fmla="val 15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Block Arc 89"/>
          <p:cNvSpPr/>
          <p:nvPr userDrawn="1"/>
        </p:nvSpPr>
        <p:spPr>
          <a:xfrm>
            <a:off x="6555059" y="2968964"/>
            <a:ext cx="1663184" cy="1663184"/>
          </a:xfrm>
          <a:prstGeom prst="blockArc">
            <a:avLst>
              <a:gd name="adj1" fmla="val 10800000"/>
              <a:gd name="adj2" fmla="val 3"/>
              <a:gd name="adj3" fmla="val 1529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Freeform 90"/>
          <p:cNvSpPr/>
          <p:nvPr userDrawn="1"/>
        </p:nvSpPr>
        <p:spPr>
          <a:xfrm>
            <a:off x="1277491" y="3334096"/>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1"/>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1"/>
              </a:solidFill>
              <a:latin typeface="FontAwesome" pitchFamily="2" charset="0"/>
            </a:endParaRPr>
          </a:p>
        </p:txBody>
      </p:sp>
      <p:sp>
        <p:nvSpPr>
          <p:cNvPr id="12" name="Freeform 91"/>
          <p:cNvSpPr/>
          <p:nvPr userDrawn="1"/>
        </p:nvSpPr>
        <p:spPr>
          <a:xfrm>
            <a:off x="2687506" y="3334096"/>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2"/>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2"/>
              </a:solidFill>
              <a:latin typeface="FontAwesome" pitchFamily="2" charset="0"/>
            </a:endParaRPr>
          </a:p>
        </p:txBody>
      </p:sp>
      <p:sp>
        <p:nvSpPr>
          <p:cNvPr id="13" name="Freeform 92"/>
          <p:cNvSpPr/>
          <p:nvPr userDrawn="1"/>
        </p:nvSpPr>
        <p:spPr>
          <a:xfrm>
            <a:off x="4097521" y="3334096"/>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3"/>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3"/>
              </a:solidFill>
              <a:latin typeface="FontAwesome" pitchFamily="2" charset="0"/>
            </a:endParaRPr>
          </a:p>
        </p:txBody>
      </p:sp>
      <p:sp>
        <p:nvSpPr>
          <p:cNvPr id="14" name="Freeform 93"/>
          <p:cNvSpPr/>
          <p:nvPr userDrawn="1"/>
        </p:nvSpPr>
        <p:spPr>
          <a:xfrm>
            <a:off x="5507536" y="3334096"/>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4"/>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4"/>
              </a:solidFill>
              <a:latin typeface="FontAwesome" pitchFamily="2" charset="0"/>
            </a:endParaRPr>
          </a:p>
        </p:txBody>
      </p:sp>
      <p:sp>
        <p:nvSpPr>
          <p:cNvPr id="15" name="Freeform 94"/>
          <p:cNvSpPr/>
          <p:nvPr userDrawn="1"/>
        </p:nvSpPr>
        <p:spPr>
          <a:xfrm>
            <a:off x="6917552" y="3334096"/>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5"/>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5"/>
              </a:solidFill>
              <a:latin typeface="FontAwesome" pitchFamily="2" charset="0"/>
            </a:endParaRPr>
          </a:p>
        </p:txBody>
      </p:sp>
      <p:sp>
        <p:nvSpPr>
          <p:cNvPr id="26" name="Espace réservé du texte 8"/>
          <p:cNvSpPr>
            <a:spLocks noGrp="1"/>
          </p:cNvSpPr>
          <p:nvPr>
            <p:ph type="body" sz="quarter" idx="86" hasCustomPrompt="1"/>
          </p:nvPr>
        </p:nvSpPr>
        <p:spPr bwMode="gray">
          <a:xfrm>
            <a:off x="1115616" y="4365104"/>
            <a:ext cx="1164227" cy="270325"/>
          </a:xfrm>
          <a:prstGeom prst="rect">
            <a:avLst/>
          </a:prstGeom>
        </p:spPr>
        <p:txBody>
          <a:bodyPr/>
          <a:lstStyle>
            <a:lvl1pPr marL="0" indent="0" algn="ctr">
              <a:spcBef>
                <a:spcPts val="800"/>
              </a:spcBef>
              <a:buFont typeface="Arial" panose="020B0604020202020204" pitchFamily="34" charset="0"/>
              <a:buNone/>
              <a:defRPr sz="1600" b="1" baseline="0">
                <a:solidFill>
                  <a:schemeClr val="accent1"/>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Année</a:t>
            </a:r>
          </a:p>
        </p:txBody>
      </p:sp>
      <p:sp>
        <p:nvSpPr>
          <p:cNvPr id="27" name="Espace réservé du texte 8"/>
          <p:cNvSpPr>
            <a:spLocks noGrp="1"/>
          </p:cNvSpPr>
          <p:nvPr>
            <p:ph type="body" sz="quarter" idx="87" hasCustomPrompt="1"/>
          </p:nvPr>
        </p:nvSpPr>
        <p:spPr bwMode="gray">
          <a:xfrm>
            <a:off x="4055845" y="4365104"/>
            <a:ext cx="1164227" cy="270325"/>
          </a:xfrm>
          <a:prstGeom prst="rect">
            <a:avLst/>
          </a:prstGeom>
        </p:spPr>
        <p:txBody>
          <a:bodyPr/>
          <a:lstStyle>
            <a:lvl1pPr marL="0" indent="0" algn="ctr">
              <a:spcBef>
                <a:spcPts val="800"/>
              </a:spcBef>
              <a:buFont typeface="Arial" panose="020B0604020202020204" pitchFamily="34" charset="0"/>
              <a:buNone/>
              <a:defRPr sz="1600" b="1" baseline="0">
                <a:solidFill>
                  <a:schemeClr val="accent3"/>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Année</a:t>
            </a:r>
          </a:p>
        </p:txBody>
      </p:sp>
      <p:sp>
        <p:nvSpPr>
          <p:cNvPr id="28" name="Espace réservé du texte 8"/>
          <p:cNvSpPr>
            <a:spLocks noGrp="1"/>
          </p:cNvSpPr>
          <p:nvPr>
            <p:ph type="body" sz="quarter" idx="88" hasCustomPrompt="1"/>
          </p:nvPr>
        </p:nvSpPr>
        <p:spPr bwMode="gray">
          <a:xfrm>
            <a:off x="6936165" y="4365104"/>
            <a:ext cx="1164227" cy="270325"/>
          </a:xfrm>
          <a:prstGeom prst="rect">
            <a:avLst/>
          </a:prstGeom>
        </p:spPr>
        <p:txBody>
          <a:bodyPr/>
          <a:lstStyle>
            <a:lvl1pPr marL="0" indent="0" algn="ctr">
              <a:spcBef>
                <a:spcPts val="800"/>
              </a:spcBef>
              <a:buFont typeface="Arial" panose="020B0604020202020204" pitchFamily="34" charset="0"/>
              <a:buNone/>
              <a:defRPr sz="1600" b="1" baseline="0">
                <a:solidFill>
                  <a:schemeClr val="accent5"/>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Année</a:t>
            </a:r>
          </a:p>
        </p:txBody>
      </p:sp>
      <p:sp>
        <p:nvSpPr>
          <p:cNvPr id="29" name="Espace réservé du texte 8"/>
          <p:cNvSpPr>
            <a:spLocks noGrp="1"/>
          </p:cNvSpPr>
          <p:nvPr>
            <p:ph type="body" sz="quarter" idx="89" hasCustomPrompt="1"/>
          </p:nvPr>
        </p:nvSpPr>
        <p:spPr bwMode="gray">
          <a:xfrm>
            <a:off x="5436096" y="3014659"/>
            <a:ext cx="1164227" cy="270325"/>
          </a:xfrm>
          <a:prstGeom prst="rect">
            <a:avLst/>
          </a:prstGeom>
        </p:spPr>
        <p:txBody>
          <a:bodyPr/>
          <a:lstStyle>
            <a:lvl1pPr marL="0" indent="0" algn="ctr">
              <a:spcBef>
                <a:spcPts val="800"/>
              </a:spcBef>
              <a:buFont typeface="Arial" panose="020B0604020202020204" pitchFamily="34" charset="0"/>
              <a:buNone/>
              <a:defRPr sz="1600" b="1" baseline="0">
                <a:solidFill>
                  <a:schemeClr val="accent4"/>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Année</a:t>
            </a:r>
          </a:p>
        </p:txBody>
      </p:sp>
      <p:sp>
        <p:nvSpPr>
          <p:cNvPr id="30" name="Espace réservé du texte 8"/>
          <p:cNvSpPr>
            <a:spLocks noGrp="1"/>
          </p:cNvSpPr>
          <p:nvPr>
            <p:ph type="body" sz="quarter" idx="90" hasCustomPrompt="1"/>
          </p:nvPr>
        </p:nvSpPr>
        <p:spPr bwMode="gray">
          <a:xfrm>
            <a:off x="2615685" y="3014659"/>
            <a:ext cx="1164227" cy="270325"/>
          </a:xfrm>
          <a:prstGeom prst="rect">
            <a:avLst/>
          </a:prstGeom>
        </p:spPr>
        <p:txBody>
          <a:bodyPr/>
          <a:lstStyle>
            <a:lvl1pPr marL="0" indent="0" algn="ctr">
              <a:spcBef>
                <a:spcPts val="800"/>
              </a:spcBef>
              <a:buFont typeface="Arial" panose="020B0604020202020204" pitchFamily="34" charset="0"/>
              <a:buNone/>
              <a:defRPr sz="1600" b="1" baseline="0">
                <a:solidFill>
                  <a:schemeClr val="accent2"/>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Année</a:t>
            </a:r>
          </a:p>
        </p:txBody>
      </p:sp>
      <p:sp>
        <p:nvSpPr>
          <p:cNvPr id="31" name="Espace réservé du texte 8"/>
          <p:cNvSpPr>
            <a:spLocks noGrp="1"/>
          </p:cNvSpPr>
          <p:nvPr>
            <p:ph type="body" sz="quarter" idx="91" hasCustomPrompt="1"/>
          </p:nvPr>
        </p:nvSpPr>
        <p:spPr bwMode="gray">
          <a:xfrm>
            <a:off x="971600" y="2636913"/>
            <a:ext cx="1512168" cy="288031"/>
          </a:xfrm>
          <a:prstGeom prst="rect">
            <a:avLst/>
          </a:prstGeom>
        </p:spPr>
        <p:txBody>
          <a:bodyPr/>
          <a:lstStyle>
            <a:lvl1pPr marL="0" indent="0" algn="l">
              <a:spcBef>
                <a:spcPts val="800"/>
              </a:spcBef>
              <a:buFont typeface="Arial" panose="020B0604020202020204" pitchFamily="34" charset="0"/>
              <a:buNone/>
              <a:defRPr sz="1400" b="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description</a:t>
            </a:r>
          </a:p>
        </p:txBody>
      </p:sp>
      <p:sp>
        <p:nvSpPr>
          <p:cNvPr id="32" name="Espace réservé du texte 8"/>
          <p:cNvSpPr>
            <a:spLocks noGrp="1"/>
          </p:cNvSpPr>
          <p:nvPr>
            <p:ph type="body" sz="quarter" idx="92" hasCustomPrompt="1"/>
          </p:nvPr>
        </p:nvSpPr>
        <p:spPr bwMode="gray">
          <a:xfrm>
            <a:off x="971600" y="2348880"/>
            <a:ext cx="1512168" cy="288033"/>
          </a:xfrm>
          <a:prstGeom prst="rect">
            <a:avLst/>
          </a:prstGeom>
        </p:spPr>
        <p:txBody>
          <a:bodyPr/>
          <a:lstStyle>
            <a:lvl1pPr marL="0" indent="0" algn="l">
              <a:spcBef>
                <a:spcPts val="800"/>
              </a:spcBef>
              <a:buFont typeface="Arial" panose="020B0604020202020204" pitchFamily="34" charset="0"/>
              <a:buNone/>
              <a:defRPr sz="1400" b="1" baseline="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33" name="Espace réservé du texte 8"/>
          <p:cNvSpPr>
            <a:spLocks noGrp="1"/>
          </p:cNvSpPr>
          <p:nvPr>
            <p:ph type="body" sz="quarter" idx="93" hasCustomPrompt="1"/>
          </p:nvPr>
        </p:nvSpPr>
        <p:spPr bwMode="gray">
          <a:xfrm>
            <a:off x="3851920" y="2636913"/>
            <a:ext cx="1512168" cy="288031"/>
          </a:xfrm>
          <a:prstGeom prst="rect">
            <a:avLst/>
          </a:prstGeom>
        </p:spPr>
        <p:txBody>
          <a:bodyPr/>
          <a:lstStyle>
            <a:lvl1pPr marL="0" indent="0" algn="l">
              <a:spcBef>
                <a:spcPts val="800"/>
              </a:spcBef>
              <a:buFont typeface="Arial" panose="020B0604020202020204" pitchFamily="34" charset="0"/>
              <a:buNone/>
              <a:defRPr sz="1400" b="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description</a:t>
            </a:r>
          </a:p>
        </p:txBody>
      </p:sp>
      <p:sp>
        <p:nvSpPr>
          <p:cNvPr id="34" name="Espace réservé du texte 8"/>
          <p:cNvSpPr>
            <a:spLocks noGrp="1"/>
          </p:cNvSpPr>
          <p:nvPr>
            <p:ph type="body" sz="quarter" idx="94" hasCustomPrompt="1"/>
          </p:nvPr>
        </p:nvSpPr>
        <p:spPr bwMode="gray">
          <a:xfrm>
            <a:off x="3851920" y="2348880"/>
            <a:ext cx="1512168" cy="288033"/>
          </a:xfrm>
          <a:prstGeom prst="rect">
            <a:avLst/>
          </a:prstGeom>
        </p:spPr>
        <p:txBody>
          <a:bodyPr/>
          <a:lstStyle>
            <a:lvl1pPr marL="0" indent="0" algn="l">
              <a:spcBef>
                <a:spcPts val="800"/>
              </a:spcBef>
              <a:buFont typeface="Arial" panose="020B0604020202020204" pitchFamily="34" charset="0"/>
              <a:buNone/>
              <a:defRPr sz="1400" b="1" baseline="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35" name="Espace réservé du texte 8"/>
          <p:cNvSpPr>
            <a:spLocks noGrp="1"/>
          </p:cNvSpPr>
          <p:nvPr>
            <p:ph type="body" sz="quarter" idx="95" hasCustomPrompt="1"/>
          </p:nvPr>
        </p:nvSpPr>
        <p:spPr bwMode="gray">
          <a:xfrm>
            <a:off x="6660232" y="2636913"/>
            <a:ext cx="1512168" cy="288031"/>
          </a:xfrm>
          <a:prstGeom prst="rect">
            <a:avLst/>
          </a:prstGeom>
        </p:spPr>
        <p:txBody>
          <a:bodyPr/>
          <a:lstStyle>
            <a:lvl1pPr marL="0" indent="0" algn="l">
              <a:spcBef>
                <a:spcPts val="800"/>
              </a:spcBef>
              <a:buFont typeface="Arial" panose="020B0604020202020204" pitchFamily="34" charset="0"/>
              <a:buNone/>
              <a:defRPr sz="1400" b="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description</a:t>
            </a:r>
          </a:p>
        </p:txBody>
      </p:sp>
      <p:sp>
        <p:nvSpPr>
          <p:cNvPr id="36" name="Espace réservé du texte 8"/>
          <p:cNvSpPr>
            <a:spLocks noGrp="1"/>
          </p:cNvSpPr>
          <p:nvPr>
            <p:ph type="body" sz="quarter" idx="96" hasCustomPrompt="1"/>
          </p:nvPr>
        </p:nvSpPr>
        <p:spPr bwMode="gray">
          <a:xfrm>
            <a:off x="6660232" y="2348880"/>
            <a:ext cx="1512168" cy="288033"/>
          </a:xfrm>
          <a:prstGeom prst="rect">
            <a:avLst/>
          </a:prstGeom>
        </p:spPr>
        <p:txBody>
          <a:bodyPr/>
          <a:lstStyle>
            <a:lvl1pPr marL="0" indent="0" algn="l">
              <a:spcBef>
                <a:spcPts val="800"/>
              </a:spcBef>
              <a:buFont typeface="Arial" panose="020B0604020202020204" pitchFamily="34" charset="0"/>
              <a:buNone/>
              <a:defRPr sz="1400" b="1" baseline="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37" name="Espace réservé du texte 8"/>
          <p:cNvSpPr>
            <a:spLocks noGrp="1"/>
          </p:cNvSpPr>
          <p:nvPr>
            <p:ph type="body" sz="quarter" idx="97" hasCustomPrompt="1"/>
          </p:nvPr>
        </p:nvSpPr>
        <p:spPr bwMode="gray">
          <a:xfrm>
            <a:off x="5292080" y="5013177"/>
            <a:ext cx="1512168" cy="288031"/>
          </a:xfrm>
          <a:prstGeom prst="rect">
            <a:avLst/>
          </a:prstGeom>
        </p:spPr>
        <p:txBody>
          <a:bodyPr/>
          <a:lstStyle>
            <a:lvl1pPr marL="0" indent="0" algn="l">
              <a:spcBef>
                <a:spcPts val="800"/>
              </a:spcBef>
              <a:buFont typeface="Arial" panose="020B0604020202020204" pitchFamily="34" charset="0"/>
              <a:buNone/>
              <a:defRPr sz="1400" b="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description</a:t>
            </a:r>
          </a:p>
        </p:txBody>
      </p:sp>
      <p:sp>
        <p:nvSpPr>
          <p:cNvPr id="38" name="Espace réservé du texte 8"/>
          <p:cNvSpPr>
            <a:spLocks noGrp="1"/>
          </p:cNvSpPr>
          <p:nvPr>
            <p:ph type="body" sz="quarter" idx="98" hasCustomPrompt="1"/>
          </p:nvPr>
        </p:nvSpPr>
        <p:spPr bwMode="gray">
          <a:xfrm>
            <a:off x="5292080" y="4725144"/>
            <a:ext cx="1512168" cy="288033"/>
          </a:xfrm>
          <a:prstGeom prst="rect">
            <a:avLst/>
          </a:prstGeom>
        </p:spPr>
        <p:txBody>
          <a:bodyPr/>
          <a:lstStyle>
            <a:lvl1pPr marL="0" indent="0" algn="l">
              <a:spcBef>
                <a:spcPts val="800"/>
              </a:spcBef>
              <a:buFont typeface="Arial" panose="020B0604020202020204" pitchFamily="34" charset="0"/>
              <a:buNone/>
              <a:defRPr sz="1400" b="1" baseline="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39" name="Espace réservé du texte 8"/>
          <p:cNvSpPr>
            <a:spLocks noGrp="1"/>
          </p:cNvSpPr>
          <p:nvPr>
            <p:ph type="body" sz="quarter" idx="99" hasCustomPrompt="1"/>
          </p:nvPr>
        </p:nvSpPr>
        <p:spPr bwMode="gray">
          <a:xfrm>
            <a:off x="2483768" y="5013177"/>
            <a:ext cx="1512168" cy="288031"/>
          </a:xfrm>
          <a:prstGeom prst="rect">
            <a:avLst/>
          </a:prstGeom>
        </p:spPr>
        <p:txBody>
          <a:bodyPr/>
          <a:lstStyle>
            <a:lvl1pPr marL="0" indent="0" algn="l">
              <a:spcBef>
                <a:spcPts val="800"/>
              </a:spcBef>
              <a:buFont typeface="Arial" panose="020B0604020202020204" pitchFamily="34" charset="0"/>
              <a:buNone/>
              <a:defRPr sz="1400" b="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description</a:t>
            </a:r>
          </a:p>
        </p:txBody>
      </p:sp>
      <p:sp>
        <p:nvSpPr>
          <p:cNvPr id="40" name="Espace réservé du texte 8"/>
          <p:cNvSpPr>
            <a:spLocks noGrp="1"/>
          </p:cNvSpPr>
          <p:nvPr>
            <p:ph type="body" sz="quarter" idx="100" hasCustomPrompt="1"/>
          </p:nvPr>
        </p:nvSpPr>
        <p:spPr bwMode="gray">
          <a:xfrm>
            <a:off x="2483768" y="4725144"/>
            <a:ext cx="1512168" cy="288033"/>
          </a:xfrm>
          <a:prstGeom prst="rect">
            <a:avLst/>
          </a:prstGeom>
        </p:spPr>
        <p:txBody>
          <a:bodyPr/>
          <a:lstStyle>
            <a:lvl1pPr marL="0" indent="0" algn="l">
              <a:spcBef>
                <a:spcPts val="800"/>
              </a:spcBef>
              <a:buFont typeface="Arial" panose="020B0604020202020204" pitchFamily="34" charset="0"/>
              <a:buNone/>
              <a:defRPr sz="1400" b="1" baseline="0">
                <a:solidFill>
                  <a:schemeClr val="tx1">
                    <a:lumMod val="50000"/>
                    <a:lumOff val="50000"/>
                  </a:schemeClr>
                </a:solidFill>
              </a:defRPr>
            </a:lvl1pPr>
            <a:lvl2pPr marL="0" indent="0">
              <a:spcBef>
                <a:spcPts val="800"/>
              </a:spcBef>
              <a:buFont typeface="Arial" panose="020B0604020202020204" pitchFamily="34" charset="0"/>
              <a:buNone/>
              <a:defRPr sz="14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pPr lvl="0"/>
            <a:r>
              <a:rPr lang="fr-FR" dirty="0" smtClean="0"/>
              <a:t>Ajouter un titre</a:t>
            </a:r>
          </a:p>
        </p:txBody>
      </p:sp>
      <p:sp>
        <p:nvSpPr>
          <p:cNvPr id="41" name="Espace réservé de la date 8"/>
          <p:cNvSpPr>
            <a:spLocks noGrp="1"/>
          </p:cNvSpPr>
          <p:nvPr>
            <p:ph type="dt" sz="half" idx="10"/>
          </p:nvPr>
        </p:nvSpPr>
        <p:spPr bwMode="gray">
          <a:xfrm>
            <a:off x="5142021" y="6468453"/>
            <a:ext cx="1086163" cy="206104"/>
          </a:xfrm>
        </p:spPr>
        <p:txBody>
          <a:bodyPr/>
          <a:lstStyle/>
          <a:p>
            <a:r>
              <a:rPr lang="fr-FR" smtClean="0"/>
              <a:t>July 2016</a:t>
            </a:r>
            <a:endParaRPr lang="fr-FR" dirty="0"/>
          </a:p>
        </p:txBody>
      </p:sp>
      <p:sp>
        <p:nvSpPr>
          <p:cNvPr id="42" name="Espace réservé du pied de page 9"/>
          <p:cNvSpPr>
            <a:spLocks noGrp="1"/>
          </p:cNvSpPr>
          <p:nvPr>
            <p:ph type="ftr" sz="quarter" idx="11"/>
          </p:nvPr>
        </p:nvSpPr>
        <p:spPr bwMode="gray">
          <a:xfrm>
            <a:off x="531466" y="6502208"/>
            <a:ext cx="4544590" cy="162152"/>
          </a:xfrm>
        </p:spPr>
        <p:txBody>
          <a:bodyPr/>
          <a:lstStyle/>
          <a:p>
            <a:r>
              <a:rPr lang="fr-FR" dirty="0" err="1" smtClean="0"/>
              <a:t>Toolbox</a:t>
            </a:r>
            <a:r>
              <a:rPr lang="fr-FR" dirty="0" smtClean="0"/>
              <a:t> –</a:t>
            </a:r>
            <a:r>
              <a:rPr lang="fr-FR" b="1" dirty="0" smtClean="0"/>
              <a:t>PRESENTATION</a:t>
            </a:r>
            <a:r>
              <a:rPr lang="fr-FR" dirty="0" smtClean="0"/>
              <a:t> </a:t>
            </a:r>
            <a:r>
              <a:rPr lang="fr-FR" b="1" dirty="0" smtClean="0"/>
              <a:t>EXAMPLES</a:t>
            </a:r>
            <a:r>
              <a:rPr lang="fr-FR" dirty="0" smtClean="0"/>
              <a:t>– size [4:3]</a:t>
            </a:r>
            <a:endParaRPr lang="fr-FR" dirty="0"/>
          </a:p>
        </p:txBody>
      </p:sp>
      <p:sp>
        <p:nvSpPr>
          <p:cNvPr id="43" name="Espace réservé du numéro de diapositive 10"/>
          <p:cNvSpPr>
            <a:spLocks noGrp="1"/>
          </p:cNvSpPr>
          <p:nvPr>
            <p:ph type="sldNum" sz="quarter" idx="12"/>
          </p:nvPr>
        </p:nvSpPr>
        <p:spPr bwMode="gray">
          <a:xfrm>
            <a:off x="122130" y="6502208"/>
            <a:ext cx="296226" cy="162152"/>
          </a:xfrm>
        </p:spPr>
        <p:txBody>
          <a:bodyPr/>
          <a:lstStyle/>
          <a:p>
            <a:fld id="{AF43E6FD-AB27-4108-A2FC-346BB5F75E3F}" type="slidenum">
              <a:rPr lang="fr-FR" smtClean="0"/>
              <a:pPr/>
              <a:t>‹N°›</a:t>
            </a:fld>
            <a:endParaRPr lang="fr-FR" dirty="0"/>
          </a:p>
        </p:txBody>
      </p:sp>
    </p:spTree>
    <p:extLst>
      <p:ext uri="{BB962C8B-B14F-4D97-AF65-F5344CB8AC3E}">
        <p14:creationId xmlns:p14="http://schemas.microsoft.com/office/powerpoint/2010/main" val="2246217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2" presetClass="entr" presetSubtype="4" accel="50000" decel="50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2" presetClass="entr" presetSubtype="1" accel="50000" decel="5000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53"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p:stCondLst>
                              <p:cond delay="3000"/>
                            </p:stCondLst>
                            <p:childTnLst>
                              <p:par>
                                <p:cTn id="38" presetID="2" presetClass="entr" presetSubtype="4" accel="50000" decel="5000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53"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childTnLst>
                          </p:cTn>
                        </p:par>
                        <p:par>
                          <p:cTn id="48" fill="hold">
                            <p:stCondLst>
                              <p:cond delay="4000"/>
                            </p:stCondLst>
                            <p:childTnLst>
                              <p:par>
                                <p:cTn id="49" presetID="2" presetClass="entr" presetSubtype="1" accel="50000" decel="5000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0-#ppt_h/2"/>
                                          </p:val>
                                        </p:tav>
                                        <p:tav tm="100000">
                                          <p:val>
                                            <p:strVal val="#ppt_y"/>
                                          </p:val>
                                        </p:tav>
                                      </p:tavLst>
                                    </p:anim>
                                  </p:childTnLst>
                                </p:cTn>
                              </p:par>
                            </p:childTnLst>
                          </p:cTn>
                        </p:par>
                        <p:par>
                          <p:cTn id="53" fill="hold">
                            <p:stCondLst>
                              <p:cond delay="4500"/>
                            </p:stCondLst>
                            <p:childTnLst>
                              <p:par>
                                <p:cTn id="54" presetID="53"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opra HR Software">
    <p:spTree>
      <p:nvGrpSpPr>
        <p:cNvPr id="1" name=""/>
        <p:cNvGrpSpPr/>
        <p:nvPr/>
      </p:nvGrpSpPr>
      <p:grpSpPr>
        <a:xfrm>
          <a:off x="0" y="0"/>
          <a:ext cx="0" cy="0"/>
          <a:chOff x="0" y="0"/>
          <a:chExt cx="0" cy="0"/>
        </a:xfrm>
      </p:grpSpPr>
      <p:sp>
        <p:nvSpPr>
          <p:cNvPr id="2" name="Titre 1"/>
          <p:cNvSpPr>
            <a:spLocks noGrp="1"/>
          </p:cNvSpPr>
          <p:nvPr>
            <p:ph type="ctrTitle" hasCustomPrompt="1"/>
          </p:nvPr>
        </p:nvSpPr>
        <p:spPr bwMode="gray">
          <a:xfrm>
            <a:off x="551884" y="4217142"/>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12" name="Sous-titre 2"/>
          <p:cNvSpPr>
            <a:spLocks noGrp="1"/>
          </p:cNvSpPr>
          <p:nvPr>
            <p:ph type="subTitle" idx="1" hasCustomPrompt="1"/>
          </p:nvPr>
        </p:nvSpPr>
        <p:spPr bwMode="gray">
          <a:xfrm>
            <a:off x="546100" y="4653136"/>
            <a:ext cx="6457215" cy="307777"/>
          </a:xfrm>
          <a:prstGeom prst="rect">
            <a:avLst/>
          </a:prstGeom>
        </p:spPr>
        <p:txBody>
          <a:bodyPr wrap="square" tIns="0" bIns="0">
            <a:spAutoFit/>
          </a:bodyPr>
          <a:lstStyle>
            <a:lvl1pPr marL="0" indent="0" algn="l">
              <a:spcBef>
                <a:spcPts val="411"/>
              </a:spcBef>
              <a:buNone/>
              <a:defRPr sz="2000">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grpSp>
        <p:nvGrpSpPr>
          <p:cNvPr id="21" name="Groupe 20"/>
          <p:cNvGrpSpPr/>
          <p:nvPr userDrawn="1"/>
        </p:nvGrpSpPr>
        <p:grpSpPr bwMode="gray">
          <a:xfrm>
            <a:off x="0" y="1722514"/>
            <a:ext cx="9145587" cy="1773238"/>
            <a:chOff x="0" y="1958231"/>
            <a:chExt cx="9145587" cy="1773238"/>
          </a:xfrm>
          <a:solidFill>
            <a:schemeClr val="accent4"/>
          </a:solidFill>
        </p:grpSpPr>
        <p:sp>
          <p:nvSpPr>
            <p:cNvPr id="23"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 name="Rectangle 2"/>
          <p:cNvSpPr/>
          <p:nvPr userDrawn="1"/>
        </p:nvSpPr>
        <p:spPr>
          <a:xfrm>
            <a:off x="0" y="-235717"/>
            <a:ext cx="9145588" cy="3661619"/>
          </a:xfrm>
          <a:custGeom>
            <a:avLst/>
            <a:gdLst/>
            <a:ahLst/>
            <a:cxnLst/>
            <a:rect l="l" t="t" r="r" b="b"/>
            <a:pathLst>
              <a:path w="9145588" h="3661619">
                <a:moveTo>
                  <a:pt x="0" y="235717"/>
                </a:moveTo>
                <a:lnTo>
                  <a:pt x="9144000" y="235717"/>
                </a:lnTo>
                <a:lnTo>
                  <a:pt x="9144000" y="1966168"/>
                </a:lnTo>
                <a:lnTo>
                  <a:pt x="9145588" y="1966168"/>
                </a:lnTo>
                <a:cubicBezTo>
                  <a:pt x="9145588" y="1966186"/>
                  <a:pt x="9145588" y="1968719"/>
                  <a:pt x="9145588" y="2332399"/>
                </a:cubicBezTo>
                <a:cubicBezTo>
                  <a:pt x="7419759" y="3272499"/>
                  <a:pt x="5262472" y="3588046"/>
                  <a:pt x="3474539" y="3661619"/>
                </a:cubicBezTo>
                <a:cubicBezTo>
                  <a:pt x="1433421" y="3646906"/>
                  <a:pt x="186" y="3298704"/>
                  <a:pt x="0" y="3298659"/>
                </a:cubicBezTo>
                <a:cubicBezTo>
                  <a:pt x="0" y="3298646"/>
                  <a:pt x="0" y="3294909"/>
                  <a:pt x="0" y="2204864"/>
                </a:cubicBezTo>
                <a:cubicBezTo>
                  <a:pt x="0" y="2203485"/>
                  <a:pt x="0" y="2202103"/>
                  <a:pt x="0" y="2200720"/>
                </a:cubicBezTo>
                <a:lnTo>
                  <a:pt x="0" y="2087226"/>
                </a:lnTo>
                <a:lnTo>
                  <a:pt x="0" y="1966168"/>
                </a:lnTo>
                <a:close/>
                <a:moveTo>
                  <a:pt x="9144000" y="1"/>
                </a:moveTo>
                <a:lnTo>
                  <a:pt x="9145588" y="1"/>
                </a:lnTo>
                <a:lnTo>
                  <a:pt x="9145588" y="235717"/>
                </a:lnTo>
                <a:lnTo>
                  <a:pt x="9144000" y="235717"/>
                </a:lnTo>
                <a:close/>
                <a:moveTo>
                  <a:pt x="0" y="0"/>
                </a:moveTo>
                <a:lnTo>
                  <a:pt x="9144000" y="0"/>
                </a:lnTo>
                <a:lnTo>
                  <a:pt x="9144000" y="1"/>
                </a:lnTo>
                <a:lnTo>
                  <a:pt x="0" y="1"/>
                </a:lnTo>
                <a:close/>
              </a:path>
            </a:pathLst>
          </a:cu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pic>
        <p:nvPicPr>
          <p:cNvPr id="9" name="Picture 2"/>
          <p:cNvPicPr>
            <a:picLocks noChangeAspect="1" noChangeArrowheads="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5735014" y="5987144"/>
            <a:ext cx="3462020" cy="762458"/>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p:cNvSpPr>
            <a:spLocks noGrp="1"/>
          </p:cNvSpPr>
          <p:nvPr>
            <p:ph type="ftr" sz="quarter" idx="11"/>
          </p:nvPr>
        </p:nvSpPr>
        <p:spPr/>
        <p:txBody>
          <a:bodyPr/>
          <a:lstStyle/>
          <a:p>
            <a:r>
              <a:rPr lang="fr-FR" smtClean="0"/>
              <a:t>ISIMA F2 - IT Forge</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‹N°›</a:t>
            </a:fld>
            <a:endParaRPr lang="fr-FR" dirty="0"/>
          </a:p>
        </p:txBody>
      </p:sp>
      <p:sp>
        <p:nvSpPr>
          <p:cNvPr id="11" name="ZoneTexte 10"/>
          <p:cNvSpPr txBox="1"/>
          <p:nvPr userDrawn="1"/>
        </p:nvSpPr>
        <p:spPr>
          <a:xfrm>
            <a:off x="438666" y="6400987"/>
            <a:ext cx="2698800" cy="276999"/>
          </a:xfrm>
          <a:prstGeom prst="rect">
            <a:avLst/>
          </a:prstGeom>
          <a:noFill/>
        </p:spPr>
        <p:txBody>
          <a:bodyPr wrap="square" rtlCol="0">
            <a:spAutoFit/>
          </a:bodyPr>
          <a:lstStyle/>
          <a:p>
            <a:r>
              <a:rPr lang="fr-FR" sz="1200" dirty="0" err="1">
                <a:solidFill>
                  <a:schemeClr val="accent1"/>
                </a:solidFill>
              </a:rPr>
              <a:t>Delivering</a:t>
            </a:r>
            <a:r>
              <a:rPr lang="fr-FR" sz="1200" dirty="0">
                <a:solidFill>
                  <a:schemeClr val="accent1"/>
                </a:solidFill>
              </a:rPr>
              <a:t> Transformation. Together</a:t>
            </a:r>
            <a:r>
              <a:rPr lang="fr-FR" sz="1200" dirty="0" smtClean="0">
                <a:solidFill>
                  <a:schemeClr val="accent1"/>
                </a:solidFill>
              </a:rPr>
              <a:t>.</a:t>
            </a:r>
            <a:endParaRPr lang="fr-FR" sz="1200" dirty="0">
              <a:solidFill>
                <a:schemeClr val="accent1"/>
              </a:solidFill>
            </a:endParaRPr>
          </a:p>
        </p:txBody>
      </p:sp>
    </p:spTree>
    <p:extLst>
      <p:ext uri="{BB962C8B-B14F-4D97-AF65-F5344CB8AC3E}">
        <p14:creationId xmlns:p14="http://schemas.microsoft.com/office/powerpoint/2010/main" val="86059360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content">
    <p:spTree>
      <p:nvGrpSpPr>
        <p:cNvPr id="1" name=""/>
        <p:cNvGrpSpPr/>
        <p:nvPr/>
      </p:nvGrpSpPr>
      <p:grpSpPr>
        <a:xfrm>
          <a:off x="0" y="0"/>
          <a:ext cx="0" cy="0"/>
          <a:chOff x="0" y="0"/>
          <a:chExt cx="0" cy="0"/>
        </a:xfrm>
      </p:grpSpPr>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12" name="Espace réservé du contenu 11"/>
          <p:cNvSpPr>
            <a:spLocks noGrp="1"/>
          </p:cNvSpPr>
          <p:nvPr>
            <p:ph sz="quarter" idx="13" hasCustomPrompt="1"/>
          </p:nvPr>
        </p:nvSpPr>
        <p:spPr bwMode="gray">
          <a:xfrm>
            <a:off x="515938" y="1484313"/>
            <a:ext cx="8088312" cy="4681537"/>
          </a:xfrm>
        </p:spPr>
        <p:txBody>
          <a:bodyPr/>
          <a:lstStyle/>
          <a:p>
            <a:pPr lvl="0"/>
            <a:r>
              <a:rPr lang="en-GB" noProof="0" dirty="0" smtClean="0"/>
              <a:t>Text level one</a:t>
            </a:r>
          </a:p>
          <a:p>
            <a:pPr lvl="1"/>
            <a:r>
              <a:rPr lang="en-GB" noProof="0" dirty="0" smtClean="0"/>
              <a:t>Text level two</a:t>
            </a:r>
          </a:p>
          <a:p>
            <a:pPr lvl="2"/>
            <a:r>
              <a:rPr lang="en-GB" noProof="0" dirty="0" smtClean="0"/>
              <a:t>Text level three</a:t>
            </a:r>
          </a:p>
        </p:txBody>
      </p:sp>
    </p:spTree>
    <p:extLst>
      <p:ext uri="{BB962C8B-B14F-4D97-AF65-F5344CB8AC3E}">
        <p14:creationId xmlns:p14="http://schemas.microsoft.com/office/powerpoint/2010/main" val="114717222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40" name="Groupe 39"/>
          <p:cNvGrpSpPr/>
          <p:nvPr userDrawn="1"/>
        </p:nvGrpSpPr>
        <p:grpSpPr bwMode="gray">
          <a:xfrm>
            <a:off x="0" y="0"/>
            <a:ext cx="9145587" cy="1773238"/>
            <a:chOff x="0" y="1958231"/>
            <a:chExt cx="9145587" cy="1773238"/>
          </a:xfrm>
          <a:solidFill>
            <a:schemeClr val="accent4"/>
          </a:solidFill>
        </p:grpSpPr>
        <p:sp>
          <p:nvSpPr>
            <p:cNvPr id="41"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2"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1024" name="Freeform 21"/>
          <p:cNvSpPr>
            <a:spLocks/>
          </p:cNvSpPr>
          <p:nvPr userDrawn="1"/>
        </p:nvSpPr>
        <p:spPr bwMode="gray">
          <a:xfrm>
            <a:off x="0" y="0"/>
            <a:ext cx="9145588" cy="1695450"/>
          </a:xfrm>
          <a:custGeom>
            <a:avLst/>
            <a:gdLst>
              <a:gd name="T0" fmla="*/ 0 w 5596"/>
              <a:gd name="T1" fmla="*/ 0 h 1037"/>
              <a:gd name="T2" fmla="*/ 0 w 5596"/>
              <a:gd name="T3" fmla="*/ 815 h 1037"/>
              <a:gd name="T4" fmla="*/ 2126 w 5596"/>
              <a:gd name="T5" fmla="*/ 1037 h 1037"/>
              <a:gd name="T6" fmla="*/ 5596 w 5596"/>
              <a:gd name="T7" fmla="*/ 224 h 1037"/>
              <a:gd name="T8" fmla="*/ 5596 w 5596"/>
              <a:gd name="T9" fmla="*/ 0 h 1037"/>
              <a:gd name="T10" fmla="*/ 0 w 5596"/>
              <a:gd name="T11" fmla="*/ 0 h 1037"/>
            </a:gdLst>
            <a:ahLst/>
            <a:cxnLst>
              <a:cxn ang="0">
                <a:pos x="T0" y="T1"/>
              </a:cxn>
              <a:cxn ang="0">
                <a:pos x="T2" y="T3"/>
              </a:cxn>
              <a:cxn ang="0">
                <a:pos x="T4" y="T5"/>
              </a:cxn>
              <a:cxn ang="0">
                <a:pos x="T6" y="T7"/>
              </a:cxn>
              <a:cxn ang="0">
                <a:pos x="T8" y="T9"/>
              </a:cxn>
              <a:cxn ang="0">
                <a:pos x="T10" y="T11"/>
              </a:cxn>
            </a:cxnLst>
            <a:rect l="0" t="0" r="r" b="b"/>
            <a:pathLst>
              <a:path w="5596" h="1037">
                <a:moveTo>
                  <a:pt x="0" y="0"/>
                </a:moveTo>
                <a:cubicBezTo>
                  <a:pt x="0" y="815"/>
                  <a:pt x="0" y="815"/>
                  <a:pt x="0" y="815"/>
                </a:cubicBezTo>
                <a:cubicBezTo>
                  <a:pt x="0" y="815"/>
                  <a:pt x="877" y="1028"/>
                  <a:pt x="2126" y="1037"/>
                </a:cubicBezTo>
                <a:cubicBezTo>
                  <a:pt x="3220" y="992"/>
                  <a:pt x="4540" y="799"/>
                  <a:pt x="5596" y="224"/>
                </a:cubicBezTo>
                <a:cubicBezTo>
                  <a:pt x="5596" y="0"/>
                  <a:pt x="5596" y="0"/>
                  <a:pt x="5596"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9" name="Espace réservé du texte 8"/>
          <p:cNvSpPr>
            <a:spLocks noGrp="1"/>
          </p:cNvSpPr>
          <p:nvPr>
            <p:ph type="body" sz="quarter" idx="13" hasCustomPrompt="1"/>
          </p:nvPr>
        </p:nvSpPr>
        <p:spPr bwMode="gray">
          <a:xfrm>
            <a:off x="539749" y="2492895"/>
            <a:ext cx="8232775" cy="3672955"/>
          </a:xfrm>
          <a:prstGeom prst="rect">
            <a:avLst/>
          </a:prstGeom>
        </p:spPr>
        <p:txBody>
          <a:bodyPr/>
          <a:lstStyle>
            <a:lvl1pPr marL="0" indent="0">
              <a:spcBef>
                <a:spcPts val="800"/>
              </a:spcBef>
              <a:buFont typeface="Arial" panose="020B0604020202020204" pitchFamily="34" charset="0"/>
              <a:buNone/>
              <a:defRPr sz="2400" b="0"/>
            </a:lvl1pPr>
            <a:lvl2pPr marL="0" indent="0">
              <a:spcBef>
                <a:spcPts val="800"/>
              </a:spcBef>
              <a:buFont typeface="Arial" panose="020B0604020202020204" pitchFamily="34" charset="0"/>
              <a:buNone/>
              <a:defRPr sz="2800" b="1"/>
            </a:lvl2pPr>
            <a:lvl3pPr marL="493713" indent="0">
              <a:buNone/>
              <a:defRPr/>
            </a:lvl3pPr>
            <a:lvl4pPr marL="898525" indent="0">
              <a:buFont typeface="Arial" panose="020B0604020202020204" pitchFamily="34" charset="0"/>
              <a:buNone/>
              <a:defRPr/>
            </a:lvl4pPr>
            <a:lvl5pPr marL="898525" indent="0">
              <a:buFont typeface="Arial" panose="020B0604020202020204" pitchFamily="34" charset="0"/>
              <a:buNone/>
              <a:defRPr/>
            </a:lvl5pPr>
          </a:lstStyle>
          <a:p>
            <a:r>
              <a:rPr lang="en-GB" noProof="0" dirty="0" smtClean="0"/>
              <a:t>Chapter title</a:t>
            </a:r>
          </a:p>
          <a:p>
            <a:pPr lvl="1"/>
            <a:r>
              <a:rPr lang="en-GB" noProof="0" dirty="0" smtClean="0"/>
              <a:t>Chapter title in bold </a:t>
            </a:r>
          </a:p>
        </p:txBody>
      </p:sp>
      <p:sp>
        <p:nvSpPr>
          <p:cNvPr id="3" name="Espace réservé de la date 2"/>
          <p:cNvSpPr>
            <a:spLocks noGrp="1"/>
          </p:cNvSpPr>
          <p:nvPr>
            <p:ph type="dt" sz="half" idx="10"/>
          </p:nvPr>
        </p:nvSpPr>
        <p:spPr bwMode="gray"/>
        <p:txBody>
          <a:bodyPr/>
          <a:lstStyle/>
          <a:p>
            <a:endParaRPr lang="fr-FR"/>
          </a:p>
        </p:txBody>
      </p:sp>
      <p:sp>
        <p:nvSpPr>
          <p:cNvPr id="4" name="Espace réservé du pied de page 3"/>
          <p:cNvSpPr>
            <a:spLocks noGrp="1"/>
          </p:cNvSpPr>
          <p:nvPr>
            <p:ph type="ftr" sz="quarter" idx="11"/>
          </p:nvPr>
        </p:nvSpPr>
        <p:spPr bwMode="gray"/>
        <p:txBody>
          <a:bodyPr/>
          <a:lstStyle/>
          <a:p>
            <a:r>
              <a:rPr lang="fr-FR" smtClean="0"/>
              <a:t>ISIMA F2 - IT Forge</a:t>
            </a:r>
            <a:endParaRPr lang="fr-F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‹N°›</a:t>
            </a:fld>
            <a:endParaRPr lang="fr-FR"/>
          </a:p>
        </p:txBody>
      </p:sp>
      <p:sp>
        <p:nvSpPr>
          <p:cNvPr id="10" name="ZoneTexte 9"/>
          <p:cNvSpPr txBox="1"/>
          <p:nvPr userDrawn="1"/>
        </p:nvSpPr>
        <p:spPr bwMode="gray">
          <a:xfrm>
            <a:off x="461432" y="776615"/>
            <a:ext cx="2382376" cy="523220"/>
          </a:xfrm>
          <a:prstGeom prst="rect">
            <a:avLst/>
          </a:prstGeom>
          <a:noFill/>
        </p:spPr>
        <p:txBody>
          <a:bodyPr wrap="square" rtlCol="0">
            <a:spAutoFit/>
          </a:bodyPr>
          <a:lstStyle/>
          <a:p>
            <a:r>
              <a:rPr lang="it-IT" sz="2800" b="0" dirty="0" smtClean="0">
                <a:solidFill>
                  <a:schemeClr val="bg1"/>
                </a:solidFill>
                <a:latin typeface="+mn-lt"/>
              </a:rPr>
              <a:t>OVERVIEW</a:t>
            </a:r>
            <a:endParaRPr lang="it-IT" sz="2800" b="0" dirty="0">
              <a:solidFill>
                <a:schemeClr val="bg1"/>
              </a:solidFill>
              <a:latin typeface="+mn-lt"/>
            </a:endParaRPr>
          </a:p>
        </p:txBody>
      </p:sp>
    </p:spTree>
    <p:extLst>
      <p:ext uri="{BB962C8B-B14F-4D97-AF65-F5344CB8AC3E}">
        <p14:creationId xmlns:p14="http://schemas.microsoft.com/office/powerpoint/2010/main" val="32369774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p:spTree>
      <p:nvGrpSpPr>
        <p:cNvPr id="1" name=""/>
        <p:cNvGrpSpPr/>
        <p:nvPr/>
      </p:nvGrpSpPr>
      <p:grpSpPr>
        <a:xfrm>
          <a:off x="0" y="0"/>
          <a:ext cx="0" cy="0"/>
          <a:chOff x="0" y="0"/>
          <a:chExt cx="0" cy="0"/>
        </a:xfrm>
      </p:grpSpPr>
      <p:sp>
        <p:nvSpPr>
          <p:cNvPr id="3" name="Espace réservé pour une image  2"/>
          <p:cNvSpPr>
            <a:spLocks noGrp="1"/>
          </p:cNvSpPr>
          <p:nvPr>
            <p:ph type="pic" sz="quarter" idx="15" hasCustomPrompt="1"/>
          </p:nvPr>
        </p:nvSpPr>
        <p:spPr bwMode="gray">
          <a:xfrm>
            <a:off x="-5490" y="-2539"/>
            <a:ext cx="9155891" cy="343153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3719 w 10000"/>
              <a:gd name="connsiteY3" fmla="*/ 9987 h 10000"/>
              <a:gd name="connsiteX4" fmla="*/ 0 w 10000"/>
              <a:gd name="connsiteY4" fmla="*/ 10000 h 10000"/>
              <a:gd name="connsiteX5" fmla="*/ 0 w 10000"/>
              <a:gd name="connsiteY5" fmla="*/ 0 h 10000"/>
              <a:gd name="connsiteX0" fmla="*/ 0 w 10007"/>
              <a:gd name="connsiteY0" fmla="*/ 0 h 10000"/>
              <a:gd name="connsiteX1" fmla="*/ 10000 w 10007"/>
              <a:gd name="connsiteY1" fmla="*/ 0 h 10000"/>
              <a:gd name="connsiteX2" fmla="*/ 10007 w 10007"/>
              <a:gd name="connsiteY2" fmla="*/ 6381 h 10000"/>
              <a:gd name="connsiteX3" fmla="*/ 3719 w 10007"/>
              <a:gd name="connsiteY3" fmla="*/ 9987 h 10000"/>
              <a:gd name="connsiteX4" fmla="*/ 0 w 10007"/>
              <a:gd name="connsiteY4" fmla="*/ 10000 h 10000"/>
              <a:gd name="connsiteX5" fmla="*/ 0 w 10007"/>
              <a:gd name="connsiteY5" fmla="*/ 0 h 10000"/>
              <a:gd name="connsiteX0" fmla="*/ 0 w 10007"/>
              <a:gd name="connsiteY0" fmla="*/ 0 h 9987"/>
              <a:gd name="connsiteX1" fmla="*/ 10000 w 10007"/>
              <a:gd name="connsiteY1" fmla="*/ 0 h 9987"/>
              <a:gd name="connsiteX2" fmla="*/ 10007 w 10007"/>
              <a:gd name="connsiteY2" fmla="*/ 6381 h 9987"/>
              <a:gd name="connsiteX3" fmla="*/ 3719 w 10007"/>
              <a:gd name="connsiteY3" fmla="*/ 9987 h 9987"/>
              <a:gd name="connsiteX4" fmla="*/ 0 w 10007"/>
              <a:gd name="connsiteY4" fmla="*/ 9013 h 9987"/>
              <a:gd name="connsiteX5" fmla="*/ 0 w 10007"/>
              <a:gd name="connsiteY5" fmla="*/ 0 h 9987"/>
              <a:gd name="connsiteX0" fmla="*/ 0 w 10000"/>
              <a:gd name="connsiteY0" fmla="*/ 0 h 9025"/>
              <a:gd name="connsiteX1" fmla="*/ 9993 w 10000"/>
              <a:gd name="connsiteY1" fmla="*/ 0 h 9025"/>
              <a:gd name="connsiteX2" fmla="*/ 10000 w 10000"/>
              <a:gd name="connsiteY2" fmla="*/ 6389 h 9025"/>
              <a:gd name="connsiteX3" fmla="*/ 0 w 10000"/>
              <a:gd name="connsiteY3" fmla="*/ 9025 h 9025"/>
              <a:gd name="connsiteX4" fmla="*/ 0 w 10000"/>
              <a:gd name="connsiteY4" fmla="*/ 0 h 9025"/>
              <a:gd name="connsiteX0" fmla="*/ 0 w 10000"/>
              <a:gd name="connsiteY0" fmla="*/ 0 h 10472"/>
              <a:gd name="connsiteX1" fmla="*/ 9993 w 10000"/>
              <a:gd name="connsiteY1" fmla="*/ 0 h 10472"/>
              <a:gd name="connsiteX2" fmla="*/ 10000 w 10000"/>
              <a:gd name="connsiteY2" fmla="*/ 7079 h 10472"/>
              <a:gd name="connsiteX3" fmla="*/ 0 w 10000"/>
              <a:gd name="connsiteY3" fmla="*/ 10000 h 10472"/>
              <a:gd name="connsiteX4" fmla="*/ 0 w 10000"/>
              <a:gd name="connsiteY4" fmla="*/ 0 h 10472"/>
              <a:gd name="connsiteX0" fmla="*/ 0 w 10000"/>
              <a:gd name="connsiteY0" fmla="*/ 0 h 11183"/>
              <a:gd name="connsiteX1" fmla="*/ 9993 w 10000"/>
              <a:gd name="connsiteY1" fmla="*/ 0 h 11183"/>
              <a:gd name="connsiteX2" fmla="*/ 10000 w 10000"/>
              <a:gd name="connsiteY2" fmla="*/ 7079 h 11183"/>
              <a:gd name="connsiteX3" fmla="*/ 0 w 10000"/>
              <a:gd name="connsiteY3" fmla="*/ 10000 h 11183"/>
              <a:gd name="connsiteX4" fmla="*/ 0 w 10000"/>
              <a:gd name="connsiteY4" fmla="*/ 0 h 11183"/>
              <a:gd name="connsiteX0" fmla="*/ 0 w 10000"/>
              <a:gd name="connsiteY0" fmla="*/ 0 h 10948"/>
              <a:gd name="connsiteX1" fmla="*/ 9993 w 10000"/>
              <a:gd name="connsiteY1" fmla="*/ 0 h 10948"/>
              <a:gd name="connsiteX2" fmla="*/ 10000 w 10000"/>
              <a:gd name="connsiteY2" fmla="*/ 7079 h 10948"/>
              <a:gd name="connsiteX3" fmla="*/ 0 w 10000"/>
              <a:gd name="connsiteY3" fmla="*/ 10000 h 10948"/>
              <a:gd name="connsiteX4" fmla="*/ 0 w 10000"/>
              <a:gd name="connsiteY4" fmla="*/ 0 h 10948"/>
              <a:gd name="connsiteX0" fmla="*/ 0 w 10000"/>
              <a:gd name="connsiteY0" fmla="*/ 0 h 11076"/>
              <a:gd name="connsiteX1" fmla="*/ 9993 w 10000"/>
              <a:gd name="connsiteY1" fmla="*/ 0 h 11076"/>
              <a:gd name="connsiteX2" fmla="*/ 10000 w 10000"/>
              <a:gd name="connsiteY2" fmla="*/ 7079 h 11076"/>
              <a:gd name="connsiteX3" fmla="*/ 0 w 10000"/>
              <a:gd name="connsiteY3" fmla="*/ 10000 h 11076"/>
              <a:gd name="connsiteX4" fmla="*/ 0 w 10000"/>
              <a:gd name="connsiteY4" fmla="*/ 0 h 11076"/>
              <a:gd name="connsiteX0" fmla="*/ 0 w 10000"/>
              <a:gd name="connsiteY0" fmla="*/ 0 h 10908"/>
              <a:gd name="connsiteX1" fmla="*/ 9993 w 10000"/>
              <a:gd name="connsiteY1" fmla="*/ 0 h 10908"/>
              <a:gd name="connsiteX2" fmla="*/ 10000 w 10000"/>
              <a:gd name="connsiteY2" fmla="*/ 7079 h 10908"/>
              <a:gd name="connsiteX3" fmla="*/ 0 w 10000"/>
              <a:gd name="connsiteY3" fmla="*/ 10000 h 10908"/>
              <a:gd name="connsiteX4" fmla="*/ 0 w 10000"/>
              <a:gd name="connsiteY4" fmla="*/ 0 h 10908"/>
              <a:gd name="connsiteX0" fmla="*/ 0 w 10000"/>
              <a:gd name="connsiteY0" fmla="*/ 0 h 10903"/>
              <a:gd name="connsiteX1" fmla="*/ 9993 w 10000"/>
              <a:gd name="connsiteY1" fmla="*/ 0 h 10903"/>
              <a:gd name="connsiteX2" fmla="*/ 10000 w 10000"/>
              <a:gd name="connsiteY2" fmla="*/ 7079 h 10903"/>
              <a:gd name="connsiteX3" fmla="*/ 0 w 10000"/>
              <a:gd name="connsiteY3" fmla="*/ 10000 h 10903"/>
              <a:gd name="connsiteX4" fmla="*/ 0 w 10000"/>
              <a:gd name="connsiteY4" fmla="*/ 0 h 10903"/>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399"/>
              <a:gd name="connsiteX1" fmla="*/ 9993 w 10000"/>
              <a:gd name="connsiteY1" fmla="*/ 0 h 11399"/>
              <a:gd name="connsiteX2" fmla="*/ 10000 w 10000"/>
              <a:gd name="connsiteY2" fmla="*/ 7079 h 11399"/>
              <a:gd name="connsiteX3" fmla="*/ 4032 w 10000"/>
              <a:gd name="connsiteY3" fmla="*/ 11028 h 11399"/>
              <a:gd name="connsiteX4" fmla="*/ 0 w 10000"/>
              <a:gd name="connsiteY4" fmla="*/ 10000 h 11399"/>
              <a:gd name="connsiteX5" fmla="*/ 0 w 10000"/>
              <a:gd name="connsiteY5" fmla="*/ 0 h 11399"/>
              <a:gd name="connsiteX0" fmla="*/ 0 w 10000"/>
              <a:gd name="connsiteY0" fmla="*/ 0 h 11171"/>
              <a:gd name="connsiteX1" fmla="*/ 9993 w 10000"/>
              <a:gd name="connsiteY1" fmla="*/ 0 h 11171"/>
              <a:gd name="connsiteX2" fmla="*/ 10000 w 10000"/>
              <a:gd name="connsiteY2" fmla="*/ 7079 h 11171"/>
              <a:gd name="connsiteX3" fmla="*/ 4032 w 10000"/>
              <a:gd name="connsiteY3" fmla="*/ 11028 h 11171"/>
              <a:gd name="connsiteX4" fmla="*/ 0 w 10000"/>
              <a:gd name="connsiteY4" fmla="*/ 10000 h 11171"/>
              <a:gd name="connsiteX5" fmla="*/ 0 w 10000"/>
              <a:gd name="connsiteY5" fmla="*/ 0 h 11171"/>
              <a:gd name="connsiteX0" fmla="*/ 0 w 10000"/>
              <a:gd name="connsiteY0" fmla="*/ 0 h 11031"/>
              <a:gd name="connsiteX1" fmla="*/ 9993 w 10000"/>
              <a:gd name="connsiteY1" fmla="*/ 0 h 11031"/>
              <a:gd name="connsiteX2" fmla="*/ 10000 w 10000"/>
              <a:gd name="connsiteY2" fmla="*/ 7079 h 11031"/>
              <a:gd name="connsiteX3" fmla="*/ 4032 w 10000"/>
              <a:gd name="connsiteY3" fmla="*/ 11028 h 11031"/>
              <a:gd name="connsiteX4" fmla="*/ 0 w 10000"/>
              <a:gd name="connsiteY4" fmla="*/ 10000 h 11031"/>
              <a:gd name="connsiteX5" fmla="*/ 0 w 10000"/>
              <a:gd name="connsiteY5" fmla="*/ 0 h 11031"/>
              <a:gd name="connsiteX0" fmla="*/ 0 w 10000"/>
              <a:gd name="connsiteY0" fmla="*/ 0 h 11048"/>
              <a:gd name="connsiteX1" fmla="*/ 9993 w 10000"/>
              <a:gd name="connsiteY1" fmla="*/ 0 h 11048"/>
              <a:gd name="connsiteX2" fmla="*/ 10000 w 10000"/>
              <a:gd name="connsiteY2" fmla="*/ 7079 h 11048"/>
              <a:gd name="connsiteX3" fmla="*/ 4032 w 10000"/>
              <a:gd name="connsiteY3" fmla="*/ 11028 h 11048"/>
              <a:gd name="connsiteX4" fmla="*/ 0 w 10000"/>
              <a:gd name="connsiteY4" fmla="*/ 10000 h 11048"/>
              <a:gd name="connsiteX5" fmla="*/ 0 w 10000"/>
              <a:gd name="connsiteY5" fmla="*/ 0 h 11048"/>
              <a:gd name="connsiteX0" fmla="*/ 0 w 10010"/>
              <a:gd name="connsiteY0" fmla="*/ 663 h 11048"/>
              <a:gd name="connsiteX1" fmla="*/ 10003 w 10010"/>
              <a:gd name="connsiteY1" fmla="*/ 0 h 11048"/>
              <a:gd name="connsiteX2" fmla="*/ 10010 w 10010"/>
              <a:gd name="connsiteY2" fmla="*/ 7079 h 11048"/>
              <a:gd name="connsiteX3" fmla="*/ 4042 w 10010"/>
              <a:gd name="connsiteY3" fmla="*/ 11028 h 11048"/>
              <a:gd name="connsiteX4" fmla="*/ 10 w 10010"/>
              <a:gd name="connsiteY4" fmla="*/ 10000 h 11048"/>
              <a:gd name="connsiteX5" fmla="*/ 0 w 10010"/>
              <a:gd name="connsiteY5" fmla="*/ 663 h 11048"/>
              <a:gd name="connsiteX0" fmla="*/ 0 w 10010"/>
              <a:gd name="connsiteY0" fmla="*/ 0 h 10385"/>
              <a:gd name="connsiteX1" fmla="*/ 10003 w 10010"/>
              <a:gd name="connsiteY1" fmla="*/ 0 h 10385"/>
              <a:gd name="connsiteX2" fmla="*/ 10010 w 10010"/>
              <a:gd name="connsiteY2" fmla="*/ 6416 h 10385"/>
              <a:gd name="connsiteX3" fmla="*/ 4042 w 10010"/>
              <a:gd name="connsiteY3" fmla="*/ 10365 h 10385"/>
              <a:gd name="connsiteX4" fmla="*/ 10 w 10010"/>
              <a:gd name="connsiteY4" fmla="*/ 9337 h 10385"/>
              <a:gd name="connsiteX5" fmla="*/ 0 w 10010"/>
              <a:gd name="connsiteY5" fmla="*/ 0 h 10385"/>
              <a:gd name="connsiteX0" fmla="*/ 0 w 10003"/>
              <a:gd name="connsiteY0" fmla="*/ 0 h 10404"/>
              <a:gd name="connsiteX1" fmla="*/ 9996 w 10003"/>
              <a:gd name="connsiteY1" fmla="*/ 19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8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3"/>
              <a:gd name="connsiteY0" fmla="*/ 0 h 10404"/>
              <a:gd name="connsiteX1" fmla="*/ 10003 w 10003"/>
              <a:gd name="connsiteY1" fmla="*/ 31 h 10404"/>
              <a:gd name="connsiteX2" fmla="*/ 10003 w 10003"/>
              <a:gd name="connsiteY2" fmla="*/ 6435 h 10404"/>
              <a:gd name="connsiteX3" fmla="*/ 4035 w 10003"/>
              <a:gd name="connsiteY3" fmla="*/ 10384 h 10404"/>
              <a:gd name="connsiteX4" fmla="*/ 3 w 10003"/>
              <a:gd name="connsiteY4" fmla="*/ 9356 h 10404"/>
              <a:gd name="connsiteX5" fmla="*/ 0 w 10003"/>
              <a:gd name="connsiteY5" fmla="*/ 0 h 10404"/>
              <a:gd name="connsiteX0" fmla="*/ 0 w 10006"/>
              <a:gd name="connsiteY0" fmla="*/ 0 h 10382"/>
              <a:gd name="connsiteX1" fmla="*/ 10006 w 10006"/>
              <a:gd name="connsiteY1" fmla="*/ 9 h 10382"/>
              <a:gd name="connsiteX2" fmla="*/ 10006 w 10006"/>
              <a:gd name="connsiteY2" fmla="*/ 6413 h 10382"/>
              <a:gd name="connsiteX3" fmla="*/ 4038 w 10006"/>
              <a:gd name="connsiteY3" fmla="*/ 10362 h 10382"/>
              <a:gd name="connsiteX4" fmla="*/ 6 w 10006"/>
              <a:gd name="connsiteY4" fmla="*/ 9334 h 10382"/>
              <a:gd name="connsiteX5" fmla="*/ 0 w 10006"/>
              <a:gd name="connsiteY5" fmla="*/ 0 h 1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6" h="10382">
                <a:moveTo>
                  <a:pt x="0" y="0"/>
                </a:moveTo>
                <a:lnTo>
                  <a:pt x="10006" y="9"/>
                </a:lnTo>
                <a:cubicBezTo>
                  <a:pt x="10008" y="2369"/>
                  <a:pt x="10004" y="4054"/>
                  <a:pt x="10006" y="6413"/>
                </a:cubicBezTo>
                <a:cubicBezTo>
                  <a:pt x="7507" y="10149"/>
                  <a:pt x="4067" y="10394"/>
                  <a:pt x="4038" y="10362"/>
                </a:cubicBezTo>
                <a:cubicBezTo>
                  <a:pt x="4002" y="10407"/>
                  <a:pt x="1781" y="10476"/>
                  <a:pt x="6" y="9334"/>
                </a:cubicBezTo>
                <a:cubicBezTo>
                  <a:pt x="3" y="6222"/>
                  <a:pt x="3" y="3112"/>
                  <a:pt x="0" y="0"/>
                </a:cubicBezTo>
                <a:close/>
              </a:path>
            </a:pathLst>
          </a:custGeom>
        </p:spPr>
        <p:txBody>
          <a:bodyPr/>
          <a:lstStyle>
            <a:lvl1pPr marL="271463" marR="0" indent="-271463" algn="l" defTabSz="914199" rtl="0" eaLnBrk="1" fontAlgn="auto" latinLnBrk="0" hangingPunct="1">
              <a:lnSpc>
                <a:spcPct val="100000"/>
              </a:lnSpc>
              <a:spcBef>
                <a:spcPts val="1800"/>
              </a:spcBef>
              <a:spcAft>
                <a:spcPts val="0"/>
              </a:spcAft>
              <a:buClr>
                <a:srgbClr val="CF022B"/>
              </a:buClr>
              <a:buSzPct val="90000"/>
              <a:buFontTx/>
              <a:buBlip>
                <a:blip r:embed="rId2"/>
              </a:buBlip>
              <a:tabLst/>
              <a:defRPr/>
            </a:lvl1pPr>
          </a:lstStyle>
          <a:p>
            <a:r>
              <a:rPr lang="en-GB" dirty="0" smtClean="0"/>
              <a:t>Click on the icon to insert a picture</a:t>
            </a:r>
          </a:p>
          <a:p>
            <a:endParaRPr lang="fr-FR" dirty="0"/>
          </a:p>
        </p:txBody>
      </p:sp>
      <p:sp>
        <p:nvSpPr>
          <p:cNvPr id="15" name="Espace réservé de la date 14"/>
          <p:cNvSpPr>
            <a:spLocks noGrp="1"/>
          </p:cNvSpPr>
          <p:nvPr>
            <p:ph type="dt" sz="half" idx="12"/>
          </p:nvPr>
        </p:nvSpPr>
        <p:spPr bwMode="gray"/>
        <p:txBody>
          <a:bodyPr/>
          <a:lstStyle/>
          <a:p>
            <a:endParaRPr lang="fr-FR" dirty="0"/>
          </a:p>
        </p:txBody>
      </p:sp>
      <p:sp>
        <p:nvSpPr>
          <p:cNvPr id="16" name="Espace réservé du pied de page 15"/>
          <p:cNvSpPr>
            <a:spLocks noGrp="1"/>
          </p:cNvSpPr>
          <p:nvPr>
            <p:ph type="ftr" sz="quarter" idx="13"/>
          </p:nvPr>
        </p:nvSpPr>
        <p:spPr bwMode="gray"/>
        <p:txBody>
          <a:bodyPr/>
          <a:lstStyle/>
          <a:p>
            <a:r>
              <a:rPr lang="fr-FR" smtClean="0"/>
              <a:t>ISIMA F2 - IT Forge</a:t>
            </a:r>
            <a:endParaRPr lang="fr-FR" dirty="0"/>
          </a:p>
        </p:txBody>
      </p:sp>
      <p:sp>
        <p:nvSpPr>
          <p:cNvPr id="17" name="Espace réservé du numéro de diapositive 16"/>
          <p:cNvSpPr>
            <a:spLocks noGrp="1"/>
          </p:cNvSpPr>
          <p:nvPr>
            <p:ph type="sldNum" sz="quarter" idx="14"/>
          </p:nvPr>
        </p:nvSpPr>
        <p:spPr bwMode="gray"/>
        <p:txBody>
          <a:bodyPr/>
          <a:lstStyle/>
          <a:p>
            <a:fld id="{AF43E6FD-AB27-4108-A2FC-346BB5F75E3F}" type="slidenum">
              <a:rPr lang="fr-FR" smtClean="0"/>
              <a:pPr/>
              <a:t>‹N°›</a:t>
            </a:fld>
            <a:endParaRPr lang="fr-FR" dirty="0"/>
          </a:p>
        </p:txBody>
      </p:sp>
      <p:cxnSp>
        <p:nvCxnSpPr>
          <p:cNvPr id="18" name="Connecteur droit 17"/>
          <p:cNvCxnSpPr/>
          <p:nvPr userDrawn="1"/>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grpSp>
        <p:nvGrpSpPr>
          <p:cNvPr id="14" name="Groupe 13"/>
          <p:cNvGrpSpPr/>
          <p:nvPr userDrawn="1"/>
        </p:nvGrpSpPr>
        <p:grpSpPr bwMode="gray">
          <a:xfrm>
            <a:off x="0" y="1735560"/>
            <a:ext cx="9145587" cy="1773238"/>
            <a:chOff x="0" y="1958231"/>
            <a:chExt cx="9145587" cy="1773238"/>
          </a:xfrm>
          <a:solidFill>
            <a:schemeClr val="tx2">
              <a:lumMod val="10000"/>
              <a:lumOff val="90000"/>
            </a:schemeClr>
          </a:solidFill>
        </p:grpSpPr>
        <p:sp>
          <p:nvSpPr>
            <p:cNvPr id="19" name="Freeform 20"/>
            <p:cNvSpPr>
              <a:spLocks/>
            </p:cNvSpPr>
            <p:nvPr userDrawn="1"/>
          </p:nvSpPr>
          <p:spPr bwMode="gray">
            <a:xfrm>
              <a:off x="3374982" y="2326531"/>
              <a:ext cx="5770605" cy="1333688"/>
            </a:xfrm>
            <a:custGeom>
              <a:avLst/>
              <a:gdLst>
                <a:gd name="T0" fmla="*/ 3469 w 3469"/>
                <a:gd name="T1" fmla="*/ 227 h 820"/>
                <a:gd name="T2" fmla="*/ 3469 w 3469"/>
                <a:gd name="T3" fmla="*/ 0 h 820"/>
                <a:gd name="T4" fmla="*/ 0 w 3469"/>
                <a:gd name="T5" fmla="*/ 813 h 820"/>
                <a:gd name="T6" fmla="*/ 3469 w 3469"/>
                <a:gd name="T7" fmla="*/ 227 h 820"/>
                <a:gd name="connsiteX0" fmla="*/ 10185 w 10185"/>
                <a:gd name="connsiteY0" fmla="*/ 2768 h 9954"/>
                <a:gd name="connsiteX1" fmla="*/ 10185 w 10185"/>
                <a:gd name="connsiteY1" fmla="*/ 0 h 9954"/>
                <a:gd name="connsiteX2" fmla="*/ 0 w 10185"/>
                <a:gd name="connsiteY2" fmla="*/ 9951 h 9954"/>
                <a:gd name="connsiteX3" fmla="*/ 10185 w 10185"/>
                <a:gd name="connsiteY3" fmla="*/ 2768 h 9954"/>
              </a:gdLst>
              <a:ahLst/>
              <a:cxnLst>
                <a:cxn ang="0">
                  <a:pos x="connsiteX0" y="connsiteY0"/>
                </a:cxn>
                <a:cxn ang="0">
                  <a:pos x="connsiteX1" y="connsiteY1"/>
                </a:cxn>
                <a:cxn ang="0">
                  <a:pos x="connsiteX2" y="connsiteY2"/>
                </a:cxn>
                <a:cxn ang="0">
                  <a:pos x="connsiteX3" y="connsiteY3"/>
                </a:cxn>
              </a:cxnLst>
              <a:rect l="l" t="t" r="r" b="b"/>
              <a:pathLst>
                <a:path w="10185" h="9954">
                  <a:moveTo>
                    <a:pt x="10185" y="2768"/>
                  </a:moveTo>
                  <a:lnTo>
                    <a:pt x="10185" y="0"/>
                  </a:lnTo>
                  <a:cubicBezTo>
                    <a:pt x="7141" y="7012"/>
                    <a:pt x="3151" y="9402"/>
                    <a:pt x="0" y="9951"/>
                  </a:cubicBezTo>
                  <a:cubicBezTo>
                    <a:pt x="2891" y="10036"/>
                    <a:pt x="6659" y="8500"/>
                    <a:pt x="10185" y="27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Freeform 22"/>
            <p:cNvSpPr>
              <a:spLocks/>
            </p:cNvSpPr>
            <p:nvPr userDrawn="1"/>
          </p:nvSpPr>
          <p:spPr bwMode="gray">
            <a:xfrm>
              <a:off x="0" y="1958231"/>
              <a:ext cx="3479800" cy="1773238"/>
            </a:xfrm>
            <a:custGeom>
              <a:avLst/>
              <a:gdLst>
                <a:gd name="T0" fmla="*/ 3 w 2130"/>
                <a:gd name="T1" fmla="*/ 0 h 1086"/>
                <a:gd name="T2" fmla="*/ 0 w 2130"/>
                <a:gd name="T3" fmla="*/ 956 h 1086"/>
                <a:gd name="T4" fmla="*/ 2130 w 2130"/>
                <a:gd name="T5" fmla="*/ 1037 h 1086"/>
                <a:gd name="T6" fmla="*/ 3 w 2130"/>
                <a:gd name="T7" fmla="*/ 815 h 1086"/>
                <a:gd name="T8" fmla="*/ 3 w 2130"/>
                <a:gd name="T9" fmla="*/ 0 h 1086"/>
              </a:gdLst>
              <a:ahLst/>
              <a:cxnLst>
                <a:cxn ang="0">
                  <a:pos x="T0" y="T1"/>
                </a:cxn>
                <a:cxn ang="0">
                  <a:pos x="T2" y="T3"/>
                </a:cxn>
                <a:cxn ang="0">
                  <a:pos x="T4" y="T5"/>
                </a:cxn>
                <a:cxn ang="0">
                  <a:pos x="T6" y="T7"/>
                </a:cxn>
                <a:cxn ang="0">
                  <a:pos x="T8" y="T9"/>
                </a:cxn>
              </a:cxnLst>
              <a:rect l="0" t="0" r="r" b="b"/>
              <a:pathLst>
                <a:path w="2130" h="1086">
                  <a:moveTo>
                    <a:pt x="3" y="0"/>
                  </a:moveTo>
                  <a:cubicBezTo>
                    <a:pt x="0" y="956"/>
                    <a:pt x="0" y="956"/>
                    <a:pt x="0" y="956"/>
                  </a:cubicBezTo>
                  <a:cubicBezTo>
                    <a:pt x="0" y="956"/>
                    <a:pt x="927" y="1086"/>
                    <a:pt x="2130" y="1037"/>
                  </a:cubicBezTo>
                  <a:cubicBezTo>
                    <a:pt x="880" y="1028"/>
                    <a:pt x="3" y="815"/>
                    <a:pt x="3" y="815"/>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24" name="Titre 1"/>
          <p:cNvSpPr>
            <a:spLocks noGrp="1"/>
          </p:cNvSpPr>
          <p:nvPr>
            <p:ph type="ctrTitle" hasCustomPrompt="1"/>
          </p:nvPr>
        </p:nvSpPr>
        <p:spPr bwMode="gray">
          <a:xfrm>
            <a:off x="551884" y="4218559"/>
            <a:ext cx="6451431" cy="424711"/>
          </a:xfrm>
        </p:spPr>
        <p:txBody>
          <a:bodyPr wrap="square" anchor="b">
            <a:spAutoFit/>
          </a:bodyPr>
          <a:lstStyle>
            <a:lvl1pPr algn="l">
              <a:defRPr sz="2400" cap="all" baseline="0">
                <a:solidFill>
                  <a:schemeClr val="tx1"/>
                </a:solidFill>
              </a:defRPr>
            </a:lvl1pPr>
          </a:lstStyle>
          <a:p>
            <a:r>
              <a:rPr lang="en-GB" noProof="0" dirty="0" smtClean="0"/>
              <a:t>Title presentation</a:t>
            </a:r>
            <a:endParaRPr lang="fr-FR" dirty="0"/>
          </a:p>
        </p:txBody>
      </p:sp>
      <p:sp>
        <p:nvSpPr>
          <p:cNvPr id="25" name="Sous-titre 2"/>
          <p:cNvSpPr>
            <a:spLocks noGrp="1"/>
          </p:cNvSpPr>
          <p:nvPr>
            <p:ph type="subTitle" idx="1" hasCustomPrompt="1"/>
          </p:nvPr>
        </p:nvSpPr>
        <p:spPr bwMode="gray">
          <a:xfrm>
            <a:off x="546100" y="4654553"/>
            <a:ext cx="6457215" cy="307777"/>
          </a:xfrm>
          <a:prstGeom prst="rect">
            <a:avLst/>
          </a:prstGeom>
        </p:spPr>
        <p:txBody>
          <a:bodyPr wrap="square" tIns="0" bIns="0">
            <a:spAutoFit/>
          </a:bodyPr>
          <a:lstStyle>
            <a:lvl1pPr marL="0" indent="0" algn="l">
              <a:spcBef>
                <a:spcPts val="411"/>
              </a:spcBef>
              <a:buFont typeface="Arial" panose="020B0604020202020204" pitchFamily="34" charset="0"/>
              <a:buNone/>
              <a:defRPr>
                <a:solidFill>
                  <a:schemeClr val="tx1"/>
                </a:solidFill>
                <a:latin typeface="+mj-lt"/>
              </a:defRPr>
            </a:lvl1pPr>
            <a:lvl2pPr marL="457100" indent="0" algn="ctr">
              <a:buNone/>
              <a:defRPr>
                <a:solidFill>
                  <a:schemeClr val="tx1">
                    <a:tint val="75000"/>
                  </a:schemeClr>
                </a:solidFill>
              </a:defRPr>
            </a:lvl2pPr>
            <a:lvl3pPr marL="914199" indent="0" algn="ctr">
              <a:buNone/>
              <a:defRPr>
                <a:solidFill>
                  <a:schemeClr val="tx1">
                    <a:tint val="75000"/>
                  </a:schemeClr>
                </a:solidFill>
              </a:defRPr>
            </a:lvl3pPr>
            <a:lvl4pPr marL="1371299" indent="0" algn="ctr">
              <a:buNone/>
              <a:defRPr>
                <a:solidFill>
                  <a:schemeClr val="tx1">
                    <a:tint val="75000"/>
                  </a:schemeClr>
                </a:solidFill>
              </a:defRPr>
            </a:lvl4pPr>
            <a:lvl5pPr marL="1828398" indent="0" algn="ctr">
              <a:buNone/>
              <a:defRPr>
                <a:solidFill>
                  <a:schemeClr val="tx1">
                    <a:tint val="75000"/>
                  </a:schemeClr>
                </a:solidFill>
              </a:defRPr>
            </a:lvl5pPr>
            <a:lvl6pPr marL="2285498" indent="0" algn="ctr">
              <a:buNone/>
              <a:defRPr>
                <a:solidFill>
                  <a:schemeClr val="tx1">
                    <a:tint val="75000"/>
                  </a:schemeClr>
                </a:solidFill>
              </a:defRPr>
            </a:lvl6pPr>
            <a:lvl7pPr marL="2742596" indent="0" algn="ctr">
              <a:buNone/>
              <a:defRPr>
                <a:solidFill>
                  <a:schemeClr val="tx1">
                    <a:tint val="75000"/>
                  </a:schemeClr>
                </a:solidFill>
              </a:defRPr>
            </a:lvl7pPr>
            <a:lvl8pPr marL="3199696" indent="0" algn="ctr">
              <a:buNone/>
              <a:defRPr>
                <a:solidFill>
                  <a:schemeClr val="tx1">
                    <a:tint val="75000"/>
                  </a:schemeClr>
                </a:solidFill>
              </a:defRPr>
            </a:lvl8pPr>
            <a:lvl9pPr marL="3656795" indent="0" algn="ctr">
              <a:buNone/>
              <a:defRPr>
                <a:solidFill>
                  <a:schemeClr val="tx1">
                    <a:tint val="75000"/>
                  </a:schemeClr>
                </a:solidFill>
              </a:defRPr>
            </a:lvl9pPr>
          </a:lstStyle>
          <a:p>
            <a:r>
              <a:rPr lang="en-GB" noProof="0" dirty="0" smtClean="0"/>
              <a:t>Subtitle</a:t>
            </a:r>
            <a:endParaRPr lang="en-GB" noProof="0" dirty="0"/>
          </a:p>
        </p:txBody>
      </p:sp>
      <p:pic>
        <p:nvPicPr>
          <p:cNvPr id="13" name="Imag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221364848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amp; content">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515938" y="1484312"/>
            <a:ext cx="8088511" cy="4681537"/>
          </a:xfrm>
          <a:prstGeom prst="rect">
            <a:avLst/>
          </a:prstGeom>
        </p:spPr>
        <p:txBody>
          <a:body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a:xfrm>
            <a:off x="544439" y="316180"/>
            <a:ext cx="8045374" cy="332546"/>
          </a:xfrm>
        </p:spPr>
        <p:txBody>
          <a:bodyPr anchor="ct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du texte 3"/>
          <p:cNvSpPr>
            <a:spLocks noGrp="1"/>
          </p:cNvSpPr>
          <p:nvPr>
            <p:ph type="body" sz="quarter" idx="13" hasCustomPrompt="1"/>
          </p:nvPr>
        </p:nvSpPr>
        <p:spPr bwMode="gray">
          <a:xfrm>
            <a:off x="544439" y="656624"/>
            <a:ext cx="8045450" cy="269875"/>
          </a:xfrm>
          <a:prstGeom prst="rect">
            <a:avLst/>
          </a:prstGeom>
        </p:spPr>
        <p:txBody>
          <a:bodyPr vert="horz" lIns="0" tIns="45710" rIns="0" bIns="45710" rtlCol="0" anchor="ctr">
            <a:noAutofit/>
          </a:bodyPr>
          <a:lstStyle>
            <a:lvl1pPr marL="0" indent="0">
              <a:lnSpc>
                <a:spcPct val="90000"/>
              </a:lnSpc>
              <a:spcBef>
                <a:spcPct val="0"/>
              </a:spcBef>
              <a:buFont typeface="Arial" panose="020B0604020202020204" pitchFamily="34" charset="0"/>
              <a:buNone/>
              <a:defRPr lang="fr-FR" sz="1800" cap="all" smtClean="0">
                <a:solidFill>
                  <a:srgbClr val="CF022B"/>
                </a:solidFill>
                <a:latin typeface="+mj-lt"/>
                <a:ea typeface="+mj-ea"/>
                <a:cs typeface="+mj-cs"/>
              </a:defRPr>
            </a:lvl1pPr>
            <a:lvl2pPr>
              <a:defRPr lang="fr-FR" smtClean="0"/>
            </a:lvl2pPr>
            <a:lvl3pPr>
              <a:defRPr lang="fr-FR" smtClean="0"/>
            </a:lvl3pPr>
            <a:lvl4pPr>
              <a:defRPr lang="fr-FR" smtClean="0"/>
            </a:lvl4pPr>
            <a:lvl5pPr>
              <a:defRPr lang="en-GB"/>
            </a:lvl5pPr>
          </a:lstStyle>
          <a:p>
            <a:pPr marL="0" lvl="0">
              <a:lnSpc>
                <a:spcPct val="90000"/>
              </a:lnSpc>
              <a:spcBef>
                <a:spcPct val="0"/>
              </a:spcBef>
            </a:pPr>
            <a:r>
              <a:rPr lang="en-GB" noProof="0" dirty="0" smtClean="0"/>
              <a:t>Subtitle</a:t>
            </a:r>
          </a:p>
        </p:txBody>
      </p:sp>
    </p:spTree>
    <p:extLst>
      <p:ext uri="{BB962C8B-B14F-4D97-AF65-F5344CB8AC3E}">
        <p14:creationId xmlns:p14="http://schemas.microsoft.com/office/powerpoint/2010/main" val="143617541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5" name="Espace réservé du contenu 4"/>
          <p:cNvSpPr>
            <a:spLocks noGrp="1"/>
          </p:cNvSpPr>
          <p:nvPr>
            <p:ph sz="quarter" idx="14" hasCustomPrompt="1"/>
          </p:nvPr>
        </p:nvSpPr>
        <p:spPr bwMode="gray">
          <a:xfrm>
            <a:off x="4716016" y="1484313"/>
            <a:ext cx="3888234" cy="4679062"/>
          </a:xfrm>
          <a:prstGeom prst="rect">
            <a:avLst/>
          </a:prstGeom>
        </p:spPr>
        <p:txBody>
          <a:bodyPr/>
          <a:lstStyle>
            <a:lvl1pPr>
              <a:defRPr sz="2000"/>
            </a:lvl1pPr>
            <a:lvl2pPr>
              <a:defRPr sz="1800"/>
            </a:lvl2pPr>
            <a:lvl3pPr>
              <a:defRPr sz="1600"/>
            </a:lvl3pPr>
            <a:lvl4pPr>
              <a:defRPr sz="1600"/>
            </a:lvl4pPr>
            <a:lvl5pPr>
              <a:defRPr sz="1600"/>
            </a:lvl5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3" name="Espace réservé du contenu 2"/>
          <p:cNvSpPr>
            <a:spLocks noGrp="1"/>
          </p:cNvSpPr>
          <p:nvPr>
            <p:ph idx="1" hasCustomPrompt="1"/>
          </p:nvPr>
        </p:nvSpPr>
        <p:spPr bwMode="gray">
          <a:xfrm>
            <a:off x="515939" y="1484313"/>
            <a:ext cx="3912046" cy="4678588"/>
          </a:xfrm>
          <a:prstGeom prst="rect">
            <a:avLst/>
          </a:prstGeom>
        </p:spPr>
        <p:txBody>
          <a:bodyPr/>
          <a:lstStyle>
            <a:lvl1pPr>
              <a:defRPr sz="2000"/>
            </a:lvl1pPr>
            <a:lvl2pPr>
              <a:defRPr sz="1800"/>
            </a:lvl2pPr>
            <a:lvl3pPr>
              <a:defRPr sz="1600"/>
            </a:lvl3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Tree>
    <p:extLst>
      <p:ext uri="{BB962C8B-B14F-4D97-AF65-F5344CB8AC3E}">
        <p14:creationId xmlns:p14="http://schemas.microsoft.com/office/powerpoint/2010/main" val="221078179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mp; rectangular picture">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bwMode="gray">
          <a:xfrm>
            <a:off x="515938" y="1484312"/>
            <a:ext cx="4056063" cy="4681537"/>
          </a:xfrm>
          <a:prstGeom prst="rect">
            <a:avLst/>
          </a:prstGeom>
        </p:spPr>
        <p:txBody>
          <a:bodyPr/>
          <a:lstStyle>
            <a:lvl1pPr>
              <a:defRPr sz="2000"/>
            </a:lvl1pPr>
            <a:lvl2pPr>
              <a:defRPr sz="1800"/>
            </a:lvl2pPr>
            <a:lvl3pPr>
              <a:defRPr sz="1600"/>
            </a:lvl3pPr>
          </a:lstStyle>
          <a:p>
            <a:pPr lvl="0"/>
            <a:r>
              <a:rPr lang="en-GB" noProof="0" dirty="0" smtClean="0"/>
              <a:t>Text level one</a:t>
            </a:r>
          </a:p>
          <a:p>
            <a:pPr lvl="1"/>
            <a:r>
              <a:rPr lang="en-GB" noProof="0" dirty="0" smtClean="0"/>
              <a:t>Text level two</a:t>
            </a:r>
          </a:p>
          <a:p>
            <a:pPr lvl="2"/>
            <a:r>
              <a:rPr lang="en-GB" noProof="0" dirty="0" smtClean="0"/>
              <a:t>Text level three</a:t>
            </a:r>
          </a:p>
        </p:txBody>
      </p:sp>
      <p:sp>
        <p:nvSpPr>
          <p:cNvPr id="8" name="Titre 7"/>
          <p:cNvSpPr>
            <a:spLocks noGrp="1"/>
          </p:cNvSpPr>
          <p:nvPr>
            <p:ph type="title" hasCustomPrompt="1"/>
          </p:nvPr>
        </p:nvSpPr>
        <p:spPr bwMode="gray"/>
        <p:txBody>
          <a:bodyPr/>
          <a:lstStyle/>
          <a:p>
            <a:r>
              <a:rPr lang="en-GB" noProof="0" dirty="0" smtClean="0"/>
              <a:t>Title</a:t>
            </a:r>
            <a:endParaRPr lang="fr-FR" dirty="0"/>
          </a:p>
        </p:txBody>
      </p:sp>
      <p:sp>
        <p:nvSpPr>
          <p:cNvPr id="9" name="Espace réservé de la date 8"/>
          <p:cNvSpPr>
            <a:spLocks noGrp="1"/>
          </p:cNvSpPr>
          <p:nvPr>
            <p:ph type="dt" sz="half" idx="10"/>
          </p:nvPr>
        </p:nvSpPr>
        <p:spPr bwMode="gray"/>
        <p:txBody>
          <a:bodyPr/>
          <a:lstStyle/>
          <a:p>
            <a:endParaRPr lang="fr-FR" dirty="0"/>
          </a:p>
        </p:txBody>
      </p:sp>
      <p:sp>
        <p:nvSpPr>
          <p:cNvPr id="10" name="Espace réservé du pied de page 9"/>
          <p:cNvSpPr>
            <a:spLocks noGrp="1"/>
          </p:cNvSpPr>
          <p:nvPr>
            <p:ph type="ftr" sz="quarter" idx="11"/>
          </p:nvPr>
        </p:nvSpPr>
        <p:spPr bwMode="gray"/>
        <p:txBody>
          <a:bodyPr/>
          <a:lstStyle/>
          <a:p>
            <a:r>
              <a:rPr lang="fr-FR" smtClean="0"/>
              <a:t>ISIMA F2 - IT Forge</a:t>
            </a:r>
            <a:endParaRPr lang="fr-FR" dirty="0"/>
          </a:p>
        </p:txBody>
      </p:sp>
      <p:sp>
        <p:nvSpPr>
          <p:cNvPr id="11" name="Espace réservé du numéro de diapositive 10"/>
          <p:cNvSpPr>
            <a:spLocks noGrp="1"/>
          </p:cNvSpPr>
          <p:nvPr>
            <p:ph type="sldNum" sz="quarter" idx="12"/>
          </p:nvPr>
        </p:nvSpPr>
        <p:spPr bwMode="gray"/>
        <p:txBody>
          <a:bodyPr/>
          <a:lstStyle/>
          <a:p>
            <a:fld id="{AF43E6FD-AB27-4108-A2FC-346BB5F75E3F}" type="slidenum">
              <a:rPr lang="fr-FR" smtClean="0"/>
              <a:pPr/>
              <a:t>‹N°›</a:t>
            </a:fld>
            <a:endParaRPr lang="fr-FR" dirty="0"/>
          </a:p>
        </p:txBody>
      </p:sp>
      <p:sp>
        <p:nvSpPr>
          <p:cNvPr id="4" name="Espace réservé pour une image  3"/>
          <p:cNvSpPr>
            <a:spLocks noGrp="1"/>
          </p:cNvSpPr>
          <p:nvPr>
            <p:ph type="pic" sz="quarter" idx="13" hasCustomPrompt="1"/>
          </p:nvPr>
        </p:nvSpPr>
        <p:spPr bwMode="gray">
          <a:xfrm>
            <a:off x="4788024" y="1474788"/>
            <a:ext cx="4355975" cy="4691063"/>
          </a:xfrm>
          <a:prstGeom prst="rect">
            <a:avLst/>
          </a:prstGeom>
        </p:spPr>
        <p:txBody>
          <a:bodyPr/>
          <a:lstStyle/>
          <a:p>
            <a:r>
              <a:rPr lang="en-GB" dirty="0" smtClean="0"/>
              <a:t>Click on the icon to insert a picture</a:t>
            </a:r>
            <a:endParaRPr lang="en-GB" dirty="0"/>
          </a:p>
        </p:txBody>
      </p:sp>
    </p:spTree>
    <p:extLst>
      <p:ext uri="{BB962C8B-B14F-4D97-AF65-F5344CB8AC3E}">
        <p14:creationId xmlns:p14="http://schemas.microsoft.com/office/powerpoint/2010/main" val="98202955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bwMode="gray">
          <a:xfrm>
            <a:off x="544439" y="190697"/>
            <a:ext cx="8045374" cy="790031"/>
          </a:xfrm>
          <a:prstGeom prst="rect">
            <a:avLst/>
          </a:prstGeom>
        </p:spPr>
        <p:txBody>
          <a:bodyPr vert="horz" lIns="0" tIns="45710" rIns="0" bIns="45710" rtlCol="0" anchor="b">
            <a:noAutofit/>
          </a:bodyPr>
          <a:lstStyle/>
          <a:p>
            <a:r>
              <a:rPr lang="en-GB" noProof="0" dirty="0" smtClean="0"/>
              <a:t>Title</a:t>
            </a:r>
            <a:endParaRPr lang="fr-FR" dirty="0"/>
          </a:p>
        </p:txBody>
      </p:sp>
      <p:sp>
        <p:nvSpPr>
          <p:cNvPr id="4" name="Espace réservé de la date 3"/>
          <p:cNvSpPr>
            <a:spLocks noGrp="1"/>
          </p:cNvSpPr>
          <p:nvPr>
            <p:ph type="dt" sz="half" idx="2"/>
          </p:nvPr>
        </p:nvSpPr>
        <p:spPr bwMode="gray">
          <a:xfrm>
            <a:off x="5142021" y="6468453"/>
            <a:ext cx="1086163" cy="206104"/>
          </a:xfrm>
          <a:prstGeom prst="rect">
            <a:avLst/>
          </a:prstGeom>
        </p:spPr>
        <p:txBody>
          <a:bodyPr vert="horz" lIns="91420" tIns="45710" rIns="91420" bIns="45710" rtlCol="0" anchor="ctr"/>
          <a:lstStyle>
            <a:lvl1pPr algn="l">
              <a:defRPr sz="1000">
                <a:solidFill>
                  <a:srgbClr val="464646"/>
                </a:solidFill>
              </a:defRPr>
            </a:lvl1pPr>
          </a:lstStyle>
          <a:p>
            <a:endParaRPr lang="fr-FR" dirty="0"/>
          </a:p>
        </p:txBody>
      </p:sp>
      <p:sp>
        <p:nvSpPr>
          <p:cNvPr id="5" name="Espace réservé du pied de page 4"/>
          <p:cNvSpPr>
            <a:spLocks noGrp="1"/>
          </p:cNvSpPr>
          <p:nvPr>
            <p:ph type="ftr" sz="quarter" idx="3"/>
          </p:nvPr>
        </p:nvSpPr>
        <p:spPr bwMode="gray">
          <a:xfrm>
            <a:off x="531466" y="6502208"/>
            <a:ext cx="4544590" cy="162152"/>
          </a:xfrm>
          <a:prstGeom prst="rect">
            <a:avLst/>
          </a:prstGeom>
        </p:spPr>
        <p:txBody>
          <a:bodyPr vert="horz" lIns="91420" tIns="45710" rIns="91420" bIns="45710" rtlCol="0" anchor="ctr"/>
          <a:lstStyle>
            <a:lvl1pPr algn="l">
              <a:defRPr sz="1000">
                <a:solidFill>
                  <a:srgbClr val="464646"/>
                </a:solidFill>
              </a:defRPr>
            </a:lvl1pPr>
          </a:lstStyle>
          <a:p>
            <a:r>
              <a:rPr lang="fr-FR" smtClean="0"/>
              <a:t>ISIMA F2 - IT Forge</a:t>
            </a:r>
            <a:endParaRPr lang="fr-FR" dirty="0"/>
          </a:p>
        </p:txBody>
      </p:sp>
      <p:sp>
        <p:nvSpPr>
          <p:cNvPr id="6" name="Espace réservé du numéro de diapositive 5"/>
          <p:cNvSpPr>
            <a:spLocks noGrp="1"/>
          </p:cNvSpPr>
          <p:nvPr>
            <p:ph type="sldNum" sz="quarter" idx="4"/>
          </p:nvPr>
        </p:nvSpPr>
        <p:spPr bwMode="gray">
          <a:xfrm>
            <a:off x="122130" y="6502208"/>
            <a:ext cx="296226" cy="162152"/>
          </a:xfrm>
          <a:prstGeom prst="rect">
            <a:avLst/>
          </a:prstGeom>
        </p:spPr>
        <p:txBody>
          <a:bodyPr vert="horz" lIns="0" tIns="45710" rIns="0" bIns="45710" rtlCol="0" anchor="ctr"/>
          <a:lstStyle>
            <a:lvl1pPr algn="r">
              <a:defRPr sz="1000">
                <a:solidFill>
                  <a:srgbClr val="464646"/>
                </a:solidFill>
              </a:defRPr>
            </a:lvl1pPr>
          </a:lstStyle>
          <a:p>
            <a:fld id="{AF43E6FD-AB27-4108-A2FC-346BB5F75E3F}" type="slidenum">
              <a:rPr lang="fr-FR" smtClean="0"/>
              <a:pPr/>
              <a:t>‹N°›</a:t>
            </a:fld>
            <a:endParaRPr lang="fr-FR" dirty="0"/>
          </a:p>
        </p:txBody>
      </p:sp>
      <p:cxnSp>
        <p:nvCxnSpPr>
          <p:cNvPr id="11" name="Connecteur droit 10"/>
          <p:cNvCxnSpPr/>
          <p:nvPr/>
        </p:nvCxnSpPr>
        <p:spPr bwMode="gray">
          <a:xfrm>
            <a:off x="531466" y="6538281"/>
            <a:ext cx="0" cy="98754"/>
          </a:xfrm>
          <a:prstGeom prst="line">
            <a:avLst/>
          </a:prstGeom>
          <a:ln w="28575">
            <a:solidFill>
              <a:srgbClr val="CF022B"/>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bwMode="gray">
          <a:xfrm>
            <a:off x="539750" y="1054174"/>
            <a:ext cx="641823" cy="0"/>
          </a:xfrm>
          <a:prstGeom prst="line">
            <a:avLst/>
          </a:prstGeom>
          <a:ln w="12700">
            <a:solidFill>
              <a:srgbClr val="CF022B"/>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gray">
          <a:xfrm>
            <a:off x="0" y="1"/>
            <a:ext cx="9143728" cy="107092"/>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Espace réservé du texte 6"/>
          <p:cNvSpPr>
            <a:spLocks noGrp="1"/>
          </p:cNvSpPr>
          <p:nvPr>
            <p:ph type="body" idx="1"/>
          </p:nvPr>
        </p:nvSpPr>
        <p:spPr bwMode="gray">
          <a:xfrm>
            <a:off x="515938" y="1484314"/>
            <a:ext cx="8088312" cy="4681536"/>
          </a:xfrm>
          <a:prstGeom prst="rect">
            <a:avLst/>
          </a:prstGeom>
        </p:spPr>
        <p:txBody>
          <a:bodyPr vert="horz" lIns="0" tIns="0" rIns="0" bIns="0" rtlCol="0">
            <a:noAutofit/>
          </a:bodyPr>
          <a:lstStyle/>
          <a:p>
            <a:pPr lvl="0"/>
            <a:r>
              <a:rPr lang="en-GB" noProof="0" dirty="0" smtClean="0"/>
              <a:t>Text level one</a:t>
            </a:r>
          </a:p>
          <a:p>
            <a:pPr lvl="1"/>
            <a:r>
              <a:rPr lang="en-GB" noProof="0" dirty="0" smtClean="0"/>
              <a:t>Text level two</a:t>
            </a:r>
          </a:p>
          <a:p>
            <a:pPr lvl="2"/>
            <a:r>
              <a:rPr lang="en-GB" noProof="0" dirty="0" smtClean="0"/>
              <a:t>Text level three</a:t>
            </a:r>
          </a:p>
        </p:txBody>
      </p:sp>
      <p:pic>
        <p:nvPicPr>
          <p:cNvPr id="15" name="Image 14"/>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bwMode="gray">
          <a:xfrm>
            <a:off x="8100392" y="6286978"/>
            <a:ext cx="560963" cy="410438"/>
          </a:xfrm>
          <a:prstGeom prst="rect">
            <a:avLst/>
          </a:prstGeom>
        </p:spPr>
      </p:pic>
    </p:spTree>
    <p:extLst>
      <p:ext uri="{BB962C8B-B14F-4D97-AF65-F5344CB8AC3E}">
        <p14:creationId xmlns:p14="http://schemas.microsoft.com/office/powerpoint/2010/main" val="838069321"/>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70" r:id="rId3"/>
    <p:sldLayoutId id="2147483650" r:id="rId4"/>
    <p:sldLayoutId id="2147483662" r:id="rId5"/>
    <p:sldLayoutId id="2147483656" r:id="rId6"/>
    <p:sldLayoutId id="2147483663" r:id="rId7"/>
    <p:sldLayoutId id="2147483664" r:id="rId8"/>
    <p:sldLayoutId id="2147483660" r:id="rId9"/>
    <p:sldLayoutId id="2147483657" r:id="rId10"/>
    <p:sldLayoutId id="2147483658" r:id="rId11"/>
    <p:sldLayoutId id="2147483659" r:id="rId12"/>
    <p:sldLayoutId id="2147483654" r:id="rId13"/>
    <p:sldLayoutId id="2147483655" r:id="rId14"/>
    <p:sldLayoutId id="2147483667" r:id="rId15"/>
    <p:sldLayoutId id="2147483672" r:id="rId16"/>
    <p:sldLayoutId id="2147483674" r:id="rId17"/>
    <p:sldLayoutId id="2147483675" r:id="rId18"/>
    <p:sldLayoutId id="2147483676" r:id="rId19"/>
    <p:sldLayoutId id="2147483677" r:id="rId20"/>
    <p:sldLayoutId id="2147483678" r:id="rId21"/>
    <p:sldLayoutId id="2147483679" r:id="rId22"/>
  </p:sldLayoutIdLst>
  <p:timing>
    <p:tnLst>
      <p:par>
        <p:cTn id="1" dur="indefinite" restart="never" nodeType="tmRoot"/>
      </p:par>
    </p:tnLst>
  </p:timing>
  <p:hf hdr="0" dt="0"/>
  <p:txStyles>
    <p:titleStyle>
      <a:lvl1pPr algn="l" defTabSz="914199" rtl="0" eaLnBrk="1" latinLnBrk="0" hangingPunct="1">
        <a:lnSpc>
          <a:spcPct val="90000"/>
        </a:lnSpc>
        <a:spcBef>
          <a:spcPct val="0"/>
        </a:spcBef>
        <a:buNone/>
        <a:defRPr sz="2200" kern="1200" cap="all" baseline="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271463" indent="-271463" algn="l" defTabSz="914199" rtl="0" eaLnBrk="1" latinLnBrk="0" hangingPunct="1">
        <a:spcBef>
          <a:spcPts val="1800"/>
        </a:spcBef>
        <a:buClr>
          <a:srgbClr val="CF022B"/>
        </a:buClr>
        <a:buSzPct val="90000"/>
        <a:buFontTx/>
        <a:buBlip>
          <a:blip r:embed="rId25"/>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199" rtl="0" eaLnBrk="1" latinLnBrk="0" hangingPunct="1">
        <a:defRPr sz="1800" kern="1200">
          <a:solidFill>
            <a:schemeClr val="tx1"/>
          </a:solidFill>
          <a:latin typeface="+mn-lt"/>
          <a:ea typeface="+mn-ea"/>
          <a:cs typeface="+mn-cs"/>
        </a:defRPr>
      </a:lvl1pPr>
      <a:lvl2pPr marL="457100" algn="l" defTabSz="914199" rtl="0" eaLnBrk="1" latinLnBrk="0" hangingPunct="1">
        <a:defRPr sz="1800" kern="1200">
          <a:solidFill>
            <a:schemeClr val="tx1"/>
          </a:solidFill>
          <a:latin typeface="+mn-lt"/>
          <a:ea typeface="+mn-ea"/>
          <a:cs typeface="+mn-cs"/>
        </a:defRPr>
      </a:lvl2pPr>
      <a:lvl3pPr marL="914199" algn="l" defTabSz="914199" rtl="0" eaLnBrk="1" latinLnBrk="0" hangingPunct="1">
        <a:defRPr sz="1800" kern="1200">
          <a:solidFill>
            <a:schemeClr val="tx1"/>
          </a:solidFill>
          <a:latin typeface="+mn-lt"/>
          <a:ea typeface="+mn-ea"/>
          <a:cs typeface="+mn-cs"/>
        </a:defRPr>
      </a:lvl3pPr>
      <a:lvl4pPr marL="1371299" algn="l" defTabSz="914199" rtl="0" eaLnBrk="1" latinLnBrk="0" hangingPunct="1">
        <a:defRPr sz="1800" kern="1200">
          <a:solidFill>
            <a:schemeClr val="tx1"/>
          </a:solidFill>
          <a:latin typeface="+mn-lt"/>
          <a:ea typeface="+mn-ea"/>
          <a:cs typeface="+mn-cs"/>
        </a:defRPr>
      </a:lvl4pPr>
      <a:lvl5pPr marL="1828398" algn="l" defTabSz="914199" rtl="0" eaLnBrk="1" latinLnBrk="0" hangingPunct="1">
        <a:defRPr sz="1800" kern="1200">
          <a:solidFill>
            <a:schemeClr val="tx1"/>
          </a:solidFill>
          <a:latin typeface="+mn-lt"/>
          <a:ea typeface="+mn-ea"/>
          <a:cs typeface="+mn-cs"/>
        </a:defRPr>
      </a:lvl5pPr>
      <a:lvl6pPr marL="2285498" algn="l" defTabSz="914199" rtl="0" eaLnBrk="1" latinLnBrk="0" hangingPunct="1">
        <a:defRPr sz="1800" kern="1200">
          <a:solidFill>
            <a:schemeClr val="tx1"/>
          </a:solidFill>
          <a:latin typeface="+mn-lt"/>
          <a:ea typeface="+mn-ea"/>
          <a:cs typeface="+mn-cs"/>
        </a:defRPr>
      </a:lvl6pPr>
      <a:lvl7pPr marL="2742596" algn="l" defTabSz="914199" rtl="0" eaLnBrk="1" latinLnBrk="0" hangingPunct="1">
        <a:defRPr sz="1800" kern="1200">
          <a:solidFill>
            <a:schemeClr val="tx1"/>
          </a:solidFill>
          <a:latin typeface="+mn-lt"/>
          <a:ea typeface="+mn-ea"/>
          <a:cs typeface="+mn-cs"/>
        </a:defRPr>
      </a:lvl7pPr>
      <a:lvl8pPr marL="3199696" algn="l" defTabSz="914199" rtl="0" eaLnBrk="1" latinLnBrk="0" hangingPunct="1">
        <a:defRPr sz="1800" kern="1200">
          <a:solidFill>
            <a:schemeClr val="tx1"/>
          </a:solidFill>
          <a:latin typeface="+mn-lt"/>
          <a:ea typeface="+mn-ea"/>
          <a:cs typeface="+mn-cs"/>
        </a:defRPr>
      </a:lvl8pPr>
      <a:lvl9pPr marL="3656795" algn="l" defTabSz="91419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hyperlink" Target="http://scottchacon.com/2011/08/31/github-flow.html" TargetMode="External"/><Relationship Id="rId2" Type="http://schemas.openxmlformats.org/officeDocument/2006/relationships/notesSlide" Target="../notesSlides/notesSlide46.xml"/><Relationship Id="rId1" Type="http://schemas.openxmlformats.org/officeDocument/2006/relationships/slideLayout" Target="../slideLayouts/slideLayout20.xml"/><Relationship Id="rId4" Type="http://schemas.openxmlformats.org/officeDocument/2006/relationships/image" Target="../media/image161.jpe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0.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104.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notesSlide" Target="../notesSlides/notesSlide50.xml"/><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54.xml"/><Relationship Id="rId1" Type="http://schemas.openxmlformats.org/officeDocument/2006/relationships/slideLayout" Target="../slideLayouts/slideLayout20.xml"/><Relationship Id="rId4" Type="http://schemas.openxmlformats.org/officeDocument/2006/relationships/image" Target="../media/image2.pn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8" Type="http://schemas.openxmlformats.org/officeDocument/2006/relationships/image" Target="../media/image172.png"/><Relationship Id="rId3" Type="http://schemas.openxmlformats.org/officeDocument/2006/relationships/image" Target="../media/image167.png"/><Relationship Id="rId7" Type="http://schemas.openxmlformats.org/officeDocument/2006/relationships/image" Target="../media/image171.png"/><Relationship Id="rId2" Type="http://schemas.openxmlformats.org/officeDocument/2006/relationships/notesSlide" Target="../notesSlides/notesSlide63.xml"/><Relationship Id="rId1" Type="http://schemas.openxmlformats.org/officeDocument/2006/relationships/slideLayout" Target="../slideLayouts/slideLayout18.xml"/><Relationship Id="rId6" Type="http://schemas.openxmlformats.org/officeDocument/2006/relationships/image" Target="../media/image170.jpg"/><Relationship Id="rId5" Type="http://schemas.openxmlformats.org/officeDocument/2006/relationships/image" Target="../media/image169.png"/><Relationship Id="rId10" Type="http://schemas.openxmlformats.org/officeDocument/2006/relationships/image" Target="../media/image174.jpg"/><Relationship Id="rId4" Type="http://schemas.openxmlformats.org/officeDocument/2006/relationships/image" Target="../media/image168.png"/><Relationship Id="rId9" Type="http://schemas.openxmlformats.org/officeDocument/2006/relationships/image" Target="../media/image173.png"/></Relationships>
</file>

<file path=ppt/slides/_rels/slide11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64.xml"/><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18.xml"/><Relationship Id="rId4" Type="http://schemas.openxmlformats.org/officeDocument/2006/relationships/image" Target="../media/image11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3" Type="http://schemas.openxmlformats.org/officeDocument/2006/relationships/image" Target="../media/image176.png"/><Relationship Id="rId7" Type="http://schemas.openxmlformats.org/officeDocument/2006/relationships/image" Target="../media/image180.png"/><Relationship Id="rId2" Type="http://schemas.openxmlformats.org/officeDocument/2006/relationships/notesSlide" Target="../notesSlides/notesSlide68.xml"/><Relationship Id="rId1" Type="http://schemas.openxmlformats.org/officeDocument/2006/relationships/slideLayout" Target="../slideLayouts/slideLayout20.xml"/><Relationship Id="rId6" Type="http://schemas.openxmlformats.org/officeDocument/2006/relationships/image" Target="../media/image179.png"/><Relationship Id="rId5" Type="http://schemas.openxmlformats.org/officeDocument/2006/relationships/image" Target="../media/image178.jpg"/><Relationship Id="rId4" Type="http://schemas.openxmlformats.org/officeDocument/2006/relationships/image" Target="../media/image177.jpg"/></Relationships>
</file>

<file path=ppt/slides/_rels/slide123.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82.jpg"/><Relationship Id="rId2" Type="http://schemas.openxmlformats.org/officeDocument/2006/relationships/notesSlide" Target="../notesSlides/notesSlide70.xml"/><Relationship Id="rId1" Type="http://schemas.openxmlformats.org/officeDocument/2006/relationships/slideLayout" Target="../slideLayouts/slideLayout19.xml"/></Relationships>
</file>

<file path=ppt/slides/_rels/slide125.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7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3" Type="http://schemas.openxmlformats.org/officeDocument/2006/relationships/hyperlink" Target="https://about.gitlab.com/features/" TargetMode="External"/><Relationship Id="rId2" Type="http://schemas.openxmlformats.org/officeDocument/2006/relationships/notesSlide" Target="../notesSlides/notesSlide72.xml"/><Relationship Id="rId1" Type="http://schemas.openxmlformats.org/officeDocument/2006/relationships/slideLayout" Target="../slideLayouts/slideLayout20.xml"/><Relationship Id="rId5" Type="http://schemas.openxmlformats.org/officeDocument/2006/relationships/image" Target="../media/image188.png"/><Relationship Id="rId4" Type="http://schemas.openxmlformats.org/officeDocument/2006/relationships/image" Target="../media/image2.png"/></Relationships>
</file>

<file path=ppt/slides/_rels/slide131.xml.rels><?xml version="1.0" encoding="UTF-8" standalone="yes"?>
<Relationships xmlns="http://schemas.openxmlformats.org/package/2006/relationships"><Relationship Id="rId3" Type="http://schemas.openxmlformats.org/officeDocument/2006/relationships/hyperlink" Target="https://gitlab.isima.fr/" TargetMode="External"/><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13.xml"/><Relationship Id="rId5" Type="http://schemas.openxmlformats.org/officeDocument/2006/relationships/hyperlink" Target="http://gitreal.codeschool.com/" TargetMode="External"/><Relationship Id="rId4" Type="http://schemas.openxmlformats.org/officeDocument/2006/relationships/hyperlink" Target="https://try.github.io/" TargetMode="External"/></Relationships>
</file>

<file path=ppt/slides/_rels/slide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4.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0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07.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108.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109.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10.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11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3" Type="http://schemas.openxmlformats.org/officeDocument/2006/relationships/hyperlink" Target="https://fr.wikipedia.org/wiki/Anglais" TargetMode="External"/><Relationship Id="rId7" Type="http://schemas.openxmlformats.org/officeDocument/2006/relationships/hyperlink" Target="https://fr.wikipedia.org/wiki/Logiciel_de_gestion_de_versions" TargetMode="External"/><Relationship Id="rId2" Type="http://schemas.openxmlformats.org/officeDocument/2006/relationships/hyperlink" Target="https://fr.wikipedia.org/wiki/Version_d'un_logiciel" TargetMode="External"/><Relationship Id="rId1" Type="http://schemas.openxmlformats.org/officeDocument/2006/relationships/slideLayout" Target="../slideLayouts/slideLayout20.xml"/><Relationship Id="rId6" Type="http://schemas.openxmlformats.org/officeDocument/2006/relationships/hyperlink" Target="https://fr.wikipedia.org/wiki/Version" TargetMode="External"/><Relationship Id="rId5" Type="http://schemas.openxmlformats.org/officeDocument/2006/relationships/hyperlink" Target="https://fr.wikipedia.org/wiki/Fichier_(informatique)" TargetMode="External"/><Relationship Id="rId4" Type="http://schemas.openxmlformats.org/officeDocument/2006/relationships/hyperlink" Target="https://fr.wikipedia.org/wiki/Logicie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2.png"/><Relationship Id="rId7" Type="http://schemas.openxmlformats.org/officeDocument/2006/relationships/image" Target="../media/image119.jpeg"/><Relationship Id="rId2" Type="http://schemas.openxmlformats.org/officeDocument/2006/relationships/notesSlide" Target="../notesSlides/notesSlide21.xml"/><Relationship Id="rId1" Type="http://schemas.openxmlformats.org/officeDocument/2006/relationships/slideLayout" Target="../slideLayouts/slideLayout20.xml"/><Relationship Id="rId6" Type="http://schemas.openxmlformats.org/officeDocument/2006/relationships/image" Target="../media/image118.jpeg"/><Relationship Id="rId11" Type="http://schemas.openxmlformats.org/officeDocument/2006/relationships/image" Target="../media/image123.png"/><Relationship Id="rId5" Type="http://schemas.openxmlformats.org/officeDocument/2006/relationships/image" Target="../media/image117.jpeg"/><Relationship Id="rId10" Type="http://schemas.openxmlformats.org/officeDocument/2006/relationships/image" Target="../media/image122.png"/><Relationship Id="rId4" Type="http://schemas.openxmlformats.org/officeDocument/2006/relationships/image" Target="../media/image116.gif"/><Relationship Id="rId9" Type="http://schemas.openxmlformats.org/officeDocument/2006/relationships/image" Target="../media/image121.gi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image" Target="../media/image124.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jpeg"/><Relationship Id="rId26" Type="http://schemas.openxmlformats.org/officeDocument/2006/relationships/image" Target="../media/image32.jpeg"/><Relationship Id="rId39" Type="http://schemas.openxmlformats.org/officeDocument/2006/relationships/image" Target="../media/image45.jpeg"/><Relationship Id="rId21" Type="http://schemas.openxmlformats.org/officeDocument/2006/relationships/image" Target="../media/image27.png"/><Relationship Id="rId34" Type="http://schemas.openxmlformats.org/officeDocument/2006/relationships/image" Target="../media/image40.png"/><Relationship Id="rId42" Type="http://schemas.openxmlformats.org/officeDocument/2006/relationships/image" Target="../media/image48.png"/><Relationship Id="rId47" Type="http://schemas.openxmlformats.org/officeDocument/2006/relationships/image" Target="../media/image53.jpeg"/><Relationship Id="rId50" Type="http://schemas.openxmlformats.org/officeDocument/2006/relationships/image" Target="../media/image56.jpeg"/><Relationship Id="rId55" Type="http://schemas.openxmlformats.org/officeDocument/2006/relationships/image" Target="../media/image59.png"/><Relationship Id="rId63" Type="http://schemas.openxmlformats.org/officeDocument/2006/relationships/hyperlink" Target="http://www.bbva.es/TLBS/tlbs/jsp/esp/home/index.jsp" TargetMode="External"/><Relationship Id="rId68" Type="http://schemas.openxmlformats.org/officeDocument/2006/relationships/image" Target="../media/image69.jpeg"/><Relationship Id="rId76" Type="http://schemas.openxmlformats.org/officeDocument/2006/relationships/image" Target="../media/image77.jpeg"/><Relationship Id="rId7" Type="http://schemas.openxmlformats.org/officeDocument/2006/relationships/image" Target="../media/image13.jpeg"/><Relationship Id="rId71" Type="http://schemas.openxmlformats.org/officeDocument/2006/relationships/image" Target="../media/image72.jpeg"/><Relationship Id="rId2" Type="http://schemas.openxmlformats.org/officeDocument/2006/relationships/slideLayout" Target="../slideLayouts/slideLayout13.xml"/><Relationship Id="rId16" Type="http://schemas.openxmlformats.org/officeDocument/2006/relationships/image" Target="../media/image22.png"/><Relationship Id="rId29" Type="http://schemas.openxmlformats.org/officeDocument/2006/relationships/image" Target="../media/image35.png"/><Relationship Id="rId11" Type="http://schemas.openxmlformats.org/officeDocument/2006/relationships/image" Target="../media/image17.jpeg"/><Relationship Id="rId24" Type="http://schemas.openxmlformats.org/officeDocument/2006/relationships/image" Target="../media/image30.jpeg"/><Relationship Id="rId32" Type="http://schemas.openxmlformats.org/officeDocument/2006/relationships/image" Target="../media/image38.jpeg"/><Relationship Id="rId37" Type="http://schemas.openxmlformats.org/officeDocument/2006/relationships/image" Target="../media/image43.emf"/><Relationship Id="rId40" Type="http://schemas.openxmlformats.org/officeDocument/2006/relationships/image" Target="../media/image46.png"/><Relationship Id="rId45" Type="http://schemas.openxmlformats.org/officeDocument/2006/relationships/image" Target="../media/image51.png"/><Relationship Id="rId53" Type="http://schemas.openxmlformats.org/officeDocument/2006/relationships/oleObject" Target="../embeddings/oleObject1.bin"/><Relationship Id="rId58" Type="http://schemas.openxmlformats.org/officeDocument/2006/relationships/image" Target="../media/image62.png"/><Relationship Id="rId66" Type="http://schemas.openxmlformats.org/officeDocument/2006/relationships/image" Target="../media/image67.jpeg"/><Relationship Id="rId74" Type="http://schemas.openxmlformats.org/officeDocument/2006/relationships/image" Target="../media/image75.png"/><Relationship Id="rId79" Type="http://schemas.openxmlformats.org/officeDocument/2006/relationships/image" Target="../media/image80.jpeg"/><Relationship Id="rId5" Type="http://schemas.openxmlformats.org/officeDocument/2006/relationships/image" Target="../media/image11.jpeg"/><Relationship Id="rId61" Type="http://schemas.openxmlformats.org/officeDocument/2006/relationships/oleObject" Target="../embeddings/oleObject2.bin"/><Relationship Id="rId10" Type="http://schemas.openxmlformats.org/officeDocument/2006/relationships/image" Target="../media/image16.png"/><Relationship Id="rId19" Type="http://schemas.openxmlformats.org/officeDocument/2006/relationships/image" Target="../media/image25.jpeg"/><Relationship Id="rId31" Type="http://schemas.openxmlformats.org/officeDocument/2006/relationships/image" Target="../media/image37.png"/><Relationship Id="rId44" Type="http://schemas.openxmlformats.org/officeDocument/2006/relationships/image" Target="../media/image50.png"/><Relationship Id="rId52" Type="http://schemas.openxmlformats.org/officeDocument/2006/relationships/image" Target="../media/image58.jpeg"/><Relationship Id="rId60" Type="http://schemas.openxmlformats.org/officeDocument/2006/relationships/image" Target="../media/image64.png"/><Relationship Id="rId65" Type="http://schemas.openxmlformats.org/officeDocument/2006/relationships/image" Target="../media/image66.png"/><Relationship Id="rId73" Type="http://schemas.openxmlformats.org/officeDocument/2006/relationships/image" Target="../media/image74.jpeg"/><Relationship Id="rId78" Type="http://schemas.openxmlformats.org/officeDocument/2006/relationships/image" Target="../media/image79.jpeg"/><Relationship Id="rId4" Type="http://schemas.openxmlformats.org/officeDocument/2006/relationships/hyperlink" Target="http://www.safran-group.com/" TargetMode="External"/><Relationship Id="rId9" Type="http://schemas.openxmlformats.org/officeDocument/2006/relationships/image" Target="../media/image15.jpe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jpeg"/><Relationship Id="rId30" Type="http://schemas.openxmlformats.org/officeDocument/2006/relationships/image" Target="../media/image36.jpeg"/><Relationship Id="rId35" Type="http://schemas.openxmlformats.org/officeDocument/2006/relationships/image" Target="../media/image41.png"/><Relationship Id="rId43" Type="http://schemas.openxmlformats.org/officeDocument/2006/relationships/image" Target="../media/image49.jpeg"/><Relationship Id="rId48" Type="http://schemas.openxmlformats.org/officeDocument/2006/relationships/image" Target="../media/image54.png"/><Relationship Id="rId56" Type="http://schemas.openxmlformats.org/officeDocument/2006/relationships/image" Target="../media/image60.png"/><Relationship Id="rId64" Type="http://schemas.openxmlformats.org/officeDocument/2006/relationships/image" Target="../media/image65.png"/><Relationship Id="rId69" Type="http://schemas.openxmlformats.org/officeDocument/2006/relationships/image" Target="../media/image70.png"/><Relationship Id="rId77" Type="http://schemas.openxmlformats.org/officeDocument/2006/relationships/image" Target="../media/image78.jpeg"/><Relationship Id="rId8" Type="http://schemas.openxmlformats.org/officeDocument/2006/relationships/image" Target="../media/image14.jpeg"/><Relationship Id="rId51" Type="http://schemas.openxmlformats.org/officeDocument/2006/relationships/image" Target="../media/image57.png"/><Relationship Id="rId72" Type="http://schemas.openxmlformats.org/officeDocument/2006/relationships/image" Target="../media/image73.jpeg"/><Relationship Id="rId3" Type="http://schemas.openxmlformats.org/officeDocument/2006/relationships/image" Target="../media/image2.png"/><Relationship Id="rId12" Type="http://schemas.openxmlformats.org/officeDocument/2006/relationships/image" Target="../media/image18.png"/><Relationship Id="rId17" Type="http://schemas.openxmlformats.org/officeDocument/2006/relationships/image" Target="../media/image23.jpeg"/><Relationship Id="rId25" Type="http://schemas.openxmlformats.org/officeDocument/2006/relationships/image" Target="../media/image31.jpeg"/><Relationship Id="rId33" Type="http://schemas.openxmlformats.org/officeDocument/2006/relationships/image" Target="../media/image39.jpeg"/><Relationship Id="rId38" Type="http://schemas.openxmlformats.org/officeDocument/2006/relationships/image" Target="../media/image44.jpeg"/><Relationship Id="rId46" Type="http://schemas.openxmlformats.org/officeDocument/2006/relationships/image" Target="../media/image52.jpeg"/><Relationship Id="rId59" Type="http://schemas.openxmlformats.org/officeDocument/2006/relationships/image" Target="../media/image63.jpeg"/><Relationship Id="rId67" Type="http://schemas.openxmlformats.org/officeDocument/2006/relationships/image" Target="../media/image68.png"/><Relationship Id="rId20" Type="http://schemas.openxmlformats.org/officeDocument/2006/relationships/image" Target="../media/image26.jpeg"/><Relationship Id="rId41" Type="http://schemas.openxmlformats.org/officeDocument/2006/relationships/image" Target="../media/image47.jpeg"/><Relationship Id="rId54" Type="http://schemas.openxmlformats.org/officeDocument/2006/relationships/image" Target="../media/image9.png"/><Relationship Id="rId62" Type="http://schemas.openxmlformats.org/officeDocument/2006/relationships/image" Target="../media/image10.png"/><Relationship Id="rId70" Type="http://schemas.openxmlformats.org/officeDocument/2006/relationships/image" Target="../media/image71.jpeg"/><Relationship Id="rId75" Type="http://schemas.openxmlformats.org/officeDocument/2006/relationships/image" Target="../media/image76.jpeg"/><Relationship Id="rId1" Type="http://schemas.openxmlformats.org/officeDocument/2006/relationships/vmlDrawing" Target="../drawings/vmlDrawing1.vml"/><Relationship Id="rId6" Type="http://schemas.openxmlformats.org/officeDocument/2006/relationships/image" Target="../media/image12.png"/><Relationship Id="rId15" Type="http://schemas.openxmlformats.org/officeDocument/2006/relationships/image" Target="../media/image21.png"/><Relationship Id="rId23" Type="http://schemas.openxmlformats.org/officeDocument/2006/relationships/image" Target="../media/image29.jpeg"/><Relationship Id="rId28" Type="http://schemas.openxmlformats.org/officeDocument/2006/relationships/image" Target="../media/image34.png"/><Relationship Id="rId36" Type="http://schemas.openxmlformats.org/officeDocument/2006/relationships/image" Target="../media/image42.jpeg"/><Relationship Id="rId49" Type="http://schemas.openxmlformats.org/officeDocument/2006/relationships/image" Target="../media/image55.jpeg"/><Relationship Id="rId57" Type="http://schemas.openxmlformats.org/officeDocument/2006/relationships/image" Target="../media/image6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image" Target="../media/image129.png"/><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59.xml.rels><?xml version="1.0" encoding="UTF-8" standalone="yes"?>
<Relationships xmlns="http://schemas.openxmlformats.org/package/2006/relationships"><Relationship Id="rId3" Type="http://schemas.openxmlformats.org/officeDocument/2006/relationships/hyperlink" Target="https://tjouve@gitlab.isima.fr/mazenovi/2017-F2-Forge.git" TargetMode="External"/><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hyperlink" Target="https://tjouve@gitlab.isima.fr/mazenovi/2017-F2-Forge.git" TargetMode="External"/><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20.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jpg"/></Relationships>
</file>

<file path=ppt/slides/_rels/slide65.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43.png"/><Relationship Id="rId7" Type="http://schemas.openxmlformats.org/officeDocument/2006/relationships/image" Target="../media/image147.png"/><Relationship Id="rId2" Type="http://schemas.openxmlformats.org/officeDocument/2006/relationships/image" Target="../media/image142.png"/><Relationship Id="rId1" Type="http://schemas.openxmlformats.org/officeDocument/2006/relationships/slideLayout" Target="../slideLayouts/slideLayout13.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 Id="rId9" Type="http://schemas.openxmlformats.org/officeDocument/2006/relationships/image" Target="../media/image149.png"/></Relationships>
</file>

<file path=ppt/slides/_rels/slide6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0.xml"/><Relationship Id="rId5" Type="http://schemas.openxmlformats.org/officeDocument/2006/relationships/image" Target="../media/image83.jpeg"/><Relationship Id="rId4" Type="http://schemas.openxmlformats.org/officeDocument/2006/relationships/image" Target="../media/image82.jpeg"/></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1.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8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4.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3" Type="http://schemas.openxmlformats.org/officeDocument/2006/relationships/image" Target="../media/image154.jpg"/><Relationship Id="rId2" Type="http://schemas.openxmlformats.org/officeDocument/2006/relationships/notesSlide" Target="../notesSlides/notesSlide35.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156.jpg"/><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png"/><Relationship Id="rId18" Type="http://schemas.openxmlformats.org/officeDocument/2006/relationships/image" Target="../media/image99.png"/><Relationship Id="rId3" Type="http://schemas.openxmlformats.org/officeDocument/2006/relationships/image" Target="../media/image84.png"/><Relationship Id="rId7" Type="http://schemas.openxmlformats.org/officeDocument/2006/relationships/image" Target="../media/image88.png"/><Relationship Id="rId12" Type="http://schemas.openxmlformats.org/officeDocument/2006/relationships/image" Target="../media/image93.jpeg"/><Relationship Id="rId17" Type="http://schemas.openxmlformats.org/officeDocument/2006/relationships/image" Target="../media/image98.jpeg"/><Relationship Id="rId2" Type="http://schemas.openxmlformats.org/officeDocument/2006/relationships/image" Target="../media/image2.png"/><Relationship Id="rId16" Type="http://schemas.openxmlformats.org/officeDocument/2006/relationships/image" Target="../media/image97.jpeg"/><Relationship Id="rId1" Type="http://schemas.openxmlformats.org/officeDocument/2006/relationships/slideLayout" Target="../slideLayouts/slideLayout20.xml"/><Relationship Id="rId6" Type="http://schemas.openxmlformats.org/officeDocument/2006/relationships/image" Target="../media/image87.jpeg"/><Relationship Id="rId11" Type="http://schemas.openxmlformats.org/officeDocument/2006/relationships/image" Target="../media/image92.jpeg"/><Relationship Id="rId5" Type="http://schemas.openxmlformats.org/officeDocument/2006/relationships/image" Target="../media/image86.jpeg"/><Relationship Id="rId15" Type="http://schemas.openxmlformats.org/officeDocument/2006/relationships/image" Target="../media/image96.png"/><Relationship Id="rId10" Type="http://schemas.openxmlformats.org/officeDocument/2006/relationships/image" Target="../media/image91.png"/><Relationship Id="rId19" Type="http://schemas.openxmlformats.org/officeDocument/2006/relationships/image" Target="../media/image100.png"/><Relationship Id="rId4" Type="http://schemas.openxmlformats.org/officeDocument/2006/relationships/image" Target="../media/image85.jpeg"/><Relationship Id="rId9" Type="http://schemas.openxmlformats.org/officeDocument/2006/relationships/image" Target="../media/image90.jpeg"/><Relationship Id="rId14" Type="http://schemas.openxmlformats.org/officeDocument/2006/relationships/image" Target="../media/image95.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image" Target="../media/image157.png"/><Relationship Id="rId1" Type="http://schemas.openxmlformats.org/officeDocument/2006/relationships/slideLayout" Target="../slideLayouts/slideLayout2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95.xml.rels><?xml version="1.0" encoding="UTF-8" standalone="yes"?>
<Relationships xmlns="http://schemas.openxmlformats.org/package/2006/relationships"><Relationship Id="rId3" Type="http://schemas.openxmlformats.org/officeDocument/2006/relationships/hyperlink" Target="http://nvie.com/posts/a-successful-git-branching-model/" TargetMode="External"/><Relationship Id="rId2" Type="http://schemas.openxmlformats.org/officeDocument/2006/relationships/notesSlide" Target="../notesSlides/notesSlide41.xml"/><Relationship Id="rId1" Type="http://schemas.openxmlformats.org/officeDocument/2006/relationships/slideLayout" Target="../slideLayouts/slideLayout20.xml"/><Relationship Id="rId4" Type="http://schemas.openxmlformats.org/officeDocument/2006/relationships/image" Target="../media/image160.jpeg"/></Relationships>
</file>

<file path=ppt/slides/_rels/slide96.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42.xml"/><Relationship Id="rId1" Type="http://schemas.openxmlformats.org/officeDocument/2006/relationships/slideLayout" Target="../slideLayouts/slideLayout20.xml"/></Relationships>
</file>

<file path=ppt/slides/_rels/slide97.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43.xml"/><Relationship Id="rId1" Type="http://schemas.openxmlformats.org/officeDocument/2006/relationships/slideLayout" Target="../slideLayouts/slideLayout2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0"/>
          <p:cNvSpPr>
            <a:spLocks noGrp="1"/>
          </p:cNvSpPr>
          <p:nvPr>
            <p:ph type="ctrTitle"/>
          </p:nvPr>
        </p:nvSpPr>
        <p:spPr>
          <a:xfrm>
            <a:off x="551884" y="4217142"/>
            <a:ext cx="6451431" cy="424711"/>
          </a:xfrm>
        </p:spPr>
        <p:txBody>
          <a:bodyPr/>
          <a:lstStyle/>
          <a:p>
            <a:r>
              <a:rPr lang="en-GB" dirty="0" smtClean="0"/>
              <a:t>ISIMA F2 – IT forge</a:t>
            </a:r>
            <a:endParaRPr lang="en-GB" dirty="0"/>
          </a:p>
        </p:txBody>
      </p:sp>
      <p:sp>
        <p:nvSpPr>
          <p:cNvPr id="12" name="Sous-titre 11"/>
          <p:cNvSpPr>
            <a:spLocks noGrp="1"/>
          </p:cNvSpPr>
          <p:nvPr>
            <p:ph type="subTitle" idx="1"/>
          </p:nvPr>
        </p:nvSpPr>
        <p:spPr/>
        <p:txBody>
          <a:bodyPr/>
          <a:lstStyle/>
          <a:p>
            <a:r>
              <a:rPr lang="fr-FR" dirty="0" smtClean="0"/>
              <a:t>Décembre 2017</a:t>
            </a:r>
            <a:endParaRPr lang="fr-FR" dirty="0"/>
          </a:p>
        </p:txBody>
      </p:sp>
    </p:spTree>
    <p:extLst>
      <p:ext uri="{BB962C8B-B14F-4D97-AF65-F5344CB8AC3E}">
        <p14:creationId xmlns:p14="http://schemas.microsoft.com/office/powerpoint/2010/main" val="12976037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10</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Présentation</a:t>
            </a:r>
            <a:endParaRPr lang="fr-FR" dirty="0"/>
          </a:p>
        </p:txBody>
      </p:sp>
      <p:pic>
        <p:nvPicPr>
          <p:cNvPr id="9" name="Espace réservé pour une image  8"/>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1896" b="21896"/>
          <a:stretch>
            <a:fillRect/>
          </a:stretch>
        </p:blipFill>
        <p:spPr/>
      </p:pic>
      <p:sp>
        <p:nvSpPr>
          <p:cNvPr id="6" name="Espace réservé du pied de page 5"/>
          <p:cNvSpPr>
            <a:spLocks noGrp="1"/>
          </p:cNvSpPr>
          <p:nvPr>
            <p:ph type="ftr" sz="quarter" idx="13"/>
          </p:nvPr>
        </p:nvSpPr>
        <p:spPr/>
        <p:txBody>
          <a:bodyPr/>
          <a:lstStyle/>
          <a:p>
            <a:r>
              <a:rPr lang="fr-FR" smtClean="0"/>
              <a:t>ISIMA F2 - IT Forge</a:t>
            </a:r>
            <a:endParaRPr lang="fr-FR" dirty="0"/>
          </a:p>
        </p:txBody>
      </p:sp>
    </p:spTree>
    <p:extLst>
      <p:ext uri="{BB962C8B-B14F-4D97-AF65-F5344CB8AC3E}">
        <p14:creationId xmlns:p14="http://schemas.microsoft.com/office/powerpoint/2010/main" val="128136358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100</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a:xfrm>
            <a:off x="515938" y="1484313"/>
            <a:ext cx="3119958" cy="4681537"/>
          </a:xfrm>
        </p:spPr>
        <p:txBody>
          <a:bodyPr/>
          <a:lstStyle/>
          <a:p>
            <a:r>
              <a:rPr lang="fr-FR" dirty="0" smtClean="0"/>
              <a:t>Simplification du git flow</a:t>
            </a:r>
          </a:p>
          <a:p>
            <a:endParaRPr lang="fr-FR" dirty="0"/>
          </a:p>
          <a:p>
            <a:r>
              <a:rPr lang="fr-FR" dirty="0" smtClean="0"/>
              <a:t>Il </a:t>
            </a:r>
            <a:r>
              <a:rPr lang="fr-FR" dirty="0"/>
              <a:t>s’adapte parfaitement à un projet </a:t>
            </a:r>
            <a:r>
              <a:rPr lang="fr-FR" dirty="0" smtClean="0"/>
              <a:t>collaboratif pour </a:t>
            </a:r>
            <a:r>
              <a:rPr lang="fr-FR" dirty="0"/>
              <a:t>lequel il n’y a pas vraiment de </a:t>
            </a:r>
            <a:r>
              <a:rPr lang="fr-FR" i="1" dirty="0"/>
              <a:t>releases</a:t>
            </a:r>
            <a:r>
              <a:rPr lang="fr-FR" dirty="0"/>
              <a:t>, ni de </a:t>
            </a:r>
            <a:r>
              <a:rPr lang="fr-FR" i="1" dirty="0"/>
              <a:t>versions</a:t>
            </a:r>
            <a:r>
              <a:rPr lang="fr-FR" dirty="0" smtClean="0"/>
              <a:t>.</a:t>
            </a:r>
          </a:p>
          <a:p>
            <a:endParaRPr lang="fr-FR" dirty="0"/>
          </a:p>
          <a:p>
            <a:r>
              <a:rPr lang="fr-FR" dirty="0">
                <a:hlinkClick r:id="rId3"/>
              </a:rPr>
              <a:t>http://</a:t>
            </a:r>
            <a:r>
              <a:rPr lang="fr-FR" dirty="0" smtClean="0">
                <a:hlinkClick r:id="rId3"/>
              </a:rPr>
              <a:t>scottchacon.com/2011/08/31/github-flow.html</a:t>
            </a:r>
            <a:endParaRPr lang="fr-FR" dirty="0" smtClean="0"/>
          </a:p>
          <a:p>
            <a:endParaRPr lang="fr-FR" dirty="0"/>
          </a:p>
          <a:p>
            <a:pPr lvl="1"/>
            <a:endParaRPr lang="fr-FR" dirty="0"/>
          </a:p>
        </p:txBody>
      </p:sp>
      <p:pic>
        <p:nvPicPr>
          <p:cNvPr id="5124" name="Picture 4" descr="Le GitHub f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6211" y="987841"/>
            <a:ext cx="5352492" cy="5224033"/>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283097340"/>
      </p:ext>
    </p:extLst>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101</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a:t>Tout ce qui est dans master peut être déployé en </a:t>
            </a:r>
            <a:r>
              <a:rPr lang="fr-FR" dirty="0" smtClean="0"/>
              <a:t>production</a:t>
            </a:r>
          </a:p>
          <a:p>
            <a:r>
              <a:rPr lang="fr-FR" dirty="0" smtClean="0"/>
              <a:t>Créer </a:t>
            </a:r>
            <a:r>
              <a:rPr lang="fr-FR" dirty="0"/>
              <a:t>des branches explicites depuis master (</a:t>
            </a:r>
            <a:r>
              <a:rPr lang="fr-FR" dirty="0" err="1" smtClean="0"/>
              <a:t>features</a:t>
            </a:r>
            <a:r>
              <a:rPr lang="fr-FR" dirty="0" smtClean="0"/>
              <a:t>)</a:t>
            </a:r>
          </a:p>
          <a:p>
            <a:pPr lvl="1"/>
            <a:r>
              <a:rPr lang="fr-FR" dirty="0" smtClean="0"/>
              <a:t>Lorsqu’on </a:t>
            </a:r>
            <a:r>
              <a:rPr lang="fr-FR" dirty="0"/>
              <a:t>souhaite travailler sur quelque chose (une fonctionnalité, un </a:t>
            </a:r>
            <a:r>
              <a:rPr lang="fr-FR" dirty="0" err="1"/>
              <a:t>hotfix</a:t>
            </a:r>
            <a:r>
              <a:rPr lang="fr-FR" dirty="0"/>
              <a:t>, etc.), on crée une branche depuis master avec un nom </a:t>
            </a:r>
            <a:r>
              <a:rPr lang="fr-FR" dirty="0" smtClean="0"/>
              <a:t>explicite.</a:t>
            </a:r>
            <a:endParaRPr lang="fr-FR" dirty="0"/>
          </a:p>
          <a:p>
            <a:pPr lvl="1"/>
            <a:r>
              <a:rPr lang="fr-FR" dirty="0" smtClean="0"/>
              <a:t>Contrairement </a:t>
            </a:r>
            <a:r>
              <a:rPr lang="fr-FR" dirty="0"/>
              <a:t>au git-flow, </a:t>
            </a:r>
            <a:r>
              <a:rPr lang="fr-FR" dirty="0" smtClean="0"/>
              <a:t>il est recommandé de </a:t>
            </a:r>
            <a:r>
              <a:rPr lang="fr-FR" dirty="0"/>
              <a:t>pousser les branches </a:t>
            </a:r>
            <a:r>
              <a:rPr lang="fr-FR" dirty="0" smtClean="0"/>
              <a:t>régulièrement sur le dépôt central même si la branche n’est pas stable. Cela permet une communication avec l’équipe.</a:t>
            </a:r>
          </a:p>
          <a:p>
            <a:pPr lvl="1"/>
            <a:r>
              <a:rPr lang="fr-FR" dirty="0"/>
              <a:t>Pas de branche </a:t>
            </a:r>
            <a:r>
              <a:rPr lang="fr-FR" dirty="0" err="1"/>
              <a:t>develop</a:t>
            </a:r>
            <a:endParaRPr lang="fr-FR" dirty="0"/>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18644938"/>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102</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Ouvrir </a:t>
            </a:r>
            <a:r>
              <a:rPr lang="fr-FR" dirty="0"/>
              <a:t>une pull-</a:t>
            </a:r>
            <a:r>
              <a:rPr lang="fr-FR" dirty="0" err="1"/>
              <a:t>request</a:t>
            </a:r>
            <a:r>
              <a:rPr lang="fr-FR" dirty="0"/>
              <a:t> à tout </a:t>
            </a:r>
            <a:r>
              <a:rPr lang="fr-FR" dirty="0" smtClean="0"/>
              <a:t>moment</a:t>
            </a:r>
            <a:endParaRPr lang="fr-FR" dirty="0"/>
          </a:p>
          <a:p>
            <a:pPr lvl="1"/>
            <a:r>
              <a:rPr lang="fr-FR" dirty="0" smtClean="0"/>
              <a:t>Disponible sur </a:t>
            </a:r>
            <a:r>
              <a:rPr lang="fr-FR" dirty="0" err="1" smtClean="0"/>
              <a:t>GitHub</a:t>
            </a:r>
            <a:r>
              <a:rPr lang="fr-FR" dirty="0" smtClean="0"/>
              <a:t>, </a:t>
            </a:r>
            <a:r>
              <a:rPr lang="fr-FR" dirty="0" err="1" smtClean="0"/>
              <a:t>GitLab</a:t>
            </a:r>
            <a:r>
              <a:rPr lang="fr-FR" dirty="0" smtClean="0"/>
              <a:t> </a:t>
            </a:r>
            <a:r>
              <a:rPr lang="fr-FR" dirty="0"/>
              <a:t>ou </a:t>
            </a:r>
            <a:r>
              <a:rPr lang="fr-FR" dirty="0" err="1" smtClean="0"/>
              <a:t>Bitbucket</a:t>
            </a:r>
            <a:endParaRPr lang="fr-FR" dirty="0"/>
          </a:p>
          <a:p>
            <a:pPr lvl="1"/>
            <a:r>
              <a:rPr lang="fr-FR" dirty="0" smtClean="0"/>
              <a:t>Permet </a:t>
            </a:r>
            <a:r>
              <a:rPr lang="fr-FR" dirty="0"/>
              <a:t>depuis une branche, de faire </a:t>
            </a:r>
            <a:r>
              <a:rPr lang="fr-FR" dirty="0" smtClean="0"/>
              <a:t>facilement un </a:t>
            </a:r>
            <a:r>
              <a:rPr lang="fr-FR" dirty="0" err="1"/>
              <a:t>diff</a:t>
            </a:r>
            <a:r>
              <a:rPr lang="fr-FR" dirty="0"/>
              <a:t> avec master et d’ouvrir une pull-</a:t>
            </a:r>
            <a:r>
              <a:rPr lang="fr-FR" dirty="0" err="1"/>
              <a:t>request</a:t>
            </a:r>
            <a:r>
              <a:rPr lang="fr-FR" dirty="0"/>
              <a:t> à n’importe quel </a:t>
            </a:r>
            <a:r>
              <a:rPr lang="fr-FR" dirty="0" smtClean="0"/>
              <a:t>moment</a:t>
            </a:r>
          </a:p>
          <a:p>
            <a:pPr lvl="1"/>
            <a:r>
              <a:rPr lang="fr-FR" dirty="0" smtClean="0"/>
              <a:t>la </a:t>
            </a:r>
            <a:r>
              <a:rPr lang="fr-FR" dirty="0"/>
              <a:t>pull-</a:t>
            </a:r>
            <a:r>
              <a:rPr lang="fr-FR" dirty="0" err="1"/>
              <a:t>request</a:t>
            </a:r>
            <a:r>
              <a:rPr lang="fr-FR" dirty="0"/>
              <a:t> permet de demander une revue du </a:t>
            </a:r>
            <a:r>
              <a:rPr lang="fr-FR" dirty="0" smtClean="0"/>
              <a:t>code. </a:t>
            </a:r>
            <a:r>
              <a:rPr lang="fr-FR" dirty="0"/>
              <a:t>Il est alors possible de commenter le code, d’apporter des modifications et de visualiser ce que l’on s’apprête à fusionner dans master</a:t>
            </a:r>
            <a:r>
              <a:rPr lang="fr-FR" dirty="0" smtClean="0"/>
              <a:t>. Dans un projet collaboratif, cela permet également de communiquer avec les développeurs et demander de l’aide.</a:t>
            </a:r>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98787989"/>
      </p:ext>
    </p:extLst>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GITHUB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103</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a:t>Fusionner seulement après une pull-</a:t>
            </a:r>
            <a:r>
              <a:rPr lang="fr-FR" dirty="0" err="1"/>
              <a:t>request</a:t>
            </a:r>
            <a:r>
              <a:rPr lang="fr-FR" dirty="0"/>
              <a:t> </a:t>
            </a:r>
            <a:r>
              <a:rPr lang="fr-FR" dirty="0" err="1"/>
              <a:t>review</a:t>
            </a:r>
            <a:endParaRPr lang="fr-FR" dirty="0"/>
          </a:p>
          <a:p>
            <a:pPr lvl="1"/>
            <a:r>
              <a:rPr lang="fr-FR" dirty="0"/>
              <a:t>La bonne pratique à mettre en place pour s’assurer que la première règle est respectée : un autre développeur doit venir faire une revue du code avant </a:t>
            </a:r>
            <a:r>
              <a:rPr lang="fr-FR" dirty="0" err="1"/>
              <a:t>merge</a:t>
            </a:r>
            <a:r>
              <a:rPr lang="fr-FR" dirty="0"/>
              <a:t> et confirmer la stabilité de la branche.</a:t>
            </a:r>
          </a:p>
          <a:p>
            <a:pPr lvl="1"/>
            <a:r>
              <a:rPr lang="fr-FR" dirty="0" smtClean="0"/>
              <a:t>Vous pouvez alors :</a:t>
            </a:r>
          </a:p>
          <a:p>
            <a:pPr lvl="2"/>
            <a:r>
              <a:rPr lang="fr-FR" dirty="0" smtClean="0"/>
              <a:t>fusionner </a:t>
            </a:r>
            <a:r>
              <a:rPr lang="fr-FR" dirty="0"/>
              <a:t>la branche dans master, directement depuis la </a:t>
            </a:r>
            <a:r>
              <a:rPr lang="fr-FR" dirty="0" smtClean="0"/>
              <a:t>pull-</a:t>
            </a:r>
            <a:r>
              <a:rPr lang="fr-FR" dirty="0" err="1" smtClean="0"/>
              <a:t>request</a:t>
            </a:r>
            <a:endParaRPr lang="fr-FR" dirty="0" smtClean="0"/>
          </a:p>
          <a:p>
            <a:pPr lvl="2"/>
            <a:r>
              <a:rPr lang="fr-FR" dirty="0" smtClean="0"/>
              <a:t>supprimer </a:t>
            </a:r>
            <a:r>
              <a:rPr lang="fr-FR" dirty="0"/>
              <a:t>la branche, devenue inutile, sur le </a:t>
            </a:r>
            <a:r>
              <a:rPr lang="fr-FR" dirty="0" smtClean="0"/>
              <a:t>serveur ou interdire les modifications</a:t>
            </a:r>
            <a:endParaRPr lang="fr-FR" dirty="0"/>
          </a:p>
          <a:p>
            <a:pPr lvl="1"/>
            <a:r>
              <a:rPr lang="fr-FR" dirty="0" smtClean="0"/>
              <a:t>Si vous </a:t>
            </a:r>
            <a:r>
              <a:rPr lang="fr-FR" dirty="0"/>
              <a:t>n’êtes plus synchro avec master, vous ne pourrez pas fusionner directement depuis la pull-</a:t>
            </a:r>
            <a:r>
              <a:rPr lang="fr-FR" dirty="0" err="1"/>
              <a:t>request</a:t>
            </a:r>
            <a:r>
              <a:rPr lang="fr-FR" dirty="0"/>
              <a:t> car il y aura des conflits. Il </a:t>
            </a:r>
            <a:r>
              <a:rPr lang="fr-FR" dirty="0" smtClean="0"/>
              <a:t>suffit </a:t>
            </a:r>
            <a:r>
              <a:rPr lang="fr-FR" dirty="0"/>
              <a:t>de faire un </a:t>
            </a:r>
            <a:r>
              <a:rPr lang="fr-FR" dirty="0" err="1"/>
              <a:t>merge</a:t>
            </a:r>
            <a:r>
              <a:rPr lang="fr-FR" dirty="0"/>
              <a:t> de master dans </a:t>
            </a:r>
            <a:r>
              <a:rPr lang="fr-FR" dirty="0" smtClean="0"/>
              <a:t>la branche </a:t>
            </a:r>
            <a:r>
              <a:rPr lang="fr-FR" dirty="0"/>
              <a:t>et </a:t>
            </a:r>
            <a:r>
              <a:rPr lang="fr-FR" dirty="0" smtClean="0"/>
              <a:t>régler </a:t>
            </a:r>
            <a:r>
              <a:rPr lang="fr-FR" dirty="0"/>
              <a:t>les potentiels </a:t>
            </a:r>
            <a:r>
              <a:rPr lang="fr-FR" dirty="0" smtClean="0"/>
              <a:t>conflits.</a:t>
            </a:r>
            <a:endParaRPr lang="fr-FR" dirty="0"/>
          </a:p>
          <a:p>
            <a:r>
              <a:rPr lang="fr-FR" dirty="0" smtClean="0"/>
              <a:t>Déployer </a:t>
            </a:r>
            <a:r>
              <a:rPr lang="fr-FR" dirty="0"/>
              <a:t>immédiatement après </a:t>
            </a:r>
            <a:r>
              <a:rPr lang="fr-FR" dirty="0" err="1"/>
              <a:t>merge</a:t>
            </a:r>
            <a:r>
              <a:rPr lang="fr-FR" dirty="0"/>
              <a:t> dans master</a:t>
            </a:r>
          </a:p>
          <a:p>
            <a:pPr lvl="1"/>
            <a:r>
              <a:rPr lang="fr-FR" dirty="0" smtClean="0"/>
              <a:t>Une </a:t>
            </a:r>
            <a:r>
              <a:rPr lang="fr-FR" dirty="0"/>
              <a:t>fois que la pull-</a:t>
            </a:r>
            <a:r>
              <a:rPr lang="fr-FR" dirty="0" err="1"/>
              <a:t>request</a:t>
            </a:r>
            <a:r>
              <a:rPr lang="fr-FR" dirty="0"/>
              <a:t> est validée, la branche est </a:t>
            </a:r>
            <a:r>
              <a:rPr lang="fr-FR" dirty="0" err="1"/>
              <a:t>mergée</a:t>
            </a:r>
            <a:r>
              <a:rPr lang="fr-FR" dirty="0"/>
              <a:t> dans </a:t>
            </a:r>
            <a:r>
              <a:rPr lang="fr-FR" dirty="0" smtClean="0"/>
              <a:t>master</a:t>
            </a:r>
          </a:p>
          <a:p>
            <a:pPr lvl="1"/>
            <a:r>
              <a:rPr lang="fr-FR" dirty="0" smtClean="0"/>
              <a:t>Signifie </a:t>
            </a:r>
            <a:r>
              <a:rPr lang="fr-FR" dirty="0"/>
              <a:t>que le tout est déployé en production </a:t>
            </a:r>
            <a:r>
              <a:rPr lang="fr-FR" dirty="0" smtClean="0"/>
              <a:t>ou </a:t>
            </a:r>
            <a:r>
              <a:rPr lang="fr-FR" dirty="0"/>
              <a:t>va être déployé sous </a:t>
            </a:r>
            <a:r>
              <a:rPr lang="fr-FR" dirty="0" smtClean="0"/>
              <a:t>peu.</a:t>
            </a:r>
            <a:endParaRPr lang="fr-FR" dirty="0"/>
          </a:p>
          <a:p>
            <a:pPr lvl="1"/>
            <a:r>
              <a:rPr lang="fr-FR" dirty="0" smtClean="0"/>
              <a:t>Responsabilise le développeur qui va faire d’autant </a:t>
            </a:r>
            <a:r>
              <a:rPr lang="fr-FR" dirty="0"/>
              <a:t>plus attention à la stabilité de son code avant de fusionner.</a:t>
            </a: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232432310"/>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104</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Tests</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Limiter les bugs</a:t>
            </a:r>
            <a:endParaRPr lang="fr-FR" dirty="0"/>
          </a:p>
        </p:txBody>
      </p:sp>
      <p:pic>
        <p:nvPicPr>
          <p:cNvPr id="9" name="Espace réservé pour une image  8"/>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6149" b="16149"/>
          <a:stretch>
            <a:fillRect/>
          </a:stretch>
        </p:blipFill>
        <p:spPr/>
      </p:pic>
    </p:spTree>
    <p:extLst>
      <p:ext uri="{BB962C8B-B14F-4D97-AF65-F5344CB8AC3E}">
        <p14:creationId xmlns:p14="http://schemas.microsoft.com/office/powerpoint/2010/main" val="2873026291"/>
      </p:ext>
    </p:extLst>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bwMode="gray"/>
        <p:txBody>
          <a:bodyPr/>
          <a:lstStyle/>
          <a:p>
            <a:r>
              <a:rPr lang="fr-FR" dirty="0" smtClean="0"/>
              <a:t>Valider la conformité</a:t>
            </a:r>
          </a:p>
          <a:p>
            <a:r>
              <a:rPr lang="fr-FR" dirty="0" smtClean="0"/>
              <a:t>Détecter des défauts</a:t>
            </a:r>
          </a:p>
          <a:p>
            <a:r>
              <a:rPr lang="fr-FR" dirty="0" smtClean="0"/>
              <a:t>Informer sur la qualité</a:t>
            </a:r>
          </a:p>
          <a:p>
            <a:r>
              <a:rPr lang="fr-FR" dirty="0" smtClean="0"/>
              <a:t>Confirmer la pérennité et la fiabilité de la solution</a:t>
            </a:r>
          </a:p>
          <a:p>
            <a:r>
              <a:rPr lang="fr-FR" dirty="0" smtClean="0"/>
              <a:t>Assurer la satisfaction du client</a:t>
            </a:r>
          </a:p>
          <a:p>
            <a:r>
              <a:rPr lang="fr-FR" dirty="0" smtClean="0"/>
              <a:t>Augmenter le niveau de confiance en « vous »</a:t>
            </a:r>
          </a:p>
        </p:txBody>
      </p:sp>
      <p:sp>
        <p:nvSpPr>
          <p:cNvPr id="3" name="Titre 2"/>
          <p:cNvSpPr>
            <a:spLocks noGrp="1"/>
          </p:cNvSpPr>
          <p:nvPr>
            <p:ph type="title"/>
          </p:nvPr>
        </p:nvSpPr>
        <p:spPr bwMode="gray"/>
        <p:txBody>
          <a:bodyPr/>
          <a:lstStyle/>
          <a:p>
            <a:r>
              <a:rPr lang="fr-FR" dirty="0" smtClean="0"/>
              <a:t>Qu’est-ce que le test ?</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105</a:t>
            </a:fld>
            <a:endParaRPr lang="fr-FR" dirty="0"/>
          </a:p>
        </p:txBody>
      </p:sp>
      <p:sp>
        <p:nvSpPr>
          <p:cNvPr id="7" name="Espace réservé du texte 9"/>
          <p:cNvSpPr>
            <a:spLocks noGrp="1"/>
          </p:cNvSpPr>
          <p:nvPr>
            <p:ph type="body" sz="quarter" idx="13"/>
          </p:nvPr>
        </p:nvSpPr>
        <p:spPr bwMode="gray">
          <a:xfrm>
            <a:off x="544439" y="656624"/>
            <a:ext cx="8045450" cy="269875"/>
          </a:xfrm>
        </p:spPr>
        <p:txBody>
          <a:bodyPr/>
          <a:lstStyle/>
          <a:p>
            <a:r>
              <a:rPr lang="fr-FR" dirty="0" smtClean="0"/>
              <a:t>Pourquoi TESTER ?</a:t>
            </a:r>
            <a:endParaRPr lang="en-GB" dirty="0"/>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2373340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p:txBody>
          <a:bodyPr/>
          <a:lstStyle/>
          <a:p>
            <a:r>
              <a:rPr lang="fr-FR" dirty="0" smtClean="0"/>
              <a:t>Qu’est-ce que le test ?</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106</a:t>
            </a:fld>
            <a:endParaRPr lang="fr-FR" dirty="0"/>
          </a:p>
        </p:txBody>
      </p:sp>
      <p:sp>
        <p:nvSpPr>
          <p:cNvPr id="7" name="Espace réservé du texte 9"/>
          <p:cNvSpPr>
            <a:spLocks noGrp="1"/>
          </p:cNvSpPr>
          <p:nvPr>
            <p:ph type="body" sz="quarter" idx="13"/>
          </p:nvPr>
        </p:nvSpPr>
        <p:spPr bwMode="gray">
          <a:xfrm>
            <a:off x="544439" y="656624"/>
            <a:ext cx="8045450" cy="269875"/>
          </a:xfrm>
        </p:spPr>
        <p:txBody>
          <a:bodyPr/>
          <a:lstStyle/>
          <a:p>
            <a:r>
              <a:rPr lang="fr-FR" dirty="0" smtClean="0"/>
              <a:t>Constat</a:t>
            </a:r>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1150830"/>
            <a:ext cx="7128792" cy="45104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539750" y="5598039"/>
            <a:ext cx="8064500" cy="567811"/>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144000" rIns="252000" bIns="144000" rtlCol="0" anchor="b">
            <a:spAutoFit/>
          </a:bodyPr>
          <a:lstStyle/>
          <a:p>
            <a:r>
              <a:rPr lang="fr-FR" dirty="0" smtClean="0"/>
              <a:t>Plus les erreurs sont identifiées tôt, moins celle-ci coûte au global.</a:t>
            </a:r>
            <a:endParaRPr lang="en-GB" dirty="0" smtClean="0"/>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91250371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p:txBody>
          <a:bodyPr/>
          <a:lstStyle/>
          <a:p>
            <a:r>
              <a:rPr lang="fr-FR" dirty="0"/>
              <a:t>Qu’est-ce que le test ?</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107</a:t>
            </a:fld>
            <a:endParaRPr lang="fr-FR" dirty="0"/>
          </a:p>
        </p:txBody>
      </p:sp>
      <p:sp>
        <p:nvSpPr>
          <p:cNvPr id="7" name="Espace réservé du texte 9"/>
          <p:cNvSpPr>
            <a:spLocks noGrp="1"/>
          </p:cNvSpPr>
          <p:nvPr>
            <p:ph type="body" sz="quarter" idx="13"/>
          </p:nvPr>
        </p:nvSpPr>
        <p:spPr bwMode="gray">
          <a:xfrm>
            <a:off x="544439" y="656624"/>
            <a:ext cx="8045450" cy="269875"/>
          </a:xfrm>
        </p:spPr>
        <p:txBody>
          <a:bodyPr/>
          <a:lstStyle/>
          <a:p>
            <a:r>
              <a:rPr lang="fr-FR" dirty="0" smtClean="0"/>
              <a:t>Niveaux de tests</a:t>
            </a:r>
            <a:endParaRPr lang="en-GB"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582"/>
          <a:stretch/>
        </p:blipFill>
        <p:spPr bwMode="auto">
          <a:xfrm>
            <a:off x="611560" y="1124744"/>
            <a:ext cx="7776864" cy="4941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408201183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2BC37B4C-F0E5-49DD-9359-DA01E046D90D}" type="slidenum">
              <a:rPr lang="fr-FR" smtClean="0"/>
              <a:pPr/>
              <a:t>108</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TU</a:t>
            </a:r>
          </a:p>
          <a:p>
            <a:pPr lvl="1"/>
            <a:r>
              <a:rPr lang="fr-FR" dirty="0" smtClean="0"/>
              <a:t>Unitaire</a:t>
            </a:r>
          </a:p>
          <a:p>
            <a:r>
              <a:rPr lang="fr-FR" dirty="0" smtClean="0"/>
              <a:t>TI</a:t>
            </a:r>
          </a:p>
          <a:p>
            <a:pPr lvl="1"/>
            <a:r>
              <a:rPr lang="fr-FR" dirty="0" smtClean="0"/>
              <a:t>Intégration</a:t>
            </a:r>
          </a:p>
          <a:p>
            <a:r>
              <a:rPr lang="fr-FR" dirty="0" smtClean="0"/>
              <a:t>TC</a:t>
            </a:r>
          </a:p>
          <a:p>
            <a:pPr lvl="1"/>
            <a:r>
              <a:rPr lang="fr-FR" dirty="0" smtClean="0"/>
              <a:t>Croisé</a:t>
            </a:r>
          </a:p>
          <a:p>
            <a:r>
              <a:rPr lang="fr-FR" dirty="0" smtClean="0"/>
              <a:t>Relecture de code</a:t>
            </a:r>
          </a:p>
          <a:p>
            <a:r>
              <a:rPr lang="fr-FR" dirty="0" smtClean="0"/>
              <a:t>End To End</a:t>
            </a:r>
          </a:p>
          <a:p>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138" y="539750"/>
            <a:ext cx="5528219" cy="5528219"/>
          </a:xfrm>
          <a:prstGeom prst="rect">
            <a:avLst/>
          </a:prstGeom>
        </p:spPr>
      </p:pic>
      <p:sp>
        <p:nvSpPr>
          <p:cNvPr id="9" name="Titre 2"/>
          <p:cNvSpPr txBox="1">
            <a:spLocks/>
          </p:cNvSpPr>
          <p:nvPr/>
        </p:nvSpPr>
        <p:spPr bwMode="gray">
          <a:xfrm>
            <a:off x="544439" y="316180"/>
            <a:ext cx="8045374" cy="332546"/>
          </a:xfrm>
          <a:prstGeom prst="rect">
            <a:avLst/>
          </a:prstGeom>
        </p:spPr>
        <p:txBody>
          <a:bodyPr vert="horz" lIns="0" tIns="45710" rIns="0" bIns="45710" rtlCol="0" anchor="b">
            <a:noAutofit/>
          </a:bodyPr>
          <a:lstStyle>
            <a:lvl1pPr algn="l" defTabSz="914199" rtl="0" eaLnBrk="1" latinLnBrk="0" hangingPunct="1">
              <a:lnSpc>
                <a:spcPct val="90000"/>
              </a:lnSpc>
              <a:spcBef>
                <a:spcPct val="0"/>
              </a:spcBef>
              <a:buNone/>
              <a:defRPr sz="2200" kern="1200" cap="all" baseline="0">
                <a:solidFill>
                  <a:schemeClr val="tx1"/>
                </a:solidFill>
                <a:latin typeface="Tahoma" panose="020B0604030504040204" pitchFamily="34" charset="0"/>
                <a:ea typeface="Tahoma" panose="020B0604030504040204" pitchFamily="34" charset="0"/>
                <a:cs typeface="Tahoma" panose="020B0604030504040204" pitchFamily="34" charset="0"/>
              </a:defRPr>
            </a:lvl1pPr>
          </a:lstStyle>
          <a:p>
            <a:r>
              <a:rPr lang="fr-FR" smtClean="0"/>
              <a:t>Qu’est-ce que le test ?</a:t>
            </a:r>
            <a:endParaRPr lang="en-GB" dirty="0"/>
          </a:p>
        </p:txBody>
      </p:sp>
      <p:sp>
        <p:nvSpPr>
          <p:cNvPr id="10" name="Espace réservé du texte 9"/>
          <p:cNvSpPr txBox="1">
            <a:spLocks/>
          </p:cNvSpPr>
          <p:nvPr/>
        </p:nvSpPr>
        <p:spPr bwMode="gray">
          <a:xfrm>
            <a:off x="544439" y="656624"/>
            <a:ext cx="8045450" cy="269875"/>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4"/>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mtClean="0"/>
              <a:t>Niveaux de tests</a:t>
            </a:r>
            <a:endParaRPr lang="en-GB" dirty="0"/>
          </a:p>
        </p:txBody>
      </p:sp>
    </p:spTree>
    <p:extLst>
      <p:ext uri="{BB962C8B-B14F-4D97-AF65-F5344CB8AC3E}">
        <p14:creationId xmlns:p14="http://schemas.microsoft.com/office/powerpoint/2010/main" val="592601665"/>
      </p:ext>
    </p:extLst>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bwMode="gray">
          <a:xfrm>
            <a:off x="515938" y="1268761"/>
            <a:ext cx="8088511" cy="5328592"/>
          </a:xfrm>
        </p:spPr>
        <p:txBody>
          <a:bodyPr/>
          <a:lstStyle/>
          <a:p>
            <a:r>
              <a:rPr lang="fr-FR" dirty="0"/>
              <a:t>Principe 1 </a:t>
            </a:r>
            <a:r>
              <a:rPr lang="fr-FR" dirty="0" smtClean="0"/>
              <a:t>– Les </a:t>
            </a:r>
            <a:r>
              <a:rPr lang="fr-FR" dirty="0"/>
              <a:t>tests montrent la présence de défauts</a:t>
            </a:r>
          </a:p>
          <a:p>
            <a:pPr marL="0" indent="0">
              <a:buNone/>
            </a:pPr>
            <a:r>
              <a:rPr lang="fr-FR" sz="1600" dirty="0"/>
              <a:t>Les tests peuvent prouver la présence de défauts, mais ne peuvent </a:t>
            </a:r>
            <a:r>
              <a:rPr lang="fr-FR" sz="1600" dirty="0" smtClean="0"/>
              <a:t>pas en </a:t>
            </a:r>
            <a:r>
              <a:rPr lang="fr-FR" sz="1600" dirty="0"/>
              <a:t>prouver </a:t>
            </a:r>
            <a:r>
              <a:rPr lang="fr-FR" sz="1600" dirty="0" smtClean="0"/>
              <a:t>l’absence</a:t>
            </a:r>
            <a:r>
              <a:rPr lang="fr-FR" sz="1600" dirty="0"/>
              <a:t>. Les </a:t>
            </a:r>
            <a:r>
              <a:rPr lang="fr-FR" sz="1600" dirty="0" smtClean="0"/>
              <a:t>tests </a:t>
            </a:r>
            <a:r>
              <a:rPr lang="fr-FR" sz="1600" dirty="0"/>
              <a:t>réduisent la probabilité que des </a:t>
            </a:r>
            <a:r>
              <a:rPr lang="fr-FR" sz="1600" dirty="0" smtClean="0"/>
              <a:t>défauts </a:t>
            </a:r>
            <a:r>
              <a:rPr lang="fr-FR" sz="1600" dirty="0"/>
              <a:t>restent cachés dans le logiciel mais, même si aucun </a:t>
            </a:r>
            <a:r>
              <a:rPr lang="fr-FR" sz="1600" dirty="0" smtClean="0"/>
              <a:t>défaut n’est </a:t>
            </a:r>
            <a:r>
              <a:rPr lang="fr-FR" sz="1600" dirty="0"/>
              <a:t>découvert, ce </a:t>
            </a:r>
            <a:r>
              <a:rPr lang="fr-FR" sz="1600" dirty="0" smtClean="0"/>
              <a:t>n’est </a:t>
            </a:r>
            <a:r>
              <a:rPr lang="fr-FR" sz="1600" dirty="0"/>
              <a:t>pas une preuve </a:t>
            </a:r>
            <a:r>
              <a:rPr lang="fr-FR" sz="1600" dirty="0" smtClean="0"/>
              <a:t>d’exactitude.</a:t>
            </a:r>
          </a:p>
          <a:p>
            <a:r>
              <a:rPr lang="fr-FR" dirty="0"/>
              <a:t>Principe 2 </a:t>
            </a:r>
            <a:r>
              <a:rPr lang="fr-FR" dirty="0" smtClean="0"/>
              <a:t>– Les </a:t>
            </a:r>
            <a:r>
              <a:rPr lang="fr-FR" dirty="0"/>
              <a:t>tests exhaustifs sont </a:t>
            </a:r>
            <a:r>
              <a:rPr lang="fr-FR" dirty="0" smtClean="0"/>
              <a:t>impossibles</a:t>
            </a:r>
          </a:p>
          <a:p>
            <a:pPr marL="0" indent="0">
              <a:buNone/>
            </a:pPr>
            <a:r>
              <a:rPr lang="fr-FR" sz="1600" dirty="0"/>
              <a:t>Tout tester (toutes les combinaisons </a:t>
            </a:r>
            <a:r>
              <a:rPr lang="fr-FR" sz="1600" dirty="0" smtClean="0"/>
              <a:t>d’entrées </a:t>
            </a:r>
            <a:r>
              <a:rPr lang="fr-FR" sz="1600" dirty="0"/>
              <a:t>et de </a:t>
            </a:r>
            <a:r>
              <a:rPr lang="fr-FR" sz="1600" dirty="0" smtClean="0"/>
              <a:t>préconditions) n'est </a:t>
            </a:r>
            <a:r>
              <a:rPr lang="fr-FR" sz="1600" dirty="0"/>
              <a:t>pas </a:t>
            </a:r>
            <a:r>
              <a:rPr lang="fr-FR" sz="1600" dirty="0" smtClean="0"/>
              <a:t>faisable </a:t>
            </a:r>
            <a:r>
              <a:rPr lang="fr-FR" sz="1600" dirty="0"/>
              <a:t>sauf pour des </a:t>
            </a:r>
            <a:r>
              <a:rPr lang="fr-FR" sz="1600" dirty="0" smtClean="0"/>
              <a:t>cas </a:t>
            </a:r>
            <a:r>
              <a:rPr lang="fr-FR" sz="1600" dirty="0"/>
              <a:t>triviaux. Plutôt que des tests exhaustifs, nous utilisons </a:t>
            </a:r>
            <a:r>
              <a:rPr lang="fr-FR" sz="1600" dirty="0" smtClean="0"/>
              <a:t>l'analyse des risques </a:t>
            </a:r>
            <a:r>
              <a:rPr lang="fr-FR" sz="1600" dirty="0"/>
              <a:t>et </a:t>
            </a:r>
            <a:r>
              <a:rPr lang="fr-FR" sz="1600" dirty="0" smtClean="0"/>
              <a:t>des priorités pour </a:t>
            </a:r>
            <a:r>
              <a:rPr lang="fr-FR" sz="1600" dirty="0"/>
              <a:t>focaliser les efforts de </a:t>
            </a:r>
            <a:r>
              <a:rPr lang="fr-FR" sz="1600" dirty="0" smtClean="0"/>
              <a:t>tests.</a:t>
            </a:r>
            <a:endParaRPr lang="fr-FR" sz="1600" dirty="0"/>
          </a:p>
          <a:p>
            <a:r>
              <a:rPr lang="fr-FR" dirty="0" smtClean="0"/>
              <a:t>Principe </a:t>
            </a:r>
            <a:r>
              <a:rPr lang="fr-FR" dirty="0"/>
              <a:t>3 </a:t>
            </a:r>
            <a:r>
              <a:rPr lang="fr-FR" dirty="0" smtClean="0"/>
              <a:t>–Tester </a:t>
            </a:r>
            <a:r>
              <a:rPr lang="fr-FR" dirty="0"/>
              <a:t>tôt</a:t>
            </a:r>
          </a:p>
          <a:p>
            <a:pPr marL="0" indent="0">
              <a:buNone/>
            </a:pPr>
            <a:r>
              <a:rPr lang="fr-FR" sz="1600" dirty="0"/>
              <a:t>Pour trouver des défauts tôt, </a:t>
            </a:r>
            <a:r>
              <a:rPr lang="fr-FR" sz="1600" dirty="0" smtClean="0"/>
              <a:t>les </a:t>
            </a:r>
            <a:r>
              <a:rPr lang="fr-FR" sz="1600" dirty="0"/>
              <a:t>activités de tests devraient commencer </a:t>
            </a:r>
            <a:r>
              <a:rPr lang="fr-FR" sz="1600" dirty="0" smtClean="0"/>
              <a:t>aussi </a:t>
            </a:r>
            <a:r>
              <a:rPr lang="fr-FR" sz="1600" dirty="0"/>
              <a:t>tôt que possible dans </a:t>
            </a:r>
            <a:r>
              <a:rPr lang="fr-FR" sz="1600" dirty="0" smtClean="0"/>
              <a:t>le </a:t>
            </a:r>
            <a:r>
              <a:rPr lang="fr-FR" sz="1600" dirty="0"/>
              <a:t>cycle de développement du logiciel ou du système, et devraient être </a:t>
            </a:r>
            <a:r>
              <a:rPr lang="fr-FR" sz="1600" dirty="0" smtClean="0"/>
              <a:t>focalisées </a:t>
            </a:r>
            <a:r>
              <a:rPr lang="fr-FR" sz="1600" dirty="0"/>
              <a:t>vers des objectifs </a:t>
            </a:r>
            <a:r>
              <a:rPr lang="fr-FR" sz="1600" dirty="0" smtClean="0"/>
              <a:t>définis</a:t>
            </a:r>
            <a:r>
              <a:rPr lang="fr-FR" sz="1600" dirty="0"/>
              <a:t>.</a:t>
            </a:r>
          </a:p>
          <a:p>
            <a:endParaRPr lang="fr-FR" dirty="0"/>
          </a:p>
          <a:p>
            <a:endParaRPr lang="fr-FR" dirty="0"/>
          </a:p>
        </p:txBody>
      </p:sp>
      <p:sp>
        <p:nvSpPr>
          <p:cNvPr id="3" name="Titre 2"/>
          <p:cNvSpPr>
            <a:spLocks noGrp="1"/>
          </p:cNvSpPr>
          <p:nvPr>
            <p:ph type="title"/>
          </p:nvPr>
        </p:nvSpPr>
        <p:spPr bwMode="gray"/>
        <p:txBody>
          <a:bodyPr/>
          <a:lstStyle/>
          <a:p>
            <a:r>
              <a:rPr lang="fr-FR" dirty="0" smtClean="0"/>
              <a:t>Connaissances indispensables</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109</a:t>
            </a:fld>
            <a:endParaRPr lang="fr-FR" dirty="0"/>
          </a:p>
        </p:txBody>
      </p:sp>
      <p:sp>
        <p:nvSpPr>
          <p:cNvPr id="10" name="Espace réservé du texte 9"/>
          <p:cNvSpPr>
            <a:spLocks noGrp="1"/>
          </p:cNvSpPr>
          <p:nvPr>
            <p:ph type="body" sz="quarter" idx="13"/>
          </p:nvPr>
        </p:nvSpPr>
        <p:spPr bwMode="gray"/>
        <p:txBody>
          <a:bodyPr/>
          <a:lstStyle/>
          <a:p>
            <a:r>
              <a:rPr lang="fr-FR" dirty="0" smtClean="0"/>
              <a:t>COMPRENDRE</a:t>
            </a:r>
            <a:endParaRPr lang="en-GB" dirty="0"/>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1096608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CV</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a:t>
            </a:fld>
            <a:endParaRPr lang="fr-FR" dirty="0"/>
          </a:p>
        </p:txBody>
      </p:sp>
      <p:pic>
        <p:nvPicPr>
          <p:cNvPr id="2" name="Image 1"/>
          <p:cNvPicPr>
            <a:picLocks noChangeAspect="1"/>
          </p:cNvPicPr>
          <p:nvPr/>
        </p:nvPicPr>
        <p:blipFill>
          <a:blip r:embed="rId3"/>
          <a:stretch>
            <a:fillRect/>
          </a:stretch>
        </p:blipFill>
        <p:spPr>
          <a:xfrm>
            <a:off x="755576" y="1239691"/>
            <a:ext cx="7618222" cy="5262517"/>
          </a:xfrm>
          <a:prstGeom prst="rect">
            <a:avLst/>
          </a:prstGeom>
        </p:spPr>
      </p:pic>
      <p:sp>
        <p:nvSpPr>
          <p:cNvPr id="4" name="Espace réservé du pied de page 3"/>
          <p:cNvSpPr>
            <a:spLocks noGrp="1"/>
          </p:cNvSpPr>
          <p:nvPr>
            <p:ph type="ftr" sz="quarter" idx="11"/>
          </p:nvPr>
        </p:nvSpPr>
        <p:spPr/>
        <p:txBody>
          <a:bodyPr/>
          <a:lstStyle/>
          <a:p>
            <a:r>
              <a:rPr lang="fr-FR" smtClean="0"/>
              <a:t>ISIMA F2 - IT Forge</a:t>
            </a:r>
            <a:endParaRPr lang="fr-FR" dirty="0" smtClean="0"/>
          </a:p>
        </p:txBody>
      </p:sp>
    </p:spTree>
    <p:extLst>
      <p:ext uri="{BB962C8B-B14F-4D97-AF65-F5344CB8AC3E}">
        <p14:creationId xmlns:p14="http://schemas.microsoft.com/office/powerpoint/2010/main" val="2924076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bwMode="gray">
          <a:xfrm>
            <a:off x="515938" y="1916832"/>
            <a:ext cx="8088511" cy="3529409"/>
          </a:xfrm>
        </p:spPr>
        <p:txBody>
          <a:bodyPr/>
          <a:lstStyle/>
          <a:p>
            <a:r>
              <a:rPr lang="fr-FR" dirty="0"/>
              <a:t>Principe </a:t>
            </a:r>
            <a:r>
              <a:rPr lang="fr-FR" dirty="0" smtClean="0"/>
              <a:t>4 </a:t>
            </a:r>
            <a:r>
              <a:rPr lang="fr-FR" dirty="0"/>
              <a:t>– Regroupement des défauts</a:t>
            </a:r>
          </a:p>
          <a:p>
            <a:pPr marL="0" indent="0">
              <a:buNone/>
            </a:pPr>
            <a:r>
              <a:rPr lang="fr-FR" sz="1600" dirty="0" smtClean="0"/>
              <a:t>L'effort </a:t>
            </a:r>
            <a:r>
              <a:rPr lang="fr-FR" sz="1600" dirty="0"/>
              <a:t>de test devrait être fixé </a:t>
            </a:r>
            <a:r>
              <a:rPr lang="fr-FR" sz="1600" dirty="0" smtClean="0"/>
              <a:t>proportionnellement </a:t>
            </a:r>
            <a:r>
              <a:rPr lang="fr-FR" sz="1600" dirty="0"/>
              <a:t>à la densité des défauts </a:t>
            </a:r>
            <a:r>
              <a:rPr lang="fr-FR" sz="1600" dirty="0" smtClean="0"/>
              <a:t>prévus </a:t>
            </a:r>
            <a:r>
              <a:rPr lang="fr-FR" sz="1600" dirty="0"/>
              <a:t>et </a:t>
            </a:r>
            <a:r>
              <a:rPr lang="fr-FR" sz="1600" dirty="0" smtClean="0"/>
              <a:t>constatés dans </a:t>
            </a:r>
            <a:r>
              <a:rPr lang="fr-FR" sz="1600" dirty="0"/>
              <a:t>les différents modules. </a:t>
            </a:r>
            <a:r>
              <a:rPr lang="fr-FR" sz="1600" dirty="0" smtClean="0"/>
              <a:t>Un </a:t>
            </a:r>
            <a:r>
              <a:rPr lang="fr-FR" sz="1600" dirty="0"/>
              <a:t>petit nombre de modules </a:t>
            </a:r>
            <a:r>
              <a:rPr lang="fr-FR" sz="1600" dirty="0" smtClean="0"/>
              <a:t>contiennent généralement la </a:t>
            </a:r>
            <a:r>
              <a:rPr lang="fr-FR" sz="1600" dirty="0"/>
              <a:t>majorité des </a:t>
            </a:r>
            <a:r>
              <a:rPr lang="fr-FR" sz="1600" dirty="0" smtClean="0"/>
              <a:t>défauts </a:t>
            </a:r>
            <a:r>
              <a:rPr lang="fr-FR" sz="1600" dirty="0"/>
              <a:t>détectés lors des tests </a:t>
            </a:r>
            <a:r>
              <a:rPr lang="fr-FR" sz="1600" dirty="0" smtClean="0"/>
              <a:t>pré-livraison</a:t>
            </a:r>
            <a:r>
              <a:rPr lang="fr-FR" sz="1600" dirty="0"/>
              <a:t>, ou affichent le plus de défaillances en opération.</a:t>
            </a:r>
          </a:p>
          <a:p>
            <a:r>
              <a:rPr lang="fr-FR" dirty="0" smtClean="0"/>
              <a:t>Principe </a:t>
            </a:r>
            <a:r>
              <a:rPr lang="fr-FR" dirty="0"/>
              <a:t>5 </a:t>
            </a:r>
            <a:r>
              <a:rPr lang="fr-FR" dirty="0" smtClean="0"/>
              <a:t>– Paradoxe </a:t>
            </a:r>
            <a:r>
              <a:rPr lang="fr-FR" dirty="0"/>
              <a:t>du pesticide</a:t>
            </a:r>
            <a:endParaRPr lang="fr-FR" dirty="0" smtClean="0"/>
          </a:p>
          <a:p>
            <a:pPr marL="0" indent="0">
              <a:buNone/>
            </a:pPr>
            <a:r>
              <a:rPr lang="fr-FR" sz="1600" dirty="0"/>
              <a:t>Si les mêmes tests sont répétés de nombreuses fois, il arrivera que le même ensemble de cas de </a:t>
            </a:r>
            <a:r>
              <a:rPr lang="fr-FR" sz="1600" dirty="0" smtClean="0"/>
              <a:t>tests </a:t>
            </a:r>
            <a:r>
              <a:rPr lang="fr-FR" sz="1600" dirty="0"/>
              <a:t>ne trouvera plus de nouveaux défauts. Pour prévenir ce “paradoxe du pesticide”, les cas de </a:t>
            </a:r>
            <a:r>
              <a:rPr lang="fr-FR" sz="1600" dirty="0" smtClean="0"/>
              <a:t>tests </a:t>
            </a:r>
            <a:r>
              <a:rPr lang="fr-FR" sz="1600" dirty="0"/>
              <a:t>doivent être régulièrement revus </a:t>
            </a:r>
            <a:r>
              <a:rPr lang="fr-FR" sz="1600" dirty="0" smtClean="0"/>
              <a:t>et révisés</a:t>
            </a:r>
            <a:r>
              <a:rPr lang="fr-FR" sz="1600" dirty="0"/>
              <a:t>, et de nouveaux tests, différents, doivent être écrits </a:t>
            </a:r>
            <a:r>
              <a:rPr lang="fr-FR" sz="1600" dirty="0" smtClean="0"/>
              <a:t>pour </a:t>
            </a:r>
            <a:r>
              <a:rPr lang="fr-FR" sz="1600" dirty="0"/>
              <a:t>couvrir </a:t>
            </a:r>
            <a:r>
              <a:rPr lang="fr-FR" sz="1600" dirty="0" smtClean="0"/>
              <a:t>d'autres </a:t>
            </a:r>
            <a:r>
              <a:rPr lang="fr-FR" sz="1600" dirty="0"/>
              <a:t>chemins dans le logiciel ou le système de façon à permettre la découverte de </a:t>
            </a:r>
            <a:r>
              <a:rPr lang="fr-FR" sz="1600" dirty="0" smtClean="0"/>
              <a:t>nouveaux défauts.</a:t>
            </a:r>
            <a:endParaRPr lang="fr-FR" sz="1600" dirty="0"/>
          </a:p>
          <a:p>
            <a:pPr marL="0" indent="0">
              <a:buNone/>
            </a:pPr>
            <a:endParaRPr lang="fr-FR" dirty="0"/>
          </a:p>
          <a:p>
            <a:endParaRPr lang="fr-FR" dirty="0"/>
          </a:p>
        </p:txBody>
      </p:sp>
      <p:sp>
        <p:nvSpPr>
          <p:cNvPr id="3" name="Titre 2"/>
          <p:cNvSpPr>
            <a:spLocks noGrp="1"/>
          </p:cNvSpPr>
          <p:nvPr>
            <p:ph type="title"/>
          </p:nvPr>
        </p:nvSpPr>
        <p:spPr bwMode="gray"/>
        <p:txBody>
          <a:bodyPr/>
          <a:lstStyle/>
          <a:p>
            <a:r>
              <a:rPr lang="fr-FR" dirty="0" smtClean="0"/>
              <a:t>Connaissances indispensables</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110</a:t>
            </a:fld>
            <a:endParaRPr lang="fr-FR" dirty="0"/>
          </a:p>
        </p:txBody>
      </p:sp>
      <p:sp>
        <p:nvSpPr>
          <p:cNvPr id="10" name="Espace réservé du texte 9"/>
          <p:cNvSpPr>
            <a:spLocks noGrp="1"/>
          </p:cNvSpPr>
          <p:nvPr>
            <p:ph type="body" sz="quarter" idx="13"/>
          </p:nvPr>
        </p:nvSpPr>
        <p:spPr bwMode="gray"/>
        <p:txBody>
          <a:bodyPr/>
          <a:lstStyle/>
          <a:p>
            <a:r>
              <a:rPr lang="fr-FR" dirty="0" smtClean="0"/>
              <a:t>COMPRENDRE</a:t>
            </a:r>
            <a:endParaRPr lang="en-GB" dirty="0"/>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80617963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bwMode="gray">
          <a:xfrm>
            <a:off x="515938" y="1916832"/>
            <a:ext cx="8088511" cy="3025353"/>
          </a:xfrm>
        </p:spPr>
        <p:txBody>
          <a:bodyPr/>
          <a:lstStyle/>
          <a:p>
            <a:r>
              <a:rPr lang="fr-FR" dirty="0"/>
              <a:t>Principe </a:t>
            </a:r>
            <a:r>
              <a:rPr lang="fr-FR" dirty="0" smtClean="0"/>
              <a:t>6 </a:t>
            </a:r>
            <a:r>
              <a:rPr lang="fr-FR" dirty="0"/>
              <a:t>– </a:t>
            </a:r>
            <a:r>
              <a:rPr lang="fr-FR" dirty="0" smtClean="0"/>
              <a:t>Les tests dépendent du contexte</a:t>
            </a:r>
            <a:endParaRPr lang="fr-FR" dirty="0"/>
          </a:p>
          <a:p>
            <a:pPr marL="0" indent="0">
              <a:buNone/>
            </a:pPr>
            <a:r>
              <a:rPr lang="fr-FR" sz="1600" dirty="0"/>
              <a:t>Les tests sont effectués </a:t>
            </a:r>
            <a:r>
              <a:rPr lang="fr-FR" sz="1600" dirty="0" smtClean="0"/>
              <a:t>différemment </a:t>
            </a:r>
            <a:r>
              <a:rPr lang="fr-FR" sz="1600" dirty="0"/>
              <a:t>dans des contextes différents. Par exemple, les logiciels de </a:t>
            </a:r>
            <a:r>
              <a:rPr lang="fr-FR" sz="1600" dirty="0" smtClean="0"/>
              <a:t>sécurité </a:t>
            </a:r>
            <a:r>
              <a:rPr lang="fr-FR" sz="1600" dirty="0"/>
              <a:t>critique seront testés différemment </a:t>
            </a:r>
            <a:r>
              <a:rPr lang="fr-FR" sz="1600" dirty="0" smtClean="0"/>
              <a:t>d'un </a:t>
            </a:r>
            <a:r>
              <a:rPr lang="fr-FR" sz="1600" dirty="0"/>
              <a:t>site de commerce </a:t>
            </a:r>
            <a:r>
              <a:rPr lang="fr-FR" sz="1600" dirty="0" smtClean="0"/>
              <a:t>électronique.</a:t>
            </a:r>
            <a:endParaRPr lang="fr-FR" sz="1600" dirty="0"/>
          </a:p>
          <a:p>
            <a:r>
              <a:rPr lang="fr-FR" dirty="0" smtClean="0"/>
              <a:t>Principe 7 </a:t>
            </a:r>
            <a:r>
              <a:rPr lang="fr-FR" dirty="0"/>
              <a:t>– L’illusion de l’absence </a:t>
            </a:r>
            <a:r>
              <a:rPr lang="fr-FR" dirty="0" smtClean="0"/>
              <a:t>d’erreurs</a:t>
            </a:r>
          </a:p>
          <a:p>
            <a:pPr marL="0" indent="0">
              <a:buNone/>
            </a:pPr>
            <a:r>
              <a:rPr lang="fr-FR" sz="1600" dirty="0"/>
              <a:t>Trouver et corriger des défauts </a:t>
            </a:r>
            <a:r>
              <a:rPr lang="fr-FR" sz="1600" dirty="0" smtClean="0"/>
              <a:t>n'aide </a:t>
            </a:r>
            <a:r>
              <a:rPr lang="fr-FR" sz="1600" dirty="0"/>
              <a:t>pas si le système </a:t>
            </a:r>
            <a:r>
              <a:rPr lang="fr-FR" sz="1600" dirty="0" smtClean="0"/>
              <a:t>conçu </a:t>
            </a:r>
            <a:r>
              <a:rPr lang="fr-FR" sz="1600" dirty="0"/>
              <a:t>est inutilisable et ne comble pas les </a:t>
            </a:r>
            <a:r>
              <a:rPr lang="fr-FR" sz="1600" dirty="0" smtClean="0"/>
              <a:t>besoins </a:t>
            </a:r>
            <a:r>
              <a:rPr lang="fr-FR" sz="1600" dirty="0"/>
              <a:t>et les attentes des </a:t>
            </a:r>
            <a:r>
              <a:rPr lang="fr-FR" sz="1600" dirty="0" smtClean="0"/>
              <a:t>utilisateurs.</a:t>
            </a:r>
            <a:endParaRPr lang="fr-FR" sz="1600" dirty="0"/>
          </a:p>
          <a:p>
            <a:pPr marL="0" indent="0">
              <a:buNone/>
            </a:pPr>
            <a:endParaRPr lang="fr-FR" dirty="0"/>
          </a:p>
          <a:p>
            <a:endParaRPr lang="fr-FR" dirty="0"/>
          </a:p>
        </p:txBody>
      </p:sp>
      <p:sp>
        <p:nvSpPr>
          <p:cNvPr id="3" name="Titre 2"/>
          <p:cNvSpPr>
            <a:spLocks noGrp="1"/>
          </p:cNvSpPr>
          <p:nvPr>
            <p:ph type="title"/>
          </p:nvPr>
        </p:nvSpPr>
        <p:spPr bwMode="gray"/>
        <p:txBody>
          <a:bodyPr/>
          <a:lstStyle/>
          <a:p>
            <a:r>
              <a:rPr lang="fr-FR" dirty="0" smtClean="0"/>
              <a:t>Connaissances indispensables</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111</a:t>
            </a:fld>
            <a:endParaRPr lang="fr-FR" dirty="0"/>
          </a:p>
        </p:txBody>
      </p:sp>
      <p:sp>
        <p:nvSpPr>
          <p:cNvPr id="10" name="Espace réservé du texte 9"/>
          <p:cNvSpPr>
            <a:spLocks noGrp="1"/>
          </p:cNvSpPr>
          <p:nvPr>
            <p:ph type="body" sz="quarter" idx="13"/>
          </p:nvPr>
        </p:nvSpPr>
        <p:spPr bwMode="gray"/>
        <p:txBody>
          <a:bodyPr/>
          <a:lstStyle/>
          <a:p>
            <a:r>
              <a:rPr lang="fr-FR" dirty="0" smtClean="0"/>
              <a:t>COMPRENDRE</a:t>
            </a:r>
            <a:endParaRPr lang="en-GB" dirty="0"/>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26046065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p:txBody>
          <a:bodyPr/>
          <a:lstStyle/>
          <a:p>
            <a:r>
              <a:rPr lang="fr-FR" dirty="0"/>
              <a:t>BONNES PRATIQUES</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112</a:t>
            </a:fld>
            <a:endParaRPr lang="fr-FR" dirty="0"/>
          </a:p>
        </p:txBody>
      </p:sp>
      <p:sp>
        <p:nvSpPr>
          <p:cNvPr id="10" name="Espace réservé du texte 9"/>
          <p:cNvSpPr>
            <a:spLocks noGrp="1"/>
          </p:cNvSpPr>
          <p:nvPr>
            <p:ph type="body" sz="quarter" idx="13"/>
          </p:nvPr>
        </p:nvSpPr>
        <p:spPr bwMode="gray"/>
        <p:txBody>
          <a:bodyPr/>
          <a:lstStyle/>
          <a:p>
            <a:r>
              <a:rPr lang="fr-FR" dirty="0"/>
              <a:t>Test </a:t>
            </a:r>
            <a:r>
              <a:rPr lang="fr-FR" dirty="0" err="1"/>
              <a:t>Driven</a:t>
            </a:r>
            <a:r>
              <a:rPr lang="fr-FR" dirty="0"/>
              <a:t> </a:t>
            </a:r>
            <a:r>
              <a:rPr lang="fr-FR" dirty="0" err="1"/>
              <a:t>Development</a:t>
            </a:r>
            <a:r>
              <a:rPr lang="fr-FR" dirty="0"/>
              <a:t> (TDD)</a:t>
            </a:r>
            <a:endParaRPr lang="en-GB"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268760"/>
            <a:ext cx="7381875" cy="481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24937114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bwMode="gray"/>
        <p:txBody>
          <a:bodyPr/>
          <a:lstStyle/>
          <a:p>
            <a:pPr marL="271463" lvl="2" indent="-271463" defTabSz="914199">
              <a:spcBef>
                <a:spcPts val="1800"/>
              </a:spcBef>
              <a:buClr>
                <a:srgbClr val="CF022B"/>
              </a:buClr>
              <a:buSzPct val="90000"/>
              <a:buBlip>
                <a:blip r:embed="rId3"/>
              </a:buBlip>
            </a:pPr>
            <a:r>
              <a:rPr lang="fr-FR" sz="2000" dirty="0" smtClean="0"/>
              <a:t>Dans l’écran « Saisie des informations » , créer un nouveau champ de saisie dont la valeur est comprise entre 1 et 10.</a:t>
            </a:r>
            <a:endParaRPr lang="fr-FR" sz="2000" dirty="0"/>
          </a:p>
        </p:txBody>
      </p:sp>
      <p:sp>
        <p:nvSpPr>
          <p:cNvPr id="3" name="Titre 2"/>
          <p:cNvSpPr>
            <a:spLocks noGrp="1"/>
          </p:cNvSpPr>
          <p:nvPr>
            <p:ph type="title"/>
          </p:nvPr>
        </p:nvSpPr>
        <p:spPr bwMode="gray"/>
        <p:txBody>
          <a:bodyPr/>
          <a:lstStyle/>
          <a:p>
            <a:r>
              <a:rPr lang="fr-FR" dirty="0" smtClean="0"/>
              <a:t>Exemple 1 </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113</a:t>
            </a:fld>
            <a:endParaRPr lang="fr-FR" dirty="0"/>
          </a:p>
        </p:txBody>
      </p:sp>
      <p:sp>
        <p:nvSpPr>
          <p:cNvPr id="8" name="Espace réservé du texte 9"/>
          <p:cNvSpPr>
            <a:spLocks noGrp="1"/>
          </p:cNvSpPr>
          <p:nvPr>
            <p:ph type="body" sz="quarter" idx="13"/>
          </p:nvPr>
        </p:nvSpPr>
        <p:spPr bwMode="gray">
          <a:xfrm>
            <a:off x="544439" y="656624"/>
            <a:ext cx="8045450" cy="269875"/>
          </a:xfrm>
        </p:spPr>
        <p:txBody>
          <a:bodyPr/>
          <a:lstStyle/>
          <a:p>
            <a:r>
              <a:rPr lang="en-GB" dirty="0" err="1" smtClean="0"/>
              <a:t>Saisie</a:t>
            </a:r>
            <a:r>
              <a:rPr lang="en-GB" dirty="0" smtClean="0"/>
              <a:t> d’un champ de type </a:t>
            </a:r>
            <a:r>
              <a:rPr lang="en-GB" dirty="0" err="1" smtClean="0"/>
              <a:t>entier</a:t>
            </a:r>
            <a:endParaRPr lang="en-GB"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834351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bwMode="gray">
          <a:xfrm>
            <a:off x="515938" y="1484784"/>
            <a:ext cx="8088511" cy="4966816"/>
          </a:xfrm>
        </p:spPr>
        <p:txBody>
          <a:bodyPr/>
          <a:lstStyle/>
          <a:p>
            <a:pPr marL="271463" lvl="2" indent="-271463" defTabSz="914199">
              <a:spcBef>
                <a:spcPts val="1800"/>
              </a:spcBef>
              <a:buClr>
                <a:srgbClr val="CF022B"/>
              </a:buClr>
              <a:buSzPct val="90000"/>
              <a:buBlip>
                <a:blip r:embed="rId3"/>
              </a:buBlip>
            </a:pPr>
            <a:r>
              <a:rPr lang="fr-FR" sz="2000" dirty="0" smtClean="0"/>
              <a:t>Dans l’écran « Saisie des informations » , créer un nouveau champ de saisie dont la valeur est comprise entre 1 et 10.</a:t>
            </a:r>
          </a:p>
          <a:p>
            <a:pPr lvl="1"/>
            <a:r>
              <a:rPr lang="fr-FR" dirty="0"/>
              <a:t>A quoi sert ce champ ?</a:t>
            </a:r>
          </a:p>
          <a:p>
            <a:pPr lvl="1"/>
            <a:r>
              <a:rPr lang="fr-FR" dirty="0" err="1"/>
              <a:t>A-t-il</a:t>
            </a:r>
            <a:r>
              <a:rPr lang="fr-FR" dirty="0"/>
              <a:t> un libellé ?</a:t>
            </a:r>
          </a:p>
          <a:p>
            <a:pPr lvl="1"/>
            <a:r>
              <a:rPr lang="fr-FR" dirty="0"/>
              <a:t>Où se situe-t-il ?</a:t>
            </a:r>
          </a:p>
          <a:p>
            <a:pPr lvl="1"/>
            <a:r>
              <a:rPr lang="fr-FR" dirty="0"/>
              <a:t>Quel est son format ?</a:t>
            </a:r>
          </a:p>
          <a:p>
            <a:pPr lvl="1"/>
            <a:r>
              <a:rPr lang="fr-FR" dirty="0"/>
              <a:t>Où sera-t-il stocké/utilisé ?</a:t>
            </a:r>
          </a:p>
          <a:p>
            <a:pPr lvl="1"/>
            <a:r>
              <a:rPr lang="fr-FR" dirty="0"/>
              <a:t>Données à tester :</a:t>
            </a:r>
          </a:p>
          <a:p>
            <a:pPr lvl="2"/>
            <a:r>
              <a:rPr lang="fr-FR" dirty="0"/>
              <a:t>Cas passant nominal : 5</a:t>
            </a:r>
          </a:p>
          <a:p>
            <a:pPr lvl="2"/>
            <a:r>
              <a:rPr lang="fr-FR" dirty="0"/>
              <a:t>Cas aux limites : 1 et 10</a:t>
            </a:r>
          </a:p>
          <a:p>
            <a:pPr lvl="2"/>
            <a:r>
              <a:rPr lang="fr-FR" dirty="0"/>
              <a:t>Cas non passant : 0 et 11</a:t>
            </a:r>
          </a:p>
          <a:p>
            <a:pPr lvl="2"/>
            <a:r>
              <a:rPr lang="fr-FR" dirty="0"/>
              <a:t>Faute de frappe : (</a:t>
            </a:r>
          </a:p>
          <a:p>
            <a:pPr lvl="2"/>
            <a:r>
              <a:rPr lang="fr-FR" dirty="0"/>
              <a:t>Le </a:t>
            </a:r>
            <a:r>
              <a:rPr lang="fr-FR" dirty="0" err="1"/>
              <a:t>null</a:t>
            </a:r>
            <a:r>
              <a:rPr lang="fr-FR" dirty="0"/>
              <a:t> : </a:t>
            </a:r>
            <a:r>
              <a:rPr lang="fr-FR" dirty="0" err="1"/>
              <a:t>null</a:t>
            </a:r>
            <a:endParaRPr lang="fr-FR" dirty="0"/>
          </a:p>
          <a:p>
            <a:pPr lvl="2"/>
            <a:r>
              <a:rPr lang="fr-FR" dirty="0"/>
              <a:t>Et pourquoi pas ? : -5 ; 1,5 ; 999 ; 001 ; AAA</a:t>
            </a:r>
          </a:p>
          <a:p>
            <a:pPr marL="271463" lvl="2" indent="-271463" defTabSz="914199">
              <a:spcBef>
                <a:spcPts val="1800"/>
              </a:spcBef>
              <a:buClr>
                <a:srgbClr val="CF022B"/>
              </a:buClr>
              <a:buSzPct val="90000"/>
              <a:buBlip>
                <a:blip r:embed="rId3"/>
              </a:buBlip>
            </a:pPr>
            <a:endParaRPr lang="fr-FR" sz="2000" dirty="0"/>
          </a:p>
        </p:txBody>
      </p:sp>
      <p:sp>
        <p:nvSpPr>
          <p:cNvPr id="3" name="Titre 2"/>
          <p:cNvSpPr>
            <a:spLocks noGrp="1"/>
          </p:cNvSpPr>
          <p:nvPr>
            <p:ph type="title"/>
          </p:nvPr>
        </p:nvSpPr>
        <p:spPr bwMode="gray"/>
        <p:txBody>
          <a:bodyPr/>
          <a:lstStyle/>
          <a:p>
            <a:r>
              <a:rPr lang="fr-FR" dirty="0" smtClean="0"/>
              <a:t>Exemple 1 </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114</a:t>
            </a:fld>
            <a:endParaRPr lang="fr-FR" dirty="0"/>
          </a:p>
        </p:txBody>
      </p:sp>
      <p:sp>
        <p:nvSpPr>
          <p:cNvPr id="8" name="Espace réservé du texte 9"/>
          <p:cNvSpPr>
            <a:spLocks noGrp="1"/>
          </p:cNvSpPr>
          <p:nvPr>
            <p:ph type="body" sz="quarter" idx="13"/>
          </p:nvPr>
        </p:nvSpPr>
        <p:spPr bwMode="gray">
          <a:xfrm>
            <a:off x="544439" y="656624"/>
            <a:ext cx="8045450" cy="269875"/>
          </a:xfrm>
        </p:spPr>
        <p:txBody>
          <a:bodyPr/>
          <a:lstStyle/>
          <a:p>
            <a:r>
              <a:rPr lang="en-GB" dirty="0" err="1" smtClean="0"/>
              <a:t>Saisie</a:t>
            </a:r>
            <a:r>
              <a:rPr lang="en-GB" dirty="0" smtClean="0"/>
              <a:t> d’un champ de type </a:t>
            </a:r>
            <a:r>
              <a:rPr lang="en-GB" dirty="0" err="1" smtClean="0"/>
              <a:t>entier</a:t>
            </a:r>
            <a:r>
              <a:rPr lang="en-GB" dirty="0" smtClean="0"/>
              <a:t> - </a:t>
            </a:r>
            <a:r>
              <a:rPr lang="en-GB" dirty="0" err="1" smtClean="0"/>
              <a:t>réponse</a:t>
            </a:r>
            <a:endParaRPr lang="en-GB"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71526027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p:txBody>
          <a:bodyPr/>
          <a:lstStyle/>
          <a:p>
            <a:r>
              <a:rPr lang="fr-FR" dirty="0" smtClean="0"/>
              <a:t>OUTILLAGES</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115</a:t>
            </a:fld>
            <a:endParaRPr lang="fr-FR" dirty="0"/>
          </a:p>
        </p:txBody>
      </p:sp>
      <p:sp>
        <p:nvSpPr>
          <p:cNvPr id="10" name="Espace réservé du texte 9"/>
          <p:cNvSpPr>
            <a:spLocks noGrp="1"/>
          </p:cNvSpPr>
          <p:nvPr>
            <p:ph type="body" sz="quarter" idx="13"/>
          </p:nvPr>
        </p:nvSpPr>
        <p:spPr bwMode="gray"/>
        <p:txBody>
          <a:bodyPr/>
          <a:lstStyle/>
          <a:p>
            <a:r>
              <a:rPr lang="fr-FR" dirty="0" smtClean="0"/>
              <a:t>Les outils (orientés </a:t>
            </a:r>
            <a:r>
              <a:rPr lang="fr-FR" dirty="0" err="1" smtClean="0"/>
              <a:t>developpement</a:t>
            </a:r>
            <a:r>
              <a:rPr lang="fr-FR" dirty="0" smtClean="0"/>
              <a:t>)</a:t>
            </a:r>
            <a:endParaRPr lang="en-GB" dirty="0"/>
          </a:p>
        </p:txBody>
      </p:sp>
      <p:sp>
        <p:nvSpPr>
          <p:cNvPr id="7" name="Espace réservé du contenu 1"/>
          <p:cNvSpPr txBox="1">
            <a:spLocks/>
          </p:cNvSpPr>
          <p:nvPr/>
        </p:nvSpPr>
        <p:spPr bwMode="gray">
          <a:xfrm>
            <a:off x="515938" y="1052736"/>
            <a:ext cx="8088511" cy="561662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t>Tests de performance : </a:t>
            </a:r>
          </a:p>
          <a:p>
            <a:pPr lvl="1"/>
            <a:r>
              <a:rPr lang="fr-FR" dirty="0" smtClean="0"/>
              <a:t>HP </a:t>
            </a:r>
            <a:r>
              <a:rPr lang="fr-FR" dirty="0" err="1" smtClean="0"/>
              <a:t>Load</a:t>
            </a:r>
            <a:r>
              <a:rPr lang="fr-FR" dirty="0" smtClean="0"/>
              <a:t> </a:t>
            </a:r>
            <a:r>
              <a:rPr lang="fr-FR" dirty="0" err="1" smtClean="0"/>
              <a:t>runner</a:t>
            </a:r>
            <a:r>
              <a:rPr lang="fr-FR" dirty="0" smtClean="0"/>
              <a:t> : pour simuler plusieurs milliers d’utilisateurs simultanément</a:t>
            </a:r>
            <a:endParaRPr lang="fr-FR" dirty="0"/>
          </a:p>
          <a:p>
            <a:pPr lvl="1"/>
            <a:r>
              <a:rPr lang="fr-FR" dirty="0" err="1" smtClean="0"/>
              <a:t>JMeter</a:t>
            </a:r>
            <a:r>
              <a:rPr lang="fr-FR" dirty="0" smtClean="0"/>
              <a:t> : libre Java</a:t>
            </a:r>
            <a:r>
              <a:rPr lang="fr-FR" dirty="0"/>
              <a:t>,</a:t>
            </a:r>
            <a:r>
              <a:rPr lang="fr-FR" dirty="0" smtClean="0"/>
              <a:t> pour réaliser des tests de charge, compatible avec beaucoup de protocoles</a:t>
            </a:r>
            <a:endParaRPr lang="fr-FR" dirty="0"/>
          </a:p>
          <a:p>
            <a:r>
              <a:rPr lang="fr-FR" dirty="0" smtClean="0"/>
              <a:t>Tests unitaires :</a:t>
            </a:r>
          </a:p>
          <a:p>
            <a:pPr lvl="1"/>
            <a:r>
              <a:rPr lang="fr-FR" dirty="0" err="1" smtClean="0"/>
              <a:t>JUnit</a:t>
            </a:r>
            <a:r>
              <a:rPr lang="fr-FR" dirty="0" smtClean="0"/>
              <a:t> : </a:t>
            </a:r>
            <a:r>
              <a:rPr lang="fr-FR" dirty="0" err="1" smtClean="0"/>
              <a:t>framework</a:t>
            </a:r>
            <a:r>
              <a:rPr lang="fr-FR" dirty="0" smtClean="0"/>
              <a:t> de tests unitaires Java</a:t>
            </a:r>
          </a:p>
          <a:p>
            <a:pPr lvl="1"/>
            <a:r>
              <a:rPr lang="fr-FR" dirty="0" err="1" smtClean="0"/>
              <a:t>Nunit</a:t>
            </a:r>
            <a:r>
              <a:rPr lang="fr-FR" dirty="0" smtClean="0"/>
              <a:t> : équivalent de </a:t>
            </a:r>
            <a:r>
              <a:rPr lang="fr-FR" dirty="0" err="1" smtClean="0"/>
              <a:t>JUnit</a:t>
            </a:r>
            <a:r>
              <a:rPr lang="fr-FR" dirty="0" smtClean="0"/>
              <a:t> pour .Net</a:t>
            </a:r>
          </a:p>
          <a:p>
            <a:pPr lvl="1"/>
            <a:r>
              <a:rPr lang="fr-FR" dirty="0" err="1" smtClean="0"/>
              <a:t>Selenium</a:t>
            </a:r>
            <a:r>
              <a:rPr lang="fr-FR" dirty="0" smtClean="0"/>
              <a:t> : pour simuler un internaute dans un navigateur (par script ou par enregistrement de simulation)</a:t>
            </a:r>
          </a:p>
          <a:p>
            <a:pPr lvl="1"/>
            <a:r>
              <a:rPr lang="fr-FR" dirty="0" err="1" smtClean="0"/>
              <a:t>Mockito</a:t>
            </a:r>
            <a:r>
              <a:rPr lang="fr-FR" dirty="0" smtClean="0"/>
              <a:t> : tests unitaires Java, </a:t>
            </a:r>
            <a:r>
              <a:rPr lang="fr-FR" dirty="0" err="1" smtClean="0"/>
              <a:t>mocks</a:t>
            </a:r>
            <a:r>
              <a:rPr lang="fr-FR" dirty="0" smtClean="0"/>
              <a:t> et bouchons</a:t>
            </a:r>
          </a:p>
          <a:p>
            <a:pPr lvl="1"/>
            <a:r>
              <a:rPr lang="fr-FR" dirty="0" err="1" smtClean="0"/>
              <a:t>DbUnit</a:t>
            </a:r>
            <a:r>
              <a:rPr lang="fr-FR" dirty="0" smtClean="0"/>
              <a:t> : extension </a:t>
            </a:r>
            <a:r>
              <a:rPr lang="fr-FR" dirty="0" err="1" smtClean="0"/>
              <a:t>Junit</a:t>
            </a:r>
            <a:r>
              <a:rPr lang="fr-FR" dirty="0" smtClean="0"/>
              <a:t>, pour gérer l’état de la base pendant les tests</a:t>
            </a:r>
          </a:p>
          <a:p>
            <a:pPr lvl="1"/>
            <a:r>
              <a:rPr lang="fr-FR" dirty="0" err="1" smtClean="0"/>
              <a:t>DbSetup</a:t>
            </a:r>
            <a:r>
              <a:rPr lang="fr-FR" dirty="0" smtClean="0"/>
              <a:t> : équivalent de </a:t>
            </a:r>
            <a:r>
              <a:rPr lang="fr-FR" dirty="0" err="1" smtClean="0"/>
              <a:t>DbUnit</a:t>
            </a:r>
            <a:r>
              <a:rPr lang="fr-FR" dirty="0" smtClean="0"/>
              <a:t> aussi en Java</a:t>
            </a:r>
            <a:endParaRPr lang="fr-FR" dirty="0"/>
          </a:p>
          <a:p>
            <a:pPr lvl="1"/>
            <a:endParaRPr lang="fr-FR" dirty="0"/>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69308909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p:txBody>
          <a:bodyPr/>
          <a:lstStyle/>
          <a:p>
            <a:r>
              <a:rPr lang="fr-FR" dirty="0" smtClean="0"/>
              <a:t>OUTILLAGES</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116</a:t>
            </a:fld>
            <a:endParaRPr lang="fr-FR" dirty="0"/>
          </a:p>
        </p:txBody>
      </p:sp>
      <p:sp>
        <p:nvSpPr>
          <p:cNvPr id="10" name="Espace réservé du texte 9"/>
          <p:cNvSpPr>
            <a:spLocks noGrp="1"/>
          </p:cNvSpPr>
          <p:nvPr>
            <p:ph type="body" sz="quarter" idx="13"/>
          </p:nvPr>
        </p:nvSpPr>
        <p:spPr bwMode="gray"/>
        <p:txBody>
          <a:bodyPr/>
          <a:lstStyle/>
          <a:p>
            <a:r>
              <a:rPr lang="fr-FR" dirty="0" smtClean="0"/>
              <a:t>Les outils (orientés fonctionnel)</a:t>
            </a:r>
            <a:endParaRPr lang="en-GB" dirty="0"/>
          </a:p>
        </p:txBody>
      </p:sp>
      <p:sp>
        <p:nvSpPr>
          <p:cNvPr id="7" name="Espace réservé du contenu 1"/>
          <p:cNvSpPr txBox="1">
            <a:spLocks/>
          </p:cNvSpPr>
          <p:nvPr/>
        </p:nvSpPr>
        <p:spPr bwMode="gray">
          <a:xfrm>
            <a:off x="515938" y="1052736"/>
            <a:ext cx="8088511" cy="4608512"/>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t>Qualification fonctionnelle :</a:t>
            </a:r>
          </a:p>
          <a:p>
            <a:pPr lvl="1"/>
            <a:r>
              <a:rPr lang="fr-FR" dirty="0"/>
              <a:t>HP </a:t>
            </a:r>
            <a:r>
              <a:rPr lang="fr-FR" dirty="0" smtClean="0"/>
              <a:t>Application </a:t>
            </a:r>
            <a:r>
              <a:rPr lang="fr-FR" dirty="0" err="1" smtClean="0"/>
              <a:t>Lifecycle</a:t>
            </a:r>
            <a:r>
              <a:rPr lang="fr-FR" dirty="0" smtClean="0"/>
              <a:t> Management (ALM) aussi appelé </a:t>
            </a:r>
            <a:r>
              <a:rPr lang="fr-FR" dirty="0" err="1" smtClean="0"/>
              <a:t>QualityCenter</a:t>
            </a:r>
            <a:r>
              <a:rPr lang="fr-FR" dirty="0"/>
              <a:t> </a:t>
            </a:r>
            <a:r>
              <a:rPr lang="fr-FR" dirty="0" smtClean="0"/>
              <a:t>(QC)</a:t>
            </a:r>
          </a:p>
          <a:p>
            <a:pPr lvl="2">
              <a:buFont typeface="Arial" panose="020B0604020202020204" pitchFamily="34" charset="0"/>
              <a:buChar char="•"/>
            </a:pPr>
            <a:r>
              <a:rPr lang="fr-FR" dirty="0" smtClean="0"/>
              <a:t>Saisie des exigences</a:t>
            </a:r>
          </a:p>
          <a:p>
            <a:pPr lvl="2">
              <a:buFont typeface="Arial" panose="020B0604020202020204" pitchFamily="34" charset="0"/>
              <a:buChar char="•"/>
            </a:pPr>
            <a:r>
              <a:rPr lang="fr-FR" dirty="0" smtClean="0"/>
              <a:t>Rédaction de scénarios de test</a:t>
            </a:r>
          </a:p>
          <a:p>
            <a:pPr lvl="2">
              <a:buFont typeface="Arial" panose="020B0604020202020204" pitchFamily="34" charset="0"/>
              <a:buChar char="•"/>
            </a:pPr>
            <a:r>
              <a:rPr lang="fr-FR" dirty="0" smtClean="0"/>
              <a:t>Exécution des scénarios de test</a:t>
            </a:r>
          </a:p>
          <a:p>
            <a:pPr lvl="2">
              <a:buFont typeface="Arial" panose="020B0604020202020204" pitchFamily="34" charset="0"/>
              <a:buChar char="•"/>
            </a:pPr>
            <a:r>
              <a:rPr lang="fr-FR" dirty="0" smtClean="0"/>
              <a:t>Suivi des </a:t>
            </a:r>
            <a:r>
              <a:rPr lang="fr-FR" dirty="0" err="1" smtClean="0"/>
              <a:t>defects</a:t>
            </a:r>
            <a:r>
              <a:rPr lang="fr-FR" dirty="0" smtClean="0"/>
              <a:t> (anomalies) détectés (interne SSG) </a:t>
            </a:r>
            <a:endParaRPr lang="fr-FR" dirty="0"/>
          </a:p>
          <a:p>
            <a:pPr lvl="1"/>
            <a:r>
              <a:rPr lang="fr-FR" dirty="0" smtClean="0"/>
              <a:t>HP </a:t>
            </a:r>
            <a:r>
              <a:rPr lang="fr-FR" dirty="0" err="1" smtClean="0"/>
              <a:t>Unified</a:t>
            </a:r>
            <a:r>
              <a:rPr lang="fr-FR" dirty="0" smtClean="0"/>
              <a:t> </a:t>
            </a:r>
            <a:r>
              <a:rPr lang="fr-FR" dirty="0" err="1" smtClean="0"/>
              <a:t>Functional</a:t>
            </a:r>
            <a:r>
              <a:rPr lang="fr-FR" dirty="0" smtClean="0"/>
              <a:t> </a:t>
            </a:r>
            <a:r>
              <a:rPr lang="fr-FR" dirty="0" err="1" smtClean="0"/>
              <a:t>Testing</a:t>
            </a:r>
            <a:r>
              <a:rPr lang="fr-FR" dirty="0" smtClean="0"/>
              <a:t> (UFT) aussi appelé </a:t>
            </a:r>
            <a:r>
              <a:rPr lang="fr-FR" dirty="0" err="1" smtClean="0"/>
              <a:t>QuickTest</a:t>
            </a:r>
            <a:r>
              <a:rPr lang="fr-FR" dirty="0" smtClean="0"/>
              <a:t> Professional (QTP)</a:t>
            </a:r>
          </a:p>
          <a:p>
            <a:pPr lvl="2">
              <a:buFont typeface="Arial" panose="020B0604020202020204" pitchFamily="34" charset="0"/>
              <a:buChar char="•"/>
            </a:pPr>
            <a:r>
              <a:rPr lang="fr-FR" dirty="0" smtClean="0"/>
              <a:t>Tests automatisés basés sur des interfaces graphiques ou des API </a:t>
            </a:r>
            <a:endParaRPr lang="fr-FR" dirty="0"/>
          </a:p>
          <a:p>
            <a:pPr lvl="2">
              <a:buFont typeface="Arial" panose="020B0604020202020204" pitchFamily="34" charset="0"/>
              <a:buChar char="•"/>
            </a:pPr>
            <a:r>
              <a:rPr lang="fr-FR" dirty="0" smtClean="0"/>
              <a:t>Gestion </a:t>
            </a:r>
            <a:r>
              <a:rPr lang="fr-FR" dirty="0" err="1" smtClean="0"/>
              <a:t>multi-plateformes</a:t>
            </a:r>
            <a:r>
              <a:rPr lang="fr-FR" dirty="0" smtClean="0"/>
              <a:t> mobiles et multi-navigateurs</a:t>
            </a:r>
            <a:endParaRPr lang="fr-FR" dirty="0"/>
          </a:p>
          <a:p>
            <a:pPr lvl="1"/>
            <a:r>
              <a:rPr lang="fr-FR" dirty="0" smtClean="0"/>
              <a:t>JIRA : </a:t>
            </a:r>
          </a:p>
          <a:p>
            <a:pPr lvl="2">
              <a:buFont typeface="Arial" panose="020B0604020202020204" pitchFamily="34" charset="0"/>
              <a:buChar char="•"/>
            </a:pPr>
            <a:r>
              <a:rPr lang="fr-FR" dirty="0" smtClean="0"/>
              <a:t>Gestion des anomalies/supports/évolutions (avec visibilité/participation client) , </a:t>
            </a:r>
          </a:p>
          <a:p>
            <a:pPr lvl="2">
              <a:buFont typeface="Arial" panose="020B0604020202020204" pitchFamily="34" charset="0"/>
              <a:buChar char="•"/>
            </a:pPr>
            <a:r>
              <a:rPr lang="fr-FR" dirty="0" smtClean="0"/>
              <a:t>Gestion de projets (interne SSG méthode </a:t>
            </a:r>
            <a:r>
              <a:rPr lang="fr-FR" dirty="0" err="1" smtClean="0"/>
              <a:t>Scrum</a:t>
            </a:r>
            <a:r>
              <a:rPr lang="fr-FR" dirty="0" smtClean="0"/>
              <a:t>)</a:t>
            </a:r>
          </a:p>
          <a:p>
            <a:pPr lvl="1"/>
            <a:r>
              <a:rPr lang="fr-FR" dirty="0"/>
              <a:t>SPIRA </a:t>
            </a:r>
            <a:r>
              <a:rPr lang="fr-FR" dirty="0" smtClean="0"/>
              <a:t>test et Squash</a:t>
            </a:r>
          </a:p>
          <a:p>
            <a:pPr lvl="2">
              <a:buFont typeface="Arial" panose="020B0604020202020204" pitchFamily="34" charset="0"/>
              <a:buChar char="•"/>
            </a:pPr>
            <a:r>
              <a:rPr lang="fr-FR" dirty="0" smtClean="0"/>
              <a:t>2 </a:t>
            </a:r>
            <a:r>
              <a:rPr lang="fr-FR" dirty="0"/>
              <a:t>é</a:t>
            </a:r>
            <a:r>
              <a:rPr lang="fr-FR" dirty="0" smtClean="0"/>
              <a:t>quivalents à QC plus light</a:t>
            </a: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83408262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p:txBody>
          <a:bodyPr/>
          <a:lstStyle/>
          <a:p>
            <a:r>
              <a:rPr lang="fr-FR" dirty="0" smtClean="0"/>
              <a:t>OUTILLAGES</a:t>
            </a:r>
            <a:endParaRPr lang="en-GB" dirty="0"/>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117</a:t>
            </a:fld>
            <a:endParaRPr lang="fr-FR" dirty="0"/>
          </a:p>
        </p:txBody>
      </p:sp>
      <p:sp>
        <p:nvSpPr>
          <p:cNvPr id="10" name="Espace réservé du texte 9"/>
          <p:cNvSpPr>
            <a:spLocks noGrp="1"/>
          </p:cNvSpPr>
          <p:nvPr>
            <p:ph type="body" sz="quarter" idx="13"/>
          </p:nvPr>
        </p:nvSpPr>
        <p:spPr bwMode="gray"/>
        <p:txBody>
          <a:bodyPr/>
          <a:lstStyle/>
          <a:p>
            <a:r>
              <a:rPr lang="en-GB" dirty="0" smtClean="0"/>
              <a:t>Test</a:t>
            </a:r>
            <a:endParaRPr lang="en-GB" dirty="0"/>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243" y="791561"/>
            <a:ext cx="2409056" cy="2409056"/>
          </a:xfrm>
          <a:prstGeom prst="rect">
            <a:avLst/>
          </a:prstGeom>
        </p:spPr>
      </p:pic>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0192" y="4005064"/>
            <a:ext cx="1947551" cy="1964863"/>
          </a:xfrm>
          <a:prstGeom prst="rect">
            <a:avLst/>
          </a:prstGeom>
        </p:spPr>
      </p:pic>
      <p:pic>
        <p:nvPicPr>
          <p:cNvPr id="6" name="Imag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56176" y="1412776"/>
            <a:ext cx="1850506" cy="1850506"/>
          </a:xfrm>
          <a:prstGeom prst="rect">
            <a:avLst/>
          </a:prstGeom>
        </p:spPr>
      </p:pic>
      <p:pic>
        <p:nvPicPr>
          <p:cNvPr id="9" name="Imag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1800" y="1412776"/>
            <a:ext cx="1563396" cy="1172547"/>
          </a:xfrm>
          <a:prstGeom prst="rect">
            <a:avLst/>
          </a:prstGeom>
        </p:spPr>
      </p:pic>
      <p:pic>
        <p:nvPicPr>
          <p:cNvPr id="11" name="Imag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71108" y="4640603"/>
            <a:ext cx="2159516" cy="2159516"/>
          </a:xfrm>
          <a:prstGeom prst="rect">
            <a:avLst/>
          </a:prstGeom>
        </p:spPr>
      </p:pic>
      <p:pic>
        <p:nvPicPr>
          <p:cNvPr id="12" name="Imag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2890" y="2761853"/>
            <a:ext cx="1905000" cy="1905000"/>
          </a:xfrm>
          <a:prstGeom prst="rect">
            <a:avLst/>
          </a:prstGeom>
        </p:spPr>
      </p:pic>
      <p:pic>
        <p:nvPicPr>
          <p:cNvPr id="13" name="Imag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33894" y="2981779"/>
            <a:ext cx="2894849" cy="1574850"/>
          </a:xfrm>
          <a:prstGeom prst="rect">
            <a:avLst/>
          </a:prstGeom>
        </p:spPr>
      </p:pic>
      <p:pic>
        <p:nvPicPr>
          <p:cNvPr id="14" name="Imag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0498" y="4666853"/>
            <a:ext cx="2857500" cy="1905000"/>
          </a:xfrm>
          <a:prstGeom prst="rect">
            <a:avLst/>
          </a:prstGeom>
        </p:spPr>
      </p:pic>
    </p:spTree>
    <p:extLst>
      <p:ext uri="{BB962C8B-B14F-4D97-AF65-F5344CB8AC3E}">
        <p14:creationId xmlns:p14="http://schemas.microsoft.com/office/powerpoint/2010/main" val="334963958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118</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Continus </a:t>
            </a:r>
            <a:r>
              <a:rPr lang="fr-FR" sz="3800" b="1" i="1" cap="small" dirty="0" err="1" smtClean="0">
                <a:solidFill>
                  <a:srgbClr val="CC0000"/>
                </a:solidFill>
              </a:rPr>
              <a:t>Integration</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err="1" smtClean="0"/>
              <a:t>Build</a:t>
            </a:r>
            <a:r>
              <a:rPr lang="fr-FR" dirty="0" smtClean="0"/>
              <a:t> </a:t>
            </a:r>
            <a:r>
              <a:rPr lang="fr-FR" dirty="0" err="1" smtClean="0"/>
              <a:t>Often</a:t>
            </a:r>
            <a:r>
              <a:rPr lang="fr-FR" dirty="0" smtClean="0"/>
              <a:t> - Fail </a:t>
            </a:r>
            <a:r>
              <a:rPr lang="fr-FR" dirty="0" err="1" smtClean="0"/>
              <a:t>Fast</a:t>
            </a:r>
            <a:endParaRPr lang="fr-FR" dirty="0"/>
          </a:p>
        </p:txBody>
      </p:sp>
      <p:pic>
        <p:nvPicPr>
          <p:cNvPr id="3" name="Espace réservé pour une image  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1218" b="11218"/>
          <a:stretch>
            <a:fillRect/>
          </a:stretch>
        </p:blipFill>
        <p:spPr/>
      </p:pic>
    </p:spTree>
    <p:extLst>
      <p:ext uri="{BB962C8B-B14F-4D97-AF65-F5344CB8AC3E}">
        <p14:creationId xmlns:p14="http://schemas.microsoft.com/office/powerpoint/2010/main" val="218885630"/>
      </p:ext>
    </p:extLst>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Big picture</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119</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 y="1257571"/>
            <a:ext cx="9142857" cy="4342857"/>
          </a:xfrm>
          <a:prstGeom prst="rect">
            <a:avLst/>
          </a:prstGeom>
        </p:spPr>
      </p:pic>
    </p:spTree>
    <p:extLst>
      <p:ext uri="{BB962C8B-B14F-4D97-AF65-F5344CB8AC3E}">
        <p14:creationId xmlns:p14="http://schemas.microsoft.com/office/powerpoint/2010/main" val="1047858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Parcours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12</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Fac Bio (Clermont)</a:t>
            </a:r>
          </a:p>
          <a:p>
            <a:r>
              <a:rPr lang="fr-FR" dirty="0" smtClean="0">
                <a:sym typeface="Wingdings" panose="05000000000000000000" pitchFamily="2" charset="2"/>
              </a:rPr>
              <a:t>IUT </a:t>
            </a:r>
            <a:r>
              <a:rPr lang="fr-FR" dirty="0">
                <a:sym typeface="Wingdings" panose="05000000000000000000" pitchFamily="2" charset="2"/>
              </a:rPr>
              <a:t>Info SI (Clermont)</a:t>
            </a:r>
            <a:endParaRPr lang="fr-FR" dirty="0" smtClean="0">
              <a:sym typeface="Wingdings" panose="05000000000000000000" pitchFamily="2" charset="2"/>
            </a:endParaRPr>
          </a:p>
          <a:p>
            <a:r>
              <a:rPr lang="fr-FR" dirty="0" smtClean="0">
                <a:sym typeface="Wingdings" panose="05000000000000000000" pitchFamily="2" charset="2"/>
              </a:rPr>
              <a:t>MIAGE Lyon</a:t>
            </a:r>
          </a:p>
          <a:p>
            <a:r>
              <a:rPr lang="fr-FR" dirty="0" err="1" smtClean="0">
                <a:sym typeface="Wingdings" panose="05000000000000000000" pitchFamily="2" charset="2"/>
              </a:rPr>
              <a:t>Sopra</a:t>
            </a:r>
            <a:r>
              <a:rPr lang="fr-FR" dirty="0" smtClean="0">
                <a:sym typeface="Wingdings" panose="05000000000000000000" pitchFamily="2" charset="2"/>
              </a:rPr>
              <a:t> </a:t>
            </a:r>
            <a:r>
              <a:rPr lang="fr-FR" dirty="0" err="1" smtClean="0">
                <a:sym typeface="Wingdings" panose="05000000000000000000" pitchFamily="2" charset="2"/>
              </a:rPr>
              <a:t>Steria</a:t>
            </a:r>
            <a:r>
              <a:rPr lang="fr-FR" dirty="0">
                <a:sym typeface="Wingdings" panose="05000000000000000000" pitchFamily="2" charset="2"/>
              </a:rPr>
              <a:t> </a:t>
            </a:r>
            <a:r>
              <a:rPr lang="fr-FR" dirty="0" smtClean="0">
                <a:sym typeface="Wingdings" panose="05000000000000000000" pitchFamily="2" charset="2"/>
              </a:rPr>
              <a:t>:</a:t>
            </a:r>
          </a:p>
          <a:p>
            <a:pPr lvl="1"/>
            <a:r>
              <a:rPr lang="fr-FR" dirty="0" smtClean="0">
                <a:sym typeface="Wingdings" panose="05000000000000000000" pitchFamily="2" charset="2"/>
              </a:rPr>
              <a:t>Développeur Framework</a:t>
            </a:r>
          </a:p>
          <a:p>
            <a:pPr lvl="1"/>
            <a:r>
              <a:rPr lang="fr-FR" dirty="0" smtClean="0">
                <a:sym typeface="Wingdings" panose="05000000000000000000" pitchFamily="2" charset="2"/>
              </a:rPr>
              <a:t>Formateur</a:t>
            </a:r>
          </a:p>
          <a:p>
            <a:pPr lvl="1"/>
            <a:r>
              <a:rPr lang="fr-FR" dirty="0" smtClean="0">
                <a:sym typeface="Wingdings" panose="05000000000000000000" pitchFamily="2" charset="2"/>
              </a:rPr>
              <a:t>Architecte </a:t>
            </a:r>
          </a:p>
          <a:p>
            <a:pPr lvl="1"/>
            <a:r>
              <a:rPr lang="fr-FR" dirty="0" smtClean="0">
                <a:sym typeface="Wingdings" panose="05000000000000000000" pitchFamily="2" charset="2"/>
              </a:rPr>
              <a:t>Pilotage</a:t>
            </a:r>
          </a:p>
          <a:p>
            <a:pPr lvl="1"/>
            <a:r>
              <a:rPr lang="fr-FR" dirty="0" smtClean="0">
                <a:sym typeface="Wingdings" panose="05000000000000000000" pitchFamily="2" charset="2"/>
              </a:rPr>
              <a:t>Production &amp; Delivery </a:t>
            </a:r>
          </a:p>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Tree>
    <p:extLst>
      <p:ext uri="{BB962C8B-B14F-4D97-AF65-F5344CB8AC3E}">
        <p14:creationId xmlns:p14="http://schemas.microsoft.com/office/powerpoint/2010/main" val="1083864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Intégration continue</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120</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3" name="Espace réservé du contenu 2"/>
          <p:cNvSpPr>
            <a:spLocks noGrp="1"/>
          </p:cNvSpPr>
          <p:nvPr>
            <p:ph sz="quarter" idx="13"/>
          </p:nvPr>
        </p:nvSpPr>
        <p:spPr/>
        <p:txBody>
          <a:bodyPr/>
          <a:lstStyle/>
          <a:p>
            <a:r>
              <a:rPr lang="fr-FR" dirty="0"/>
              <a:t>L'</a:t>
            </a:r>
            <a:r>
              <a:rPr lang="fr-FR" b="1" dirty="0"/>
              <a:t>intégration continue</a:t>
            </a:r>
            <a:r>
              <a:rPr lang="fr-FR" dirty="0"/>
              <a:t> est un ensemble de pratiques </a:t>
            </a:r>
            <a:r>
              <a:rPr lang="fr-FR" dirty="0" smtClean="0"/>
              <a:t>consistant </a:t>
            </a:r>
            <a:r>
              <a:rPr lang="fr-FR" dirty="0"/>
              <a:t>à vérifier à chaque modification </a:t>
            </a:r>
            <a:r>
              <a:rPr lang="fr-FR" dirty="0" smtClean="0"/>
              <a:t>que </a:t>
            </a:r>
            <a:r>
              <a:rPr lang="fr-FR" dirty="0"/>
              <a:t>le résultat des modifications ne produit pas de régression dans l'application développée. </a:t>
            </a:r>
            <a:endParaRPr lang="fr-FR" dirty="0" smtClean="0"/>
          </a:p>
          <a:p>
            <a:r>
              <a:rPr lang="fr-FR" dirty="0" smtClean="0"/>
              <a:t>Le </a:t>
            </a:r>
            <a:r>
              <a:rPr lang="fr-FR" dirty="0"/>
              <a:t>principal but de cette pratique est de détecter les problèmes d'intégration au plus tôt lors du </a:t>
            </a:r>
            <a:r>
              <a:rPr lang="fr-FR" dirty="0" smtClean="0"/>
              <a:t>développement.</a:t>
            </a:r>
          </a:p>
          <a:p>
            <a:r>
              <a:rPr lang="fr-FR" dirty="0" smtClean="0"/>
              <a:t>De </a:t>
            </a:r>
            <a:r>
              <a:rPr lang="fr-FR" dirty="0"/>
              <a:t>plus, elle permet d'automatiser l'exécution des suites de tests et de voir l'évolution du développement du logiciel.</a:t>
            </a:r>
          </a:p>
        </p:txBody>
      </p:sp>
    </p:spTree>
    <p:extLst>
      <p:ext uri="{BB962C8B-B14F-4D97-AF65-F5344CB8AC3E}">
        <p14:creationId xmlns:p14="http://schemas.microsoft.com/office/powerpoint/2010/main" val="4168609694"/>
      </p:ext>
    </p:extLst>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Intégration continue</a:t>
            </a:r>
            <a:br>
              <a:rPr lang="fr-FR" dirty="0" smtClean="0"/>
            </a:br>
            <a:r>
              <a:rPr lang="fr-FR" dirty="0" smtClean="0"/>
              <a:t>Pré requis</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121</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3" name="Espace réservé du contenu 2"/>
          <p:cNvSpPr>
            <a:spLocks noGrp="1"/>
          </p:cNvSpPr>
          <p:nvPr>
            <p:ph sz="quarter" idx="13"/>
          </p:nvPr>
        </p:nvSpPr>
        <p:spPr/>
        <p:txBody>
          <a:bodyPr/>
          <a:lstStyle/>
          <a:p>
            <a:r>
              <a:rPr lang="fr-FR" dirty="0" smtClean="0"/>
              <a:t>Pour appliquer cette technique, il faut d'abord que :</a:t>
            </a:r>
          </a:p>
          <a:p>
            <a:pPr lvl="1"/>
            <a:r>
              <a:rPr lang="fr-FR" dirty="0" smtClean="0"/>
              <a:t>le </a:t>
            </a:r>
            <a:r>
              <a:rPr lang="fr-FR" dirty="0"/>
              <a:t>code source soit partagé (en utilisant des logiciels de gestion de versions tels que CVS, Subversion, git, </a:t>
            </a:r>
            <a:r>
              <a:rPr lang="fr-FR" dirty="0" err="1"/>
              <a:t>Mercurial</a:t>
            </a:r>
            <a:r>
              <a:rPr lang="fr-FR" dirty="0"/>
              <a:t>, etc.) ;</a:t>
            </a:r>
          </a:p>
          <a:p>
            <a:pPr lvl="1"/>
            <a:r>
              <a:rPr lang="fr-FR" dirty="0"/>
              <a:t>les développeurs intègrent (commit) quotidiennement (au moins) leurs modifications ;</a:t>
            </a:r>
          </a:p>
          <a:p>
            <a:pPr lvl="1"/>
            <a:r>
              <a:rPr lang="fr-FR" dirty="0"/>
              <a:t>des tests d'intégration soient développés pour valider l'application (avec </a:t>
            </a:r>
            <a:r>
              <a:rPr lang="fr-FR" dirty="0" err="1"/>
              <a:t>JUnit</a:t>
            </a:r>
            <a:r>
              <a:rPr lang="fr-FR" dirty="0"/>
              <a:t> par exemple</a:t>
            </a:r>
            <a:r>
              <a:rPr lang="fr-FR" dirty="0" smtClean="0"/>
              <a:t>).</a:t>
            </a:r>
          </a:p>
          <a:p>
            <a:pPr lvl="1"/>
            <a:endParaRPr lang="fr-FR" dirty="0"/>
          </a:p>
          <a:p>
            <a:r>
              <a:rPr lang="fr-FR" dirty="0"/>
              <a:t>Les principaux avantages d'une telle technique de développement sont </a:t>
            </a:r>
            <a:r>
              <a:rPr lang="fr-FR" dirty="0" smtClean="0"/>
              <a:t>:</a:t>
            </a:r>
            <a:endParaRPr lang="fr-FR" dirty="0"/>
          </a:p>
          <a:p>
            <a:pPr lvl="1"/>
            <a:r>
              <a:rPr lang="fr-FR" dirty="0"/>
              <a:t>le test immédiat des modifications ;</a:t>
            </a:r>
          </a:p>
          <a:p>
            <a:pPr lvl="1"/>
            <a:r>
              <a:rPr lang="fr-FR" dirty="0"/>
              <a:t>la notification rapide en cas de code incompatible ou manquant ;</a:t>
            </a:r>
          </a:p>
          <a:p>
            <a:pPr lvl="1"/>
            <a:r>
              <a:rPr lang="fr-FR" dirty="0"/>
              <a:t>les problèmes d'intégration sont détectés et réparés de façon continue, évitant les problèmes de dernière minute ;</a:t>
            </a:r>
          </a:p>
          <a:p>
            <a:pPr lvl="1"/>
            <a:r>
              <a:rPr lang="fr-FR" dirty="0"/>
              <a:t>une version est toujours disponible pour un test, une démonstration ou une </a:t>
            </a:r>
            <a:r>
              <a:rPr lang="fr-FR" dirty="0" smtClean="0"/>
              <a:t>distribution</a:t>
            </a:r>
            <a:endParaRPr lang="fr-FR" dirty="0"/>
          </a:p>
        </p:txBody>
      </p:sp>
    </p:spTree>
    <p:extLst>
      <p:ext uri="{BB962C8B-B14F-4D97-AF65-F5344CB8AC3E}">
        <p14:creationId xmlns:p14="http://schemas.microsoft.com/office/powerpoint/2010/main" val="17008313"/>
      </p:ext>
    </p:extLst>
  </p:cSld>
  <p:clrMapOvr>
    <a:masterClrMapping/>
  </p:clrMapOvr>
  <p:transition>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Intégration continue</a:t>
            </a:r>
            <a:br>
              <a:rPr lang="fr-FR" dirty="0" smtClean="0"/>
            </a:br>
            <a:r>
              <a:rPr lang="fr-FR" dirty="0" smtClean="0"/>
              <a:t>Outils</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122</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4" name="Imag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459" y="1329781"/>
            <a:ext cx="2787852" cy="1694981"/>
          </a:xfrm>
          <a:prstGeom prst="rect">
            <a:avLst/>
          </a:prstGeom>
        </p:spPr>
      </p:pic>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130" y="3877262"/>
            <a:ext cx="3473849" cy="1161824"/>
          </a:xfrm>
          <a:prstGeom prst="rect">
            <a:avLst/>
          </a:prstGeom>
        </p:spPr>
      </p:pic>
      <p:pic>
        <p:nvPicPr>
          <p:cNvPr id="8" name="Imag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8591" y="1178386"/>
            <a:ext cx="3550353" cy="1997769"/>
          </a:xfrm>
          <a:prstGeom prst="rect">
            <a:avLst/>
          </a:prstGeom>
        </p:spPr>
      </p:pic>
      <p:pic>
        <p:nvPicPr>
          <p:cNvPr id="9" name="Imag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68591" y="2972387"/>
            <a:ext cx="2762250" cy="1809750"/>
          </a:xfrm>
          <a:prstGeom prst="rect">
            <a:avLst/>
          </a:prstGeom>
        </p:spPr>
      </p:pic>
      <p:pic>
        <p:nvPicPr>
          <p:cNvPr id="10" name="Imag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58247" y="5039086"/>
            <a:ext cx="3854571" cy="1233464"/>
          </a:xfrm>
          <a:prstGeom prst="rect">
            <a:avLst/>
          </a:prstGeom>
        </p:spPr>
      </p:pic>
    </p:spTree>
    <p:extLst>
      <p:ext uri="{BB962C8B-B14F-4D97-AF65-F5344CB8AC3E}">
        <p14:creationId xmlns:p14="http://schemas.microsoft.com/office/powerpoint/2010/main" val="3688597423"/>
      </p:ext>
    </p:extLst>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Intégration continue</a:t>
            </a:r>
            <a:br>
              <a:rPr lang="fr-FR" dirty="0" smtClean="0"/>
            </a:br>
            <a:r>
              <a:rPr lang="fr-FR" dirty="0" smtClean="0"/>
              <a:t>Outils</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123</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4" name="Espace réservé du contenu 3"/>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515938" y="2397732"/>
            <a:ext cx="8088312" cy="2854698"/>
          </a:xfrm>
        </p:spPr>
      </p:pic>
    </p:spTree>
    <p:extLst>
      <p:ext uri="{BB962C8B-B14F-4D97-AF65-F5344CB8AC3E}">
        <p14:creationId xmlns:p14="http://schemas.microsoft.com/office/powerpoint/2010/main" val="2743933125"/>
      </p:ext>
    </p:extLst>
  </p:cSld>
  <p:clrMapOvr>
    <a:masterClrMapping/>
  </p:clrMapOvr>
  <p:transition>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124</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err="1" smtClean="0">
                <a:solidFill>
                  <a:srgbClr val="CC0000"/>
                </a:solidFill>
              </a:rPr>
              <a:t>SonarQube</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err="1" smtClean="0"/>
              <a:t>Static</a:t>
            </a:r>
            <a:r>
              <a:rPr lang="fr-FR" dirty="0" smtClean="0"/>
              <a:t> Program </a:t>
            </a:r>
            <a:r>
              <a:rPr lang="fr-FR" dirty="0" err="1" smtClean="0"/>
              <a:t>Analysis</a:t>
            </a:r>
            <a:endParaRPr lang="fr-FR" dirty="0"/>
          </a:p>
        </p:txBody>
      </p:sp>
      <p:pic>
        <p:nvPicPr>
          <p:cNvPr id="4" name="Espace réservé pour une image  3"/>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8217" r="8217"/>
          <a:stretch>
            <a:fillRect/>
          </a:stretch>
        </p:blipFill>
        <p:spPr/>
      </p:pic>
    </p:spTree>
    <p:extLst>
      <p:ext uri="{BB962C8B-B14F-4D97-AF65-F5344CB8AC3E}">
        <p14:creationId xmlns:p14="http://schemas.microsoft.com/office/powerpoint/2010/main" val="2304711287"/>
      </p:ext>
    </p:extLst>
  </p:cSld>
  <p:clrMapOvr>
    <a:masterClrMapping/>
  </p:clrMapOvr>
  <p:transition>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125</a:t>
            </a:fld>
            <a:endParaRPr lang="fr-FR"/>
          </a:p>
        </p:txBody>
      </p:sp>
      <p:pic>
        <p:nvPicPr>
          <p:cNvPr id="8" name="Imag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252" y="1340768"/>
            <a:ext cx="7439025" cy="4752975"/>
          </a:xfrm>
          <a:prstGeom prst="rect">
            <a:avLst/>
          </a:prstGeom>
        </p:spPr>
      </p:pic>
    </p:spTree>
    <p:extLst>
      <p:ext uri="{BB962C8B-B14F-4D97-AF65-F5344CB8AC3E}">
        <p14:creationId xmlns:p14="http://schemas.microsoft.com/office/powerpoint/2010/main" val="2494514004"/>
      </p:ext>
    </p:extLst>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126</a:t>
            </a:fld>
            <a:endParaRPr lang="fr-FR"/>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4" y="1196752"/>
            <a:ext cx="9144000" cy="5549348"/>
          </a:xfrm>
          <a:prstGeom prst="rect">
            <a:avLst/>
          </a:prstGeom>
        </p:spPr>
      </p:pic>
    </p:spTree>
    <p:extLst>
      <p:ext uri="{BB962C8B-B14F-4D97-AF65-F5344CB8AC3E}">
        <p14:creationId xmlns:p14="http://schemas.microsoft.com/office/powerpoint/2010/main" val="3183854259"/>
      </p:ext>
    </p:extLst>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127</a:t>
            </a:fld>
            <a:endParaRPr lang="fr-FR"/>
          </a:p>
        </p:txBody>
      </p:sp>
      <p:sp>
        <p:nvSpPr>
          <p:cNvPr id="5" name="Espace réservé du contenu 4"/>
          <p:cNvSpPr>
            <a:spLocks noGrp="1"/>
          </p:cNvSpPr>
          <p:nvPr>
            <p:ph sz="quarter" idx="13"/>
          </p:nvPr>
        </p:nvSpPr>
        <p:spPr/>
        <p:txBody>
          <a:bodyPr/>
          <a:lstStyle/>
          <a:p>
            <a:r>
              <a:rPr lang="fr-FR" dirty="0" smtClean="0"/>
              <a:t>Sonar</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25717"/>
            <a:ext cx="9144000" cy="2406565"/>
          </a:xfrm>
          <a:prstGeom prst="rect">
            <a:avLst/>
          </a:prstGeom>
        </p:spPr>
      </p:pic>
    </p:spTree>
    <p:extLst>
      <p:ext uri="{BB962C8B-B14F-4D97-AF65-F5344CB8AC3E}">
        <p14:creationId xmlns:p14="http://schemas.microsoft.com/office/powerpoint/2010/main" val="2399426008"/>
      </p:ext>
    </p:extLst>
  </p:cSld>
  <p:clrMapOvr>
    <a:masterClrMapping/>
  </p:clrMapOvr>
  <p:transition>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Qualité de code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128</a:t>
            </a:fld>
            <a:endParaRPr lang="fr-FR"/>
          </a:p>
        </p:txBody>
      </p:sp>
      <p:sp>
        <p:nvSpPr>
          <p:cNvPr id="5" name="Espace réservé du contenu 4"/>
          <p:cNvSpPr>
            <a:spLocks noGrp="1"/>
          </p:cNvSpPr>
          <p:nvPr>
            <p:ph sz="quarter" idx="13"/>
          </p:nvPr>
        </p:nvSpPr>
        <p:spPr/>
        <p:txBody>
          <a:bodyPr/>
          <a:lstStyle/>
          <a:p>
            <a:r>
              <a:rPr lang="fr-FR" dirty="0" smtClean="0"/>
              <a:t>Intégration continue</a:t>
            </a:r>
            <a:endParaRPr lang="fr-FR"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1766513"/>
            <a:ext cx="8411308" cy="4906596"/>
          </a:xfrm>
          <a:prstGeom prst="rect">
            <a:avLst/>
          </a:prstGeom>
        </p:spPr>
      </p:pic>
    </p:spTree>
    <p:extLst>
      <p:ext uri="{BB962C8B-B14F-4D97-AF65-F5344CB8AC3E}">
        <p14:creationId xmlns:p14="http://schemas.microsoft.com/office/powerpoint/2010/main" val="2011445063"/>
      </p:ext>
    </p:extLst>
  </p:cSld>
  <p:clrMapOvr>
    <a:masterClrMapping/>
  </p:clrMapOvr>
  <p:transition>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129</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err="1" smtClean="0">
                <a:solidFill>
                  <a:srgbClr val="CC0000"/>
                </a:solidFill>
              </a:rPr>
              <a:t>Gitlab</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Forge</a:t>
            </a:r>
            <a:endParaRPr lang="fr-FR" dirty="0"/>
          </a:p>
        </p:txBody>
      </p:sp>
      <p:pic>
        <p:nvPicPr>
          <p:cNvPr id="3" name="Espace réservé pour une image  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5543" r="5543"/>
          <a:stretch>
            <a:fillRect/>
          </a:stretch>
        </p:blipFill>
        <p:spPr/>
      </p:pic>
    </p:spTree>
    <p:extLst>
      <p:ext uri="{BB962C8B-B14F-4D97-AF65-F5344CB8AC3E}">
        <p14:creationId xmlns:p14="http://schemas.microsoft.com/office/powerpoint/2010/main" val="42092092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Architecte</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13</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Expertise technique sur plusieurs technologies</a:t>
            </a:r>
          </a:p>
          <a:p>
            <a:r>
              <a:rPr lang="fr-FR" dirty="0" smtClean="0">
                <a:sym typeface="Wingdings" panose="05000000000000000000" pitchFamily="2" charset="2"/>
              </a:rPr>
              <a:t>Conception SI </a:t>
            </a:r>
          </a:p>
          <a:p>
            <a:r>
              <a:rPr lang="fr-FR" dirty="0" smtClean="0">
                <a:sym typeface="Wingdings" panose="05000000000000000000" pitchFamily="2" charset="2"/>
              </a:rPr>
              <a:t>Garant viabilité technique</a:t>
            </a:r>
          </a:p>
          <a:p>
            <a:r>
              <a:rPr lang="fr-FR" dirty="0" smtClean="0">
                <a:sym typeface="Wingdings" panose="05000000000000000000" pitchFamily="2" charset="2"/>
              </a:rPr>
              <a:t>Développement et mise en œuvre vision stratégique projet</a:t>
            </a:r>
          </a:p>
          <a:p>
            <a:r>
              <a:rPr lang="fr-FR" dirty="0" smtClean="0">
                <a:sym typeface="Wingdings" panose="05000000000000000000" pitchFamily="2" charset="2"/>
              </a:rPr>
              <a:t>Encadrement production</a:t>
            </a:r>
          </a:p>
          <a:p>
            <a:r>
              <a:rPr lang="fr-FR" dirty="0" smtClean="0">
                <a:sym typeface="Wingdings" panose="05000000000000000000" pitchFamily="2" charset="2"/>
              </a:rPr>
              <a:t>Formation</a:t>
            </a:r>
          </a:p>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4101206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err="1" smtClean="0"/>
              <a:t>GitLAB</a:t>
            </a:r>
            <a:r>
              <a:rPr lang="fr-FR" dirty="0" smtClean="0"/>
              <a:t>	</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130</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a:xfrm>
            <a:off x="515938" y="1196752"/>
            <a:ext cx="4416102" cy="5305456"/>
          </a:xfrm>
        </p:spPr>
        <p:txBody>
          <a:bodyPr/>
          <a:lstStyle/>
          <a:p>
            <a:r>
              <a:rPr lang="fr-FR" dirty="0" err="1" smtClean="0"/>
              <a:t>Hebergement</a:t>
            </a:r>
            <a:r>
              <a:rPr lang="fr-FR" dirty="0" smtClean="0"/>
              <a:t> de </a:t>
            </a:r>
            <a:r>
              <a:rPr lang="fr-FR" dirty="0" err="1" smtClean="0"/>
              <a:t>repository</a:t>
            </a:r>
            <a:r>
              <a:rPr lang="fr-FR" dirty="0" smtClean="0"/>
              <a:t> Git</a:t>
            </a:r>
          </a:p>
          <a:p>
            <a:r>
              <a:rPr lang="fr-FR" dirty="0" smtClean="0"/>
              <a:t>Gestion des droits, groupes</a:t>
            </a:r>
          </a:p>
          <a:p>
            <a:r>
              <a:rPr lang="fr-FR" dirty="0" smtClean="0"/>
              <a:t>Flux de développement</a:t>
            </a:r>
          </a:p>
          <a:p>
            <a:pPr lvl="1"/>
            <a:r>
              <a:rPr lang="fr-FR" dirty="0" smtClean="0"/>
              <a:t>Gestion </a:t>
            </a:r>
            <a:r>
              <a:rPr lang="fr-FR" dirty="0" err="1" smtClean="0"/>
              <a:t>merge</a:t>
            </a:r>
            <a:r>
              <a:rPr lang="fr-FR" dirty="0" smtClean="0"/>
              <a:t> </a:t>
            </a:r>
            <a:r>
              <a:rPr lang="fr-FR" dirty="0" err="1" smtClean="0"/>
              <a:t>request</a:t>
            </a:r>
            <a:endParaRPr lang="fr-FR" dirty="0" smtClean="0"/>
          </a:p>
          <a:p>
            <a:r>
              <a:rPr lang="fr-FR" dirty="0" smtClean="0"/>
              <a:t>Gestion de tache (issues)</a:t>
            </a:r>
          </a:p>
          <a:p>
            <a:pPr lvl="1"/>
            <a:r>
              <a:rPr lang="fr-FR" dirty="0" smtClean="0"/>
              <a:t>Time </a:t>
            </a:r>
            <a:r>
              <a:rPr lang="fr-FR" dirty="0" err="1" smtClean="0"/>
              <a:t>tracking</a:t>
            </a:r>
            <a:endParaRPr lang="fr-FR" dirty="0" smtClean="0"/>
          </a:p>
          <a:p>
            <a:pPr lvl="1"/>
            <a:r>
              <a:rPr lang="fr-FR" dirty="0" smtClean="0"/>
              <a:t>Agile </a:t>
            </a:r>
            <a:r>
              <a:rPr lang="fr-FR" dirty="0" err="1" smtClean="0"/>
              <a:t>board</a:t>
            </a:r>
            <a:endParaRPr lang="fr-FR" dirty="0" smtClean="0"/>
          </a:p>
          <a:p>
            <a:r>
              <a:rPr lang="fr-FR" dirty="0" smtClean="0"/>
              <a:t>Documentation</a:t>
            </a:r>
          </a:p>
          <a:p>
            <a:pPr lvl="1"/>
            <a:r>
              <a:rPr lang="fr-FR" dirty="0" smtClean="0"/>
              <a:t>Wiki</a:t>
            </a:r>
          </a:p>
          <a:p>
            <a:pPr lvl="1"/>
            <a:r>
              <a:rPr lang="fr-FR" dirty="0" smtClean="0"/>
              <a:t>README.md</a:t>
            </a:r>
          </a:p>
          <a:p>
            <a:r>
              <a:rPr lang="fr-FR" dirty="0" smtClean="0"/>
              <a:t>Intégration continue .</a:t>
            </a:r>
            <a:r>
              <a:rPr lang="fr-FR" dirty="0" err="1" smtClean="0"/>
              <a:t>gitlab</a:t>
            </a:r>
            <a:r>
              <a:rPr lang="fr-FR" dirty="0" smtClean="0"/>
              <a:t>-ci</a:t>
            </a:r>
          </a:p>
          <a:p>
            <a:pPr marL="0" indent="0">
              <a:buNone/>
            </a:pPr>
            <a:r>
              <a:rPr lang="fr-FR" dirty="0">
                <a:hlinkClick r:id="rId3"/>
              </a:rPr>
              <a:t>https://about.gitlab.com/features/</a:t>
            </a:r>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8" name="Espace réservé du contenu 1"/>
          <p:cNvSpPr txBox="1">
            <a:spLocks/>
          </p:cNvSpPr>
          <p:nvPr/>
        </p:nvSpPr>
        <p:spPr bwMode="gray">
          <a:xfrm>
            <a:off x="4932040" y="1196752"/>
            <a:ext cx="4416102" cy="1855901"/>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4"/>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t>Forge logicielle</a:t>
            </a:r>
          </a:p>
          <a:p>
            <a:pPr lvl="1"/>
            <a:r>
              <a:rPr lang="fr-FR" dirty="0" smtClean="0"/>
              <a:t>GitHub, TFS, </a:t>
            </a:r>
            <a:r>
              <a:rPr lang="fr-FR" dirty="0" err="1" smtClean="0"/>
              <a:t>Phabricator</a:t>
            </a:r>
            <a:endParaRPr lang="fr-FR" dirty="0" smtClean="0"/>
          </a:p>
          <a:p>
            <a:r>
              <a:rPr lang="fr-FR" dirty="0" smtClean="0"/>
              <a:t>Créer en 2011, sous licence MIT</a:t>
            </a:r>
          </a:p>
          <a:p>
            <a:r>
              <a:rPr lang="fr-FR" dirty="0" smtClean="0"/>
              <a:t>Edition Enterprise / </a:t>
            </a:r>
            <a:r>
              <a:rPr lang="fr-FR" dirty="0" err="1" smtClean="0"/>
              <a:t>Community</a:t>
            </a:r>
            <a:endParaRPr lang="fr-FR" dirty="0" smtClean="0"/>
          </a:p>
        </p:txBody>
      </p:sp>
      <p:pic>
        <p:nvPicPr>
          <p:cNvPr id="3" name="Imag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6541" y="3278557"/>
            <a:ext cx="2667618" cy="2924944"/>
          </a:xfrm>
          <a:prstGeom prst="rect">
            <a:avLst/>
          </a:prstGeom>
        </p:spPr>
      </p:pic>
    </p:spTree>
    <p:extLst>
      <p:ext uri="{BB962C8B-B14F-4D97-AF65-F5344CB8AC3E}">
        <p14:creationId xmlns:p14="http://schemas.microsoft.com/office/powerpoint/2010/main" val="1324261637"/>
      </p:ext>
    </p:extLst>
  </p:cSld>
  <p:clrMapOvr>
    <a:masterClrMapping/>
  </p:clrMapOvr>
  <p:transition>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err="1" smtClean="0"/>
              <a:t>GitLAB</a:t>
            </a:r>
            <a:r>
              <a:rPr lang="fr-FR" dirty="0" smtClean="0"/>
              <a:t/>
            </a:r>
            <a:br>
              <a:rPr lang="fr-FR" dirty="0" smtClean="0"/>
            </a:br>
            <a:r>
              <a:rPr lang="fr-FR" dirty="0" err="1" smtClean="0"/>
              <a:t>Demo</a:t>
            </a:r>
            <a:r>
              <a:rPr lang="fr-FR" dirty="0" smtClean="0"/>
              <a:t>	</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131</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a:hlinkClick r:id="rId3"/>
              </a:rPr>
              <a:t>https://gitlab.isima.fr</a:t>
            </a:r>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34986616"/>
      </p:ext>
    </p:extLst>
  </p:cSld>
  <p:clrMapOvr>
    <a:masterClrMapping/>
  </p:clrMapOvr>
  <p:transition>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438" y="190697"/>
            <a:ext cx="8492057" cy="790031"/>
          </a:xfrm>
        </p:spPr>
        <p:txBody>
          <a:bodyPr/>
          <a:lstStyle/>
          <a:p>
            <a:r>
              <a:rPr lang="fr-FR" dirty="0" smtClean="0"/>
              <a:t>TD</a:t>
            </a: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132</a:t>
            </a:fld>
            <a:endParaRPr lang="fr-FR" dirty="0"/>
          </a:p>
        </p:txBody>
      </p:sp>
      <p:sp>
        <p:nvSpPr>
          <p:cNvPr id="4" name="Espace réservé du pied de page 3"/>
          <p:cNvSpPr>
            <a:spLocks noGrp="1"/>
          </p:cNvSpPr>
          <p:nvPr>
            <p:ph type="ftr" sz="quarter" idx="11"/>
          </p:nvPr>
        </p:nvSpPr>
        <p:spPr/>
        <p:txBody>
          <a:bodyPr/>
          <a:lstStyle/>
          <a:p>
            <a:r>
              <a:rPr lang="fr-FR" smtClean="0"/>
              <a:t>ISIMA F2 - IT Forge</a:t>
            </a:r>
            <a:endParaRPr lang="fr-FR"/>
          </a:p>
        </p:txBody>
      </p:sp>
      <p:sp>
        <p:nvSpPr>
          <p:cNvPr id="5"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a:hlinkClick r:id="rId4"/>
              </a:rPr>
              <a:t>https://</a:t>
            </a:r>
            <a:r>
              <a:rPr lang="fr-FR" dirty="0" smtClean="0">
                <a:hlinkClick r:id="rId4"/>
              </a:rPr>
              <a:t>try.github.io</a:t>
            </a:r>
            <a:endParaRPr lang="fr-FR" dirty="0" smtClean="0"/>
          </a:p>
          <a:p>
            <a:r>
              <a:rPr lang="fr-FR" dirty="0" smtClean="0">
                <a:hlinkClick r:id="rId5"/>
              </a:rPr>
              <a:t>http</a:t>
            </a:r>
            <a:r>
              <a:rPr lang="fr-FR" dirty="0">
                <a:hlinkClick r:id="rId5"/>
              </a:rPr>
              <a:t>://</a:t>
            </a:r>
            <a:r>
              <a:rPr lang="fr-FR" dirty="0" smtClean="0">
                <a:hlinkClick r:id="rId5"/>
              </a:rPr>
              <a:t>gitreal.codeschool.com</a:t>
            </a:r>
            <a:endParaRPr lang="fr-FR" dirty="0" smtClean="0"/>
          </a:p>
          <a:p>
            <a:endParaRPr lang="fr-FR" dirty="0"/>
          </a:p>
        </p:txBody>
      </p:sp>
    </p:spTree>
    <p:extLst>
      <p:ext uri="{BB962C8B-B14F-4D97-AF65-F5344CB8AC3E}">
        <p14:creationId xmlns:p14="http://schemas.microsoft.com/office/powerpoint/2010/main" val="145632828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ISIMA F2 - IT Forge</a:t>
            </a:r>
            <a:endParaRPr lang="fr-FR"/>
          </a:p>
        </p:txBody>
      </p:sp>
      <p:sp>
        <p:nvSpPr>
          <p:cNvPr id="3" name="Espace réservé du numéro de diapositive 2"/>
          <p:cNvSpPr>
            <a:spLocks noGrp="1"/>
          </p:cNvSpPr>
          <p:nvPr>
            <p:ph type="sldNum" sz="quarter" idx="12"/>
          </p:nvPr>
        </p:nvSpPr>
        <p:spPr/>
        <p:txBody>
          <a:bodyPr/>
          <a:lstStyle/>
          <a:p>
            <a:fld id="{AF43E6FD-AB27-4108-A2FC-346BB5F75E3F}" type="slidenum">
              <a:rPr lang="fr-FR" smtClean="0"/>
              <a:pPr/>
              <a:t>133</a:t>
            </a:fld>
            <a:endParaRPr lang="fr-FR"/>
          </a:p>
        </p:txBody>
      </p:sp>
      <p:pic>
        <p:nvPicPr>
          <p:cNvPr id="4" name="Imag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bwMode="gray">
          <a:xfrm>
            <a:off x="1308667" y="3273124"/>
            <a:ext cx="6503693" cy="1235996"/>
          </a:xfrm>
          <a:prstGeom prst="rect">
            <a:avLst/>
          </a:prstGeom>
        </p:spPr>
      </p:pic>
      <p:sp>
        <p:nvSpPr>
          <p:cNvPr id="2" name="ZoneTexte 1"/>
          <p:cNvSpPr txBox="1"/>
          <p:nvPr/>
        </p:nvSpPr>
        <p:spPr>
          <a:xfrm>
            <a:off x="2583072" y="4961516"/>
            <a:ext cx="3960440" cy="369332"/>
          </a:xfrm>
          <a:prstGeom prst="rect">
            <a:avLst/>
          </a:prstGeom>
          <a:noFill/>
        </p:spPr>
        <p:txBody>
          <a:bodyPr wrap="square" rtlCol="0">
            <a:spAutoFit/>
          </a:bodyPr>
          <a:lstStyle/>
          <a:p>
            <a:pPr algn="ctr"/>
            <a:r>
              <a:rPr lang="fr-FR" dirty="0">
                <a:solidFill>
                  <a:schemeClr val="accent1"/>
                </a:solidFill>
              </a:rPr>
              <a:t>Delivering Transformation. Together</a:t>
            </a:r>
            <a:r>
              <a:rPr lang="fr-FR" dirty="0" smtClean="0">
                <a:solidFill>
                  <a:schemeClr val="accent1"/>
                </a:solidFill>
              </a:rPr>
              <a:t>.</a:t>
            </a:r>
            <a:endParaRPr lang="fr-FR" dirty="0">
              <a:solidFill>
                <a:schemeClr val="accent1"/>
              </a:solidFill>
            </a:endParaRPr>
          </a:p>
        </p:txBody>
      </p:sp>
      <p:sp>
        <p:nvSpPr>
          <p:cNvPr id="5" name="Rectangle 4"/>
          <p:cNvSpPr/>
          <p:nvPr/>
        </p:nvSpPr>
        <p:spPr>
          <a:xfrm>
            <a:off x="0" y="6247280"/>
            <a:ext cx="9144000" cy="620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Tree>
    <p:extLst>
      <p:ext uri="{BB962C8B-B14F-4D97-AF65-F5344CB8AC3E}">
        <p14:creationId xmlns:p14="http://schemas.microsoft.com/office/powerpoint/2010/main" val="23733528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14</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ZZ2 F2</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18" name="Espace réservé pour une image  17"/>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0009" b="20009"/>
          <a:stretch>
            <a:fillRect/>
          </a:stretch>
        </p:blipFill>
        <p:spPr/>
      </p:pic>
    </p:spTree>
    <p:extLst>
      <p:ext uri="{BB962C8B-B14F-4D97-AF65-F5344CB8AC3E}">
        <p14:creationId xmlns:p14="http://schemas.microsoft.com/office/powerpoint/2010/main" val="14101632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15</a:t>
            </a:fld>
            <a:endParaRPr lang="fr-FR" dirty="0"/>
          </a:p>
        </p:txBody>
      </p:sp>
      <p:sp>
        <p:nvSpPr>
          <p:cNvPr id="5" name="Titre 4"/>
          <p:cNvSpPr>
            <a:spLocks noGrp="1"/>
          </p:cNvSpPr>
          <p:nvPr>
            <p:ph type="ctrTitle"/>
          </p:nvPr>
        </p:nvSpPr>
        <p:spPr/>
        <p:txBody>
          <a:bodyPr/>
          <a:lstStyle/>
          <a:p>
            <a:r>
              <a:rPr lang="en-GB" dirty="0" err="1" smtClean="0"/>
              <a:t>ObjectifS</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3" name="Espace réservé pour une image  2"/>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3222" b="23222"/>
          <a:stretch>
            <a:fillRect/>
          </a:stretch>
        </p:blipFill>
        <p:spPr/>
      </p:pic>
    </p:spTree>
    <p:extLst>
      <p:ext uri="{BB962C8B-B14F-4D97-AF65-F5344CB8AC3E}">
        <p14:creationId xmlns:p14="http://schemas.microsoft.com/office/powerpoint/2010/main" val="19608474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Format du cours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16</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3 Sessions de cours / TD</a:t>
            </a:r>
          </a:p>
          <a:p>
            <a:r>
              <a:rPr lang="fr-FR" dirty="0">
                <a:sym typeface="Wingdings" panose="05000000000000000000" pitchFamily="2" charset="2"/>
              </a:rPr>
              <a:t>6 Sessions de TP</a:t>
            </a:r>
          </a:p>
          <a:p>
            <a:pPr lvl="1"/>
            <a:r>
              <a:rPr lang="fr-FR" dirty="0" smtClean="0">
                <a:sym typeface="Wingdings" panose="05000000000000000000" pitchFamily="2" charset="2"/>
              </a:rPr>
              <a:t>CM/TD : 11/12/17 – A211 – 13h30-15h20</a:t>
            </a:r>
          </a:p>
          <a:p>
            <a:pPr lvl="1"/>
            <a:r>
              <a:rPr lang="fr-FR" dirty="0">
                <a:sym typeface="Wingdings" panose="05000000000000000000" pitchFamily="2" charset="2"/>
              </a:rPr>
              <a:t>CM/TD : </a:t>
            </a:r>
            <a:r>
              <a:rPr lang="fr-FR" dirty="0" smtClean="0">
                <a:sym typeface="Wingdings" panose="05000000000000000000" pitchFamily="2" charset="2"/>
              </a:rPr>
              <a:t>18/12/17 </a:t>
            </a:r>
            <a:r>
              <a:rPr lang="fr-FR" dirty="0">
                <a:sym typeface="Wingdings" panose="05000000000000000000" pitchFamily="2" charset="2"/>
              </a:rPr>
              <a:t>– A211 – </a:t>
            </a:r>
            <a:r>
              <a:rPr lang="fr-FR" dirty="0" smtClean="0">
                <a:sym typeface="Wingdings" panose="05000000000000000000" pitchFamily="2" charset="2"/>
              </a:rPr>
              <a:t>13h30-15h20</a:t>
            </a:r>
          </a:p>
          <a:p>
            <a:pPr lvl="2"/>
            <a:r>
              <a:rPr lang="fr-FR" dirty="0" smtClean="0">
                <a:sym typeface="Wingdings" panose="05000000000000000000" pitchFamily="2" charset="2"/>
              </a:rPr>
              <a:t>Vacances Noel</a:t>
            </a:r>
            <a:endParaRPr lang="fr-FR" dirty="0">
              <a:sym typeface="Wingdings" panose="05000000000000000000" pitchFamily="2" charset="2"/>
            </a:endParaRPr>
          </a:p>
          <a:p>
            <a:pPr lvl="1"/>
            <a:r>
              <a:rPr lang="fr-FR" dirty="0" smtClean="0">
                <a:sym typeface="Wingdings" panose="05000000000000000000" pitchFamily="2" charset="2"/>
              </a:rPr>
              <a:t>TP : 08/01/18 </a:t>
            </a:r>
            <a:r>
              <a:rPr lang="fr-FR" dirty="0">
                <a:sym typeface="Wingdings" panose="05000000000000000000" pitchFamily="2" charset="2"/>
              </a:rPr>
              <a:t>– </a:t>
            </a:r>
            <a:r>
              <a:rPr lang="fr-FR" dirty="0" smtClean="0">
                <a:sym typeface="Wingdings" panose="05000000000000000000" pitchFamily="2" charset="2"/>
              </a:rPr>
              <a:t>A210 </a:t>
            </a:r>
            <a:r>
              <a:rPr lang="fr-FR" dirty="0">
                <a:sym typeface="Wingdings" panose="05000000000000000000" pitchFamily="2" charset="2"/>
              </a:rPr>
              <a:t>– </a:t>
            </a:r>
            <a:r>
              <a:rPr lang="fr-FR" dirty="0" smtClean="0">
                <a:sym typeface="Wingdings" panose="05000000000000000000" pitchFamily="2" charset="2"/>
              </a:rPr>
              <a:t>17h30-19h30</a:t>
            </a:r>
          </a:p>
          <a:p>
            <a:pPr lvl="2"/>
            <a:r>
              <a:rPr lang="fr-FR" dirty="0" smtClean="0">
                <a:sym typeface="Wingdings" panose="05000000000000000000" pitchFamily="2" charset="2"/>
              </a:rPr>
              <a:t>---</a:t>
            </a:r>
          </a:p>
          <a:p>
            <a:pPr lvl="1"/>
            <a:r>
              <a:rPr lang="fr-FR" dirty="0" smtClean="0">
                <a:sym typeface="Wingdings" panose="05000000000000000000" pitchFamily="2" charset="2"/>
              </a:rPr>
              <a:t>TP : 29/01/18 </a:t>
            </a:r>
            <a:r>
              <a:rPr lang="fr-FR" dirty="0">
                <a:sym typeface="Wingdings" panose="05000000000000000000" pitchFamily="2" charset="2"/>
              </a:rPr>
              <a:t>– A210 – </a:t>
            </a:r>
            <a:r>
              <a:rPr lang="fr-FR" dirty="0" smtClean="0">
                <a:sym typeface="Wingdings" panose="05000000000000000000" pitchFamily="2" charset="2"/>
              </a:rPr>
              <a:t>17h30-19h30</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05/02/18 </a:t>
            </a:r>
            <a:r>
              <a:rPr lang="fr-FR" dirty="0">
                <a:sym typeface="Wingdings" panose="05000000000000000000" pitchFamily="2" charset="2"/>
              </a:rPr>
              <a:t>– A210 – </a:t>
            </a:r>
            <a:r>
              <a:rPr lang="fr-FR" dirty="0" smtClean="0">
                <a:sym typeface="Wingdings" panose="05000000000000000000" pitchFamily="2" charset="2"/>
              </a:rPr>
              <a:t>17h30-19h30</a:t>
            </a:r>
          </a:p>
          <a:p>
            <a:pPr lvl="2"/>
            <a:r>
              <a:rPr lang="fr-FR" dirty="0" smtClean="0">
                <a:sym typeface="Wingdings" panose="05000000000000000000" pitchFamily="2" charset="2"/>
              </a:rPr>
              <a:t>---</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12/02/18 </a:t>
            </a:r>
            <a:r>
              <a:rPr lang="fr-FR" dirty="0">
                <a:sym typeface="Wingdings" panose="05000000000000000000" pitchFamily="2" charset="2"/>
              </a:rPr>
              <a:t>– A210 – 17h30-19h30</a:t>
            </a:r>
          </a:p>
          <a:p>
            <a:pPr lvl="1"/>
            <a:r>
              <a:rPr lang="fr-FR" dirty="0">
                <a:sym typeface="Wingdings" panose="05000000000000000000" pitchFamily="2" charset="2"/>
              </a:rPr>
              <a:t>TP : </a:t>
            </a:r>
            <a:r>
              <a:rPr lang="fr-FR" dirty="0" smtClean="0">
                <a:sym typeface="Wingdings" panose="05000000000000000000" pitchFamily="2" charset="2"/>
              </a:rPr>
              <a:t>26/02/18 </a:t>
            </a:r>
            <a:r>
              <a:rPr lang="fr-FR" dirty="0">
                <a:sym typeface="Wingdings" panose="05000000000000000000" pitchFamily="2" charset="2"/>
              </a:rPr>
              <a:t>– </a:t>
            </a:r>
            <a:r>
              <a:rPr lang="fr-FR" dirty="0" smtClean="0">
                <a:sym typeface="Wingdings" panose="05000000000000000000" pitchFamily="2" charset="2"/>
              </a:rPr>
              <a:t>A210 </a:t>
            </a:r>
            <a:r>
              <a:rPr lang="fr-FR" dirty="0">
                <a:sym typeface="Wingdings" panose="05000000000000000000" pitchFamily="2" charset="2"/>
              </a:rPr>
              <a:t>– </a:t>
            </a:r>
            <a:r>
              <a:rPr lang="fr-FR" dirty="0" smtClean="0">
                <a:sym typeface="Wingdings" panose="05000000000000000000" pitchFamily="2" charset="2"/>
              </a:rPr>
              <a:t>13h30-15h20</a:t>
            </a:r>
            <a:endParaRPr lang="fr-FR" dirty="0">
              <a:sym typeface="Wingdings" panose="05000000000000000000" pitchFamily="2" charset="2"/>
            </a:endParaRPr>
          </a:p>
          <a:p>
            <a:pPr lvl="1"/>
            <a:r>
              <a:rPr lang="fr-FR" dirty="0">
                <a:sym typeface="Wingdings" panose="05000000000000000000" pitchFamily="2" charset="2"/>
              </a:rPr>
              <a:t>TP : </a:t>
            </a:r>
            <a:r>
              <a:rPr lang="fr-FR" dirty="0" smtClean="0">
                <a:sym typeface="Wingdings" panose="05000000000000000000" pitchFamily="2" charset="2"/>
              </a:rPr>
              <a:t>05/03/18 </a:t>
            </a:r>
            <a:r>
              <a:rPr lang="fr-FR" dirty="0">
                <a:sym typeface="Wingdings" panose="05000000000000000000" pitchFamily="2" charset="2"/>
              </a:rPr>
              <a:t>– A210 – </a:t>
            </a:r>
            <a:r>
              <a:rPr lang="fr-FR" dirty="0" smtClean="0">
                <a:sym typeface="Wingdings" panose="05000000000000000000" pitchFamily="2" charset="2"/>
              </a:rPr>
              <a:t>13h30-15h20</a:t>
            </a:r>
            <a:endParaRPr lang="fr-FR" dirty="0">
              <a:sym typeface="Wingdings" panose="05000000000000000000" pitchFamily="2" charset="2"/>
            </a:endParaRPr>
          </a:p>
          <a:p>
            <a:pPr lvl="1"/>
            <a:r>
              <a:rPr lang="fr-FR" dirty="0" smtClean="0">
                <a:sym typeface="Wingdings" panose="05000000000000000000" pitchFamily="2" charset="2"/>
              </a:rPr>
              <a:t>Exam </a:t>
            </a:r>
            <a:r>
              <a:rPr lang="fr-FR" dirty="0">
                <a:sym typeface="Wingdings" panose="05000000000000000000" pitchFamily="2" charset="2"/>
              </a:rPr>
              <a:t>: </a:t>
            </a:r>
            <a:r>
              <a:rPr lang="fr-FR" dirty="0" smtClean="0">
                <a:sym typeface="Wingdings" panose="05000000000000000000" pitchFamily="2" charset="2"/>
              </a:rPr>
              <a:t>12/03/18 </a:t>
            </a:r>
            <a:r>
              <a:rPr lang="fr-FR" dirty="0">
                <a:sym typeface="Wingdings" panose="05000000000000000000" pitchFamily="2" charset="2"/>
              </a:rPr>
              <a:t>– </a:t>
            </a:r>
            <a:r>
              <a:rPr lang="fr-FR" dirty="0"/>
              <a:t>E005</a:t>
            </a:r>
            <a:r>
              <a:rPr lang="fr-FR" dirty="0" smtClean="0">
                <a:sym typeface="Wingdings" panose="05000000000000000000" pitchFamily="2" charset="2"/>
              </a:rPr>
              <a:t> </a:t>
            </a:r>
            <a:r>
              <a:rPr lang="fr-FR" dirty="0">
                <a:sym typeface="Wingdings" panose="05000000000000000000" pitchFamily="2" charset="2"/>
              </a:rPr>
              <a:t>– </a:t>
            </a:r>
            <a:r>
              <a:rPr lang="fr-FR" dirty="0" smtClean="0">
                <a:sym typeface="Wingdings" panose="05000000000000000000" pitchFamily="2" charset="2"/>
              </a:rPr>
              <a:t>13h30-15h20</a:t>
            </a:r>
            <a:endParaRPr lang="fr-FR" dirty="0">
              <a:sym typeface="Wingdings" panose="05000000000000000000" pitchFamily="2" charset="2"/>
            </a:endParaRPr>
          </a:p>
          <a:p>
            <a:r>
              <a:rPr lang="fr-FR" dirty="0" smtClean="0">
                <a:sym typeface="Wingdings" panose="05000000000000000000" pitchFamily="2" charset="2"/>
              </a:rPr>
              <a:t>Evaluation sur TP et QCM lors de la dernière séance</a:t>
            </a:r>
          </a:p>
          <a:p>
            <a:pPr marL="473075" lvl="1" indent="0">
              <a:buNone/>
            </a:pPr>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1781204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fr-FR" dirty="0" smtClean="0"/>
              <a:t>Objectifs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17</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Travailler mieux </a:t>
            </a:r>
          </a:p>
          <a:p>
            <a:pPr lvl="1"/>
            <a:r>
              <a:rPr lang="fr-FR" dirty="0" smtClean="0">
                <a:sym typeface="Wingdings" panose="05000000000000000000" pitchFamily="2" charset="2"/>
              </a:rPr>
              <a:t>S’avoir s’organiser</a:t>
            </a:r>
          </a:p>
          <a:p>
            <a:pPr lvl="1"/>
            <a:r>
              <a:rPr lang="fr-FR" dirty="0" smtClean="0">
                <a:sym typeface="Wingdings" panose="05000000000000000000" pitchFamily="2" charset="2"/>
              </a:rPr>
              <a:t>Utiliser les outils à disposition</a:t>
            </a:r>
          </a:p>
          <a:p>
            <a:pPr lvl="1"/>
            <a:r>
              <a:rPr lang="fr-FR" dirty="0" smtClean="0">
                <a:sym typeface="Wingdings" panose="05000000000000000000" pitchFamily="2" charset="2"/>
              </a:rPr>
              <a:t>Ne pas se prendre la tête sur des problématiques classiques</a:t>
            </a:r>
          </a:p>
          <a:p>
            <a:r>
              <a:rPr lang="fr-FR" dirty="0" smtClean="0">
                <a:sym typeface="Wingdings" panose="05000000000000000000" pitchFamily="2" charset="2"/>
              </a:rPr>
              <a:t>Professionnel</a:t>
            </a:r>
          </a:p>
          <a:p>
            <a:pPr lvl="1"/>
            <a:r>
              <a:rPr lang="fr-FR" dirty="0" smtClean="0">
                <a:sym typeface="Wingdings" panose="05000000000000000000" pitchFamily="2" charset="2"/>
              </a:rPr>
              <a:t>Connaitre les mécanismes d'édition</a:t>
            </a:r>
          </a:p>
          <a:p>
            <a:pPr lvl="1"/>
            <a:r>
              <a:rPr lang="fr-FR" dirty="0" smtClean="0">
                <a:sym typeface="Wingdings" panose="05000000000000000000" pitchFamily="2" charset="2"/>
              </a:rPr>
              <a:t>Connaitre les processus / outils</a:t>
            </a:r>
          </a:p>
          <a:p>
            <a:pPr lvl="1"/>
            <a:r>
              <a:rPr lang="fr-FR" dirty="0" smtClean="0">
                <a:sym typeface="Wingdings" panose="05000000000000000000" pitchFamily="2" charset="2"/>
              </a:rPr>
              <a:t>Gagné en crédibilité lors des entretiens d’embauche</a:t>
            </a: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dirty="0" smtClean="0"/>
              <a:t>ISIMA F2 - IT Forge</a:t>
            </a:r>
          </a:p>
        </p:txBody>
      </p:sp>
    </p:spTree>
    <p:extLst>
      <p:ext uri="{BB962C8B-B14F-4D97-AF65-F5344CB8AC3E}">
        <p14:creationId xmlns:p14="http://schemas.microsoft.com/office/powerpoint/2010/main" val="1253364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18</a:t>
            </a:fld>
            <a:endParaRPr lang="fr-FR" dirty="0"/>
          </a:p>
        </p:txBody>
      </p:sp>
      <p:sp>
        <p:nvSpPr>
          <p:cNvPr id="5" name="Titre 4"/>
          <p:cNvSpPr>
            <a:spLocks noGrp="1"/>
          </p:cNvSpPr>
          <p:nvPr>
            <p:ph type="ctrTitle"/>
          </p:nvPr>
        </p:nvSpPr>
        <p:spPr/>
        <p:txBody>
          <a:bodyPr/>
          <a:lstStyle/>
          <a:p>
            <a:r>
              <a:rPr lang="en-GB" dirty="0" smtClean="0"/>
              <a:t>Intro</a:t>
            </a:r>
            <a:endParaRPr lang="fr-FR" dirty="0"/>
          </a:p>
        </p:txBody>
      </p:sp>
      <p:sp>
        <p:nvSpPr>
          <p:cNvPr id="10" name="Sous-titre 9"/>
          <p:cNvSpPr>
            <a:spLocks noGrp="1"/>
          </p:cNvSpPr>
          <p:nvPr>
            <p:ph type="subTitle" idx="1"/>
          </p:nvPr>
        </p:nvSpPr>
        <p:spPr/>
        <p:txBody>
          <a:bodyPr/>
          <a:lstStyle/>
          <a:p>
            <a:r>
              <a:rPr lang="fr-FR" dirty="0" smtClean="0"/>
              <a:t>Tag Cloud</a:t>
            </a:r>
            <a:endParaRPr lang="fr-FR" dirty="0"/>
          </a:p>
        </p:txBody>
      </p:sp>
      <p:pic>
        <p:nvPicPr>
          <p:cNvPr id="6" name="Espace réservé pour une image  5"/>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7718" b="17718"/>
          <a:stretch>
            <a:fillRect/>
          </a:stretch>
        </p:blipFill>
        <p:spPr/>
      </p:pic>
      <p:sp>
        <p:nvSpPr>
          <p:cNvPr id="2" name="Espace réservé du pied de page 1"/>
          <p:cNvSpPr>
            <a:spLocks noGrp="1"/>
          </p:cNvSpPr>
          <p:nvPr>
            <p:ph type="ftr" sz="quarter" idx="13"/>
          </p:nvPr>
        </p:nvSpPr>
        <p:spPr/>
        <p:txBody>
          <a:bodyPr/>
          <a:lstStyle/>
          <a:p>
            <a:r>
              <a:rPr lang="fr-FR" smtClean="0"/>
              <a:t>ISIMA F2 - IT Forge</a:t>
            </a:r>
            <a:endParaRPr lang="fr-FR" dirty="0"/>
          </a:p>
        </p:txBody>
      </p:sp>
    </p:spTree>
    <p:extLst>
      <p:ext uri="{BB962C8B-B14F-4D97-AF65-F5344CB8AC3E}">
        <p14:creationId xmlns:p14="http://schemas.microsoft.com/office/powerpoint/2010/main" val="1774228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Par </a:t>
            </a:r>
            <a:r>
              <a:rPr lang="en-GB" dirty="0" err="1" smtClean="0">
                <a:solidFill>
                  <a:schemeClr val="bg1">
                    <a:lumMod val="50000"/>
                  </a:schemeClr>
                </a:solidFill>
              </a:rPr>
              <a:t>groupe</a:t>
            </a:r>
            <a:r>
              <a:rPr lang="en-GB" dirty="0" smtClean="0">
                <a:solidFill>
                  <a:schemeClr val="bg1">
                    <a:lumMod val="50000"/>
                  </a:schemeClr>
                </a:solidFill>
              </a:rPr>
              <a:t> de 4 – 10 minutes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19</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
        <p:nvSpPr>
          <p:cNvPr id="8" name="Espace réservé du contenu 1"/>
          <p:cNvSpPr txBox="1">
            <a:spLocks/>
          </p:cNvSpPr>
          <p:nvPr/>
        </p:nvSpPr>
        <p:spPr bwMode="gray">
          <a:xfrm>
            <a:off x="666119" y="14931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sym typeface="Wingdings" panose="05000000000000000000" pitchFamily="2" charset="2"/>
              </a:rPr>
              <a:t>Qu'est-ce que le développement logiciel ?</a:t>
            </a:r>
          </a:p>
          <a:p>
            <a:pPr lvl="1"/>
            <a:r>
              <a:rPr lang="fr-FR" dirty="0" smtClean="0">
                <a:sym typeface="Wingdings" panose="05000000000000000000" pitchFamily="2" charset="2"/>
              </a:rPr>
              <a:t>Les processus </a:t>
            </a:r>
          </a:p>
          <a:p>
            <a:pPr lvl="1"/>
            <a:r>
              <a:rPr lang="fr-FR" dirty="0">
                <a:sym typeface="Wingdings" panose="05000000000000000000" pitchFamily="2" charset="2"/>
              </a:rPr>
              <a:t>Les </a:t>
            </a:r>
            <a:r>
              <a:rPr lang="fr-FR" dirty="0" smtClean="0">
                <a:sym typeface="Wingdings" panose="05000000000000000000" pitchFamily="2" charset="2"/>
              </a:rPr>
              <a:t>outils</a:t>
            </a:r>
          </a:p>
          <a:p>
            <a:pPr lvl="1"/>
            <a:r>
              <a:rPr lang="fr-FR" dirty="0" smtClean="0">
                <a:sym typeface="Wingdings" panose="05000000000000000000" pitchFamily="2" charset="2"/>
              </a:rPr>
              <a:t>Les bonnes pratiques</a:t>
            </a:r>
          </a:p>
          <a:p>
            <a:pPr lvl="1"/>
            <a:endParaRPr lang="fr-FR" dirty="0">
              <a:sym typeface="Wingdings" panose="05000000000000000000" pitchFamily="2" charset="2"/>
            </a:endParaRPr>
          </a:p>
        </p:txBody>
      </p:sp>
    </p:spTree>
    <p:extLst>
      <p:ext uri="{BB962C8B-B14F-4D97-AF65-F5344CB8AC3E}">
        <p14:creationId xmlns:p14="http://schemas.microsoft.com/office/powerpoint/2010/main" val="98062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p:cNvSpPr>
            <a:spLocks noGrp="1"/>
          </p:cNvSpPr>
          <p:nvPr>
            <p:ph type="ftr" sz="quarter" idx="11"/>
          </p:nvPr>
        </p:nvSpPr>
        <p:spPr/>
        <p:txBody>
          <a:bodyPr/>
          <a:lstStyle/>
          <a:p>
            <a:r>
              <a:rPr lang="fr-FR" smtClean="0"/>
              <a:t>ISIMA F2 - IT Forge</a:t>
            </a:r>
            <a:endParaRPr lang="fr-FR"/>
          </a:p>
        </p:txBody>
      </p:sp>
      <p:sp>
        <p:nvSpPr>
          <p:cNvPr id="3" name="Espace réservé du numéro de diapositive 2"/>
          <p:cNvSpPr>
            <a:spLocks noGrp="1"/>
          </p:cNvSpPr>
          <p:nvPr>
            <p:ph type="sldNum" sz="quarter" idx="12"/>
          </p:nvPr>
        </p:nvSpPr>
        <p:spPr/>
        <p:txBody>
          <a:bodyPr/>
          <a:lstStyle/>
          <a:p>
            <a:fld id="{AF43E6FD-AB27-4108-A2FC-346BB5F75E3F}" type="slidenum">
              <a:rPr lang="fr-FR" smtClean="0"/>
              <a:pPr/>
              <a:t>2</a:t>
            </a:fld>
            <a:endParaRPr lang="fr-FR"/>
          </a:p>
        </p:txBody>
      </p:sp>
      <p:sp>
        <p:nvSpPr>
          <p:cNvPr id="2" name="ZoneTexte 1"/>
          <p:cNvSpPr txBox="1"/>
          <p:nvPr/>
        </p:nvSpPr>
        <p:spPr>
          <a:xfrm>
            <a:off x="122130" y="5820746"/>
            <a:ext cx="3960440" cy="369332"/>
          </a:xfrm>
          <a:prstGeom prst="rect">
            <a:avLst/>
          </a:prstGeom>
          <a:noFill/>
        </p:spPr>
        <p:txBody>
          <a:bodyPr wrap="square" rtlCol="0">
            <a:spAutoFit/>
          </a:bodyPr>
          <a:lstStyle/>
          <a:p>
            <a:pPr algn="ctr"/>
            <a:r>
              <a:rPr lang="fr-FR" dirty="0">
                <a:solidFill>
                  <a:schemeClr val="accent1"/>
                </a:solidFill>
              </a:rPr>
              <a:t>Delivering Transformation. Together</a:t>
            </a:r>
            <a:r>
              <a:rPr lang="fr-FR" dirty="0" smtClean="0">
                <a:solidFill>
                  <a:schemeClr val="accent1"/>
                </a:solidFill>
              </a:rPr>
              <a:t>.</a:t>
            </a:r>
            <a:endParaRPr lang="fr-FR" dirty="0">
              <a:solidFill>
                <a:schemeClr val="accent1"/>
              </a:solidFill>
            </a:endParaRPr>
          </a:p>
        </p:txBody>
      </p:sp>
      <p:sp>
        <p:nvSpPr>
          <p:cNvPr id="5" name="Rectangle 4"/>
          <p:cNvSpPr/>
          <p:nvPr/>
        </p:nvSpPr>
        <p:spPr>
          <a:xfrm>
            <a:off x="0" y="6247280"/>
            <a:ext cx="9144000" cy="620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7" name="ZoneTexte 6"/>
          <p:cNvSpPr txBox="1"/>
          <p:nvPr/>
        </p:nvSpPr>
        <p:spPr>
          <a:xfrm>
            <a:off x="531466" y="3068960"/>
            <a:ext cx="7726731" cy="1200329"/>
          </a:xfrm>
          <a:prstGeom prst="rect">
            <a:avLst/>
          </a:prstGeom>
          <a:noFill/>
        </p:spPr>
        <p:txBody>
          <a:bodyPr wrap="none" rtlCol="0">
            <a:spAutoFit/>
          </a:bodyPr>
          <a:lstStyle/>
          <a:p>
            <a:r>
              <a:rPr lang="fr-FR" i="1" dirty="0" smtClean="0"/>
              <a:t>Quelles </a:t>
            </a:r>
            <a:r>
              <a:rPr lang="fr-FR" i="1" dirty="0"/>
              <a:t>sont les techniques de développement moderne </a:t>
            </a:r>
            <a:r>
              <a:rPr lang="fr-FR" i="1" dirty="0" smtClean="0"/>
              <a:t>utilisée dans l’industrie ?</a:t>
            </a:r>
          </a:p>
          <a:p>
            <a:endParaRPr lang="fr-FR" i="1" dirty="0" smtClean="0"/>
          </a:p>
          <a:p>
            <a:r>
              <a:rPr lang="fr-FR" i="1" dirty="0" smtClean="0"/>
              <a:t>Présentation des </a:t>
            </a:r>
            <a:r>
              <a:rPr lang="fr-FR" i="1" dirty="0"/>
              <a:t>concepts </a:t>
            </a:r>
            <a:r>
              <a:rPr lang="fr-FR" i="1" dirty="0" smtClean="0"/>
              <a:t>de </a:t>
            </a:r>
            <a:r>
              <a:rPr lang="fr-FR" i="1" dirty="0"/>
              <a:t>gestion de </a:t>
            </a:r>
            <a:r>
              <a:rPr lang="fr-FR" i="1" dirty="0" smtClean="0"/>
              <a:t>configuration,</a:t>
            </a:r>
          </a:p>
          <a:p>
            <a:r>
              <a:rPr lang="fr-FR" i="1" dirty="0" smtClean="0"/>
              <a:t>d’intégration continue, </a:t>
            </a:r>
            <a:r>
              <a:rPr lang="fr-FR" i="1" dirty="0"/>
              <a:t>de test </a:t>
            </a:r>
            <a:r>
              <a:rPr lang="fr-FR" i="1" dirty="0" smtClean="0"/>
              <a:t>et de maintenance</a:t>
            </a:r>
            <a:endParaRPr lang="fr-FR" i="1" dirty="0"/>
          </a:p>
        </p:txBody>
      </p:sp>
    </p:spTree>
    <p:extLst>
      <p:ext uri="{BB962C8B-B14F-4D97-AF65-F5344CB8AC3E}">
        <p14:creationId xmlns:p14="http://schemas.microsoft.com/office/powerpoint/2010/main" val="31231319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err="1" smtClean="0">
                <a:solidFill>
                  <a:schemeClr val="bg1">
                    <a:lumMod val="50000"/>
                  </a:schemeClr>
                </a:solidFill>
              </a:rPr>
              <a:t>restituTION</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20</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sp>
        <p:nvSpPr>
          <p:cNvPr id="8" name="Espace réservé du contenu 1"/>
          <p:cNvSpPr txBox="1">
            <a:spLocks/>
          </p:cNvSpPr>
          <p:nvPr/>
        </p:nvSpPr>
        <p:spPr bwMode="gray">
          <a:xfrm>
            <a:off x="666119" y="14931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b="1" dirty="0" smtClean="0"/>
              <a:t>le </a:t>
            </a:r>
            <a:r>
              <a:rPr lang="fr-FR" b="1" dirty="0"/>
              <a:t>développement de logiciel est l’étude, la conception, la mise au point, la transformation, la maintenance et l’amélioration des logiciels</a:t>
            </a:r>
            <a:r>
              <a:rPr lang="fr-FR" dirty="0"/>
              <a:t>. </a:t>
            </a:r>
            <a:endParaRPr lang="fr-FR" dirty="0" smtClean="0"/>
          </a:p>
          <a:p>
            <a:r>
              <a:rPr lang="fr-FR" dirty="0" smtClean="0">
                <a:sym typeface="Wingdings" panose="05000000000000000000" pitchFamily="2" charset="2"/>
              </a:rPr>
              <a:t>Code source </a:t>
            </a:r>
          </a:p>
          <a:p>
            <a:r>
              <a:rPr lang="fr-FR" dirty="0">
                <a:sym typeface="Wingdings" panose="05000000000000000000" pitchFamily="2" charset="2"/>
              </a:rPr>
              <a:t>Langage de </a:t>
            </a:r>
            <a:r>
              <a:rPr lang="fr-FR" dirty="0" smtClean="0">
                <a:sym typeface="Wingdings" panose="05000000000000000000" pitchFamily="2" charset="2"/>
              </a:rPr>
              <a:t>programmation</a:t>
            </a:r>
          </a:p>
          <a:p>
            <a:r>
              <a:rPr lang="fr-FR" dirty="0" smtClean="0">
                <a:sym typeface="Wingdings" panose="05000000000000000000" pitchFamily="2" charset="2"/>
              </a:rPr>
              <a:t>Compilateur</a:t>
            </a:r>
          </a:p>
          <a:p>
            <a:r>
              <a:rPr lang="fr-FR" dirty="0" smtClean="0">
                <a:sym typeface="Wingdings" panose="05000000000000000000" pitchFamily="2" charset="2"/>
              </a:rPr>
              <a:t>Code binaire</a:t>
            </a:r>
          </a:p>
          <a:p>
            <a:r>
              <a:rPr lang="fr-FR" dirty="0" smtClean="0">
                <a:sym typeface="Wingdings" panose="05000000000000000000" pitchFamily="2" charset="2"/>
              </a:rPr>
              <a:t>IDE (EDI en français) Integrated </a:t>
            </a:r>
            <a:r>
              <a:rPr lang="fr-FR" dirty="0" err="1" smtClean="0">
                <a:sym typeface="Wingdings" panose="05000000000000000000" pitchFamily="2" charset="2"/>
              </a:rPr>
              <a:t>Development</a:t>
            </a:r>
            <a:r>
              <a:rPr lang="fr-FR" dirty="0" smtClean="0">
                <a:sym typeface="Wingdings" panose="05000000000000000000" pitchFamily="2" charset="2"/>
              </a:rPr>
              <a:t> </a:t>
            </a:r>
            <a:r>
              <a:rPr lang="fr-FR" dirty="0" err="1" smtClean="0">
                <a:sym typeface="Wingdings" panose="05000000000000000000" pitchFamily="2" charset="2"/>
              </a:rPr>
              <a:t>Environment</a:t>
            </a:r>
            <a:endParaRPr lang="fr-FR" dirty="0" smtClean="0">
              <a:sym typeface="Wingdings" panose="05000000000000000000" pitchFamily="2" charset="2"/>
            </a:endParaRPr>
          </a:p>
          <a:p>
            <a:r>
              <a:rPr lang="fr-FR" dirty="0" smtClean="0">
                <a:sym typeface="Wingdings" panose="05000000000000000000" pitchFamily="2" charset="2"/>
              </a:rPr>
              <a:t>Version</a:t>
            </a:r>
          </a:p>
          <a:p>
            <a:r>
              <a:rPr lang="fr-FR" dirty="0" smtClean="0">
                <a:sym typeface="Wingdings" panose="05000000000000000000" pitchFamily="2" charset="2"/>
              </a:rPr>
              <a:t>Tests (Unitaire, Intégration, End To End)</a:t>
            </a:r>
          </a:p>
          <a:p>
            <a:pPr marL="0" indent="0">
              <a:buNone/>
            </a:pPr>
            <a:endParaRPr lang="fr-FR" dirty="0">
              <a:sym typeface="Wingdings" panose="05000000000000000000" pitchFamily="2" charset="2"/>
            </a:endParaRPr>
          </a:p>
        </p:txBody>
      </p:sp>
    </p:spTree>
    <p:extLst>
      <p:ext uri="{BB962C8B-B14F-4D97-AF65-F5344CB8AC3E}">
        <p14:creationId xmlns:p14="http://schemas.microsoft.com/office/powerpoint/2010/main" val="1614564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Rappels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21</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4522" y="1671392"/>
            <a:ext cx="6134956" cy="3515216"/>
          </a:xfrm>
          <a:prstGeom prst="rect">
            <a:avLst/>
          </a:prstGeom>
        </p:spPr>
      </p:pic>
    </p:spTree>
    <p:extLst>
      <p:ext uri="{BB962C8B-B14F-4D97-AF65-F5344CB8AC3E}">
        <p14:creationId xmlns:p14="http://schemas.microsoft.com/office/powerpoint/2010/main" val="1401683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Rappels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22</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4975" y="1462087"/>
            <a:ext cx="5734050" cy="3933825"/>
          </a:xfrm>
          <a:prstGeom prst="rect">
            <a:avLst/>
          </a:prstGeom>
        </p:spPr>
      </p:pic>
    </p:spTree>
    <p:extLst>
      <p:ext uri="{BB962C8B-B14F-4D97-AF65-F5344CB8AC3E}">
        <p14:creationId xmlns:p14="http://schemas.microsoft.com/office/powerpoint/2010/main" val="3473256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23</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1026" name="Picture 2" descr="Description: https://lh6.googleusercontent.com/FrUG-X4FZkIFylmiiuWU63-dyc9RDCpXpPPQ8OOkG90VjfqlVYX5gdKP5n7RR1dPUrqRBMyyRy3mF9xp88ZZR0-JPEJskaaH6vX0CaWquk7UhuTsDvoCzvroJ5uRpwdalxNfF_p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152" y="2276872"/>
            <a:ext cx="7633370" cy="3618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30041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24</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1218130"/>
            <a:ext cx="7467600" cy="4819650"/>
          </a:xfrm>
          <a:prstGeom prst="rect">
            <a:avLst/>
          </a:prstGeom>
        </p:spPr>
      </p:pic>
    </p:spTree>
    <p:extLst>
      <p:ext uri="{BB962C8B-B14F-4D97-AF65-F5344CB8AC3E}">
        <p14:creationId xmlns:p14="http://schemas.microsoft.com/office/powerpoint/2010/main" val="4118145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Processus</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25</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4" name="Imag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 y="1257571"/>
            <a:ext cx="9142857" cy="4342857"/>
          </a:xfrm>
          <a:prstGeom prst="rect">
            <a:avLst/>
          </a:prstGeom>
        </p:spPr>
      </p:pic>
    </p:spTree>
    <p:extLst>
      <p:ext uri="{BB962C8B-B14F-4D97-AF65-F5344CB8AC3E}">
        <p14:creationId xmlns:p14="http://schemas.microsoft.com/office/powerpoint/2010/main" val="1753717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bwMode="gray">
          <a:xfrm>
            <a:off x="513719" y="620688"/>
            <a:ext cx="8045374" cy="332546"/>
          </a:xfrm>
        </p:spPr>
        <p:txBody>
          <a:bodyPr/>
          <a:lstStyle/>
          <a:p>
            <a:r>
              <a:rPr lang="en-GB" dirty="0" smtClean="0">
                <a:solidFill>
                  <a:schemeClr val="bg1">
                    <a:lumMod val="50000"/>
                  </a:schemeClr>
                </a:solidFill>
              </a:rPr>
              <a:t>restitution – </a:t>
            </a:r>
            <a:r>
              <a:rPr lang="en-GB" dirty="0" err="1" smtClean="0">
                <a:solidFill>
                  <a:schemeClr val="bg1">
                    <a:lumMod val="50000"/>
                  </a:schemeClr>
                </a:solidFill>
              </a:rPr>
              <a:t>Objectif</a:t>
            </a:r>
            <a:r>
              <a:rPr lang="en-GB" dirty="0" smtClean="0">
                <a:solidFill>
                  <a:schemeClr val="bg1">
                    <a:lumMod val="50000"/>
                  </a:schemeClr>
                </a:solidFill>
              </a:rPr>
              <a:t> -&gt; </a:t>
            </a:r>
            <a:r>
              <a:rPr lang="en-GB" dirty="0" err="1" smtClean="0">
                <a:solidFill>
                  <a:schemeClr val="bg1">
                    <a:lumMod val="50000"/>
                  </a:schemeClr>
                </a:solidFill>
              </a:rPr>
              <a:t>Qualité</a:t>
            </a:r>
            <a:endParaRPr lang="en-GB" dirty="0">
              <a:solidFill>
                <a:schemeClr val="bg1">
                  <a:lumMod val="50000"/>
                </a:schemeClr>
              </a:solidFill>
            </a:endParaRPr>
          </a:p>
        </p:txBody>
      </p:sp>
      <p:sp>
        <p:nvSpPr>
          <p:cNvPr id="5" name="Espace réservé du numéro de diapositive 4"/>
          <p:cNvSpPr>
            <a:spLocks noGrp="1"/>
          </p:cNvSpPr>
          <p:nvPr>
            <p:ph type="sldNum" sz="quarter" idx="12"/>
          </p:nvPr>
        </p:nvSpPr>
        <p:spPr bwMode="gray"/>
        <p:txBody>
          <a:bodyPr/>
          <a:lstStyle/>
          <a:p>
            <a:fld id="{AF43E6FD-AB27-4108-A2FC-346BB5F75E3F}" type="slidenum">
              <a:rPr lang="fr-FR" smtClean="0"/>
              <a:pPr/>
              <a:t>26</a:t>
            </a:fld>
            <a:endParaRPr lang="fr-FR" dirty="0"/>
          </a:p>
        </p:txBody>
      </p:sp>
      <p:sp>
        <p:nvSpPr>
          <p:cNvPr id="6" name="Espace réservé du contenu 1"/>
          <p:cNvSpPr txBox="1">
            <a:spLocks/>
          </p:cNvSpPr>
          <p:nvPr/>
        </p:nvSpPr>
        <p:spPr bwMode="gray">
          <a:xfrm>
            <a:off x="513719" y="1340768"/>
            <a:ext cx="8088511" cy="4896544"/>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a:p>
            <a:pPr lvl="1"/>
            <a:endParaRPr lang="fr-FR" dirty="0">
              <a:sym typeface="Wingdings" panose="05000000000000000000" pitchFamily="2" charset="2"/>
            </a:endParaRPr>
          </a:p>
        </p:txBody>
      </p:sp>
      <p:sp>
        <p:nvSpPr>
          <p:cNvPr id="7" name="Espace réservé du contenu 1"/>
          <p:cNvSpPr txBox="1">
            <a:spLocks/>
          </p:cNvSpPr>
          <p:nvPr/>
        </p:nvSpPr>
        <p:spPr bwMode="gray">
          <a:xfrm>
            <a:off x="470582" y="2163630"/>
            <a:ext cx="8088511" cy="504056"/>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endParaRPr lang="fr-FR" dirty="0">
              <a:sym typeface="Wingdings" panose="05000000000000000000" pitchFamily="2" charset="2"/>
            </a:endParaRPr>
          </a:p>
        </p:txBody>
      </p:sp>
      <p:sp>
        <p:nvSpPr>
          <p:cNvPr id="2" name="Espace réservé du pied de page 1"/>
          <p:cNvSpPr>
            <a:spLocks noGrp="1"/>
          </p:cNvSpPr>
          <p:nvPr>
            <p:ph type="ftr" sz="quarter" idx="11"/>
          </p:nvPr>
        </p:nvSpPr>
        <p:spPr/>
        <p:txBody>
          <a:bodyPr/>
          <a:lstStyle/>
          <a:p>
            <a:r>
              <a:rPr lang="fr-FR" smtClean="0"/>
              <a:t>ISIMA F2 - IT Forge</a:t>
            </a:r>
            <a:endParaRPr lang="fr-FR" dirty="0" smtClean="0"/>
          </a:p>
        </p:txBody>
      </p:sp>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016" y="1327413"/>
            <a:ext cx="8253968" cy="4203174"/>
          </a:xfrm>
          <a:prstGeom prst="rect">
            <a:avLst/>
          </a:prstGeom>
        </p:spPr>
      </p:pic>
    </p:spTree>
    <p:extLst>
      <p:ext uri="{BB962C8B-B14F-4D97-AF65-F5344CB8AC3E}">
        <p14:creationId xmlns:p14="http://schemas.microsoft.com/office/powerpoint/2010/main" val="34713793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3"/>
          </p:nvPr>
        </p:nvSpPr>
        <p:spPr>
          <a:xfrm>
            <a:off x="291861" y="2276872"/>
            <a:ext cx="8232775" cy="3672955"/>
          </a:xfrm>
        </p:spPr>
        <p:txBody>
          <a:bodyPr/>
          <a:lstStyle/>
          <a:p>
            <a:pPr>
              <a:tabLst>
                <a:tab pos="8067675" algn="r"/>
              </a:tabLst>
            </a:pPr>
            <a:r>
              <a:rPr lang="fr-FR" dirty="0" smtClean="0"/>
              <a:t>Contribuer / Evoluer	</a:t>
            </a:r>
          </a:p>
          <a:p>
            <a:pPr>
              <a:tabLst>
                <a:tab pos="8067675" algn="r"/>
              </a:tabLst>
            </a:pPr>
            <a:r>
              <a:rPr lang="fr-FR" dirty="0" smtClean="0"/>
              <a:t>Construire</a:t>
            </a:r>
            <a:r>
              <a:rPr lang="fr-FR" dirty="0"/>
              <a:t>	</a:t>
            </a:r>
          </a:p>
          <a:p>
            <a:pPr>
              <a:tabLst>
                <a:tab pos="8067675" algn="r"/>
              </a:tabLst>
            </a:pPr>
            <a:r>
              <a:rPr lang="fr-FR" dirty="0" smtClean="0"/>
              <a:t>Tester</a:t>
            </a:r>
            <a:r>
              <a:rPr lang="fr-FR" dirty="0"/>
              <a:t>	</a:t>
            </a:r>
            <a:endParaRPr lang="fr-FR" dirty="0" smtClean="0"/>
          </a:p>
          <a:p>
            <a:pPr>
              <a:tabLst>
                <a:tab pos="8067675" algn="r"/>
              </a:tabLst>
            </a:pPr>
            <a:r>
              <a:rPr lang="fr-FR" dirty="0" smtClean="0"/>
              <a:t>Livrer</a:t>
            </a:r>
          </a:p>
          <a:p>
            <a:pPr>
              <a:tabLst>
                <a:tab pos="8067675" algn="r"/>
              </a:tabLst>
            </a:pPr>
            <a:r>
              <a:rPr lang="fr-FR" dirty="0" smtClean="0"/>
              <a:t>Maintenir</a:t>
            </a:r>
            <a:r>
              <a:rPr lang="fr-FR" dirty="0"/>
              <a:t> </a:t>
            </a:r>
            <a:r>
              <a:rPr lang="fr-FR" dirty="0" smtClean="0"/>
              <a:t>et Evoluer encore </a:t>
            </a:r>
            <a:endParaRPr lang="fr-FR" dirty="0"/>
          </a:p>
          <a:p>
            <a:pPr>
              <a:tabLst>
                <a:tab pos="8067675" algn="r"/>
              </a:tabLst>
            </a:pPr>
            <a:r>
              <a:rPr lang="fr-FR" dirty="0"/>
              <a:t>	</a:t>
            </a:r>
          </a:p>
          <a:p>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27</a:t>
            </a:fld>
            <a:endParaRPr lang="fr-FR"/>
          </a:p>
        </p:txBody>
      </p:sp>
      <p:sp>
        <p:nvSpPr>
          <p:cNvPr id="3" name="Espace réservé du pied de page 2"/>
          <p:cNvSpPr>
            <a:spLocks noGrp="1"/>
          </p:cNvSpPr>
          <p:nvPr>
            <p:ph type="ftr" sz="quarter" idx="11"/>
          </p:nvPr>
        </p:nvSpPr>
        <p:spPr/>
        <p:txBody>
          <a:bodyPr/>
          <a:lstStyle/>
          <a:p>
            <a:r>
              <a:rPr lang="fr-FR" smtClean="0"/>
              <a:t>ISIMA F2 - IT Forge</a:t>
            </a:r>
            <a:endParaRPr lang="fr-FR"/>
          </a:p>
        </p:txBody>
      </p:sp>
    </p:spTree>
    <p:extLst>
      <p:ext uri="{BB962C8B-B14F-4D97-AF65-F5344CB8AC3E}">
        <p14:creationId xmlns:p14="http://schemas.microsoft.com/office/powerpoint/2010/main" val="2665900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28</a:t>
            </a:fld>
            <a:endParaRPr lang="fr-FR" dirty="0"/>
          </a:p>
        </p:txBody>
      </p:sp>
      <p:sp>
        <p:nvSpPr>
          <p:cNvPr id="5" name="Titre 4"/>
          <p:cNvSpPr>
            <a:spLocks noGrp="1"/>
          </p:cNvSpPr>
          <p:nvPr>
            <p:ph type="ctrTitle"/>
          </p:nvPr>
        </p:nvSpPr>
        <p:spPr/>
        <p:txBody>
          <a:bodyPr/>
          <a:lstStyle/>
          <a:p>
            <a:r>
              <a:rPr lang="en-GB" dirty="0" smtClean="0"/>
              <a:t>Version Control</a:t>
            </a:r>
            <a:endParaRPr lang="fr-FR" dirty="0"/>
          </a:p>
        </p:txBody>
      </p:sp>
      <p:sp>
        <p:nvSpPr>
          <p:cNvPr id="10" name="Sous-titre 9"/>
          <p:cNvSpPr>
            <a:spLocks noGrp="1"/>
          </p:cNvSpPr>
          <p:nvPr>
            <p:ph type="subTitle" idx="1"/>
          </p:nvPr>
        </p:nvSpPr>
        <p:spPr/>
        <p:txBody>
          <a:bodyPr/>
          <a:lstStyle/>
          <a:p>
            <a:r>
              <a:rPr lang="fr-FR" dirty="0" smtClean="0"/>
              <a:t>Pourquoi ?</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7" name="Espace réservé pour une image  6"/>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0950" b="20950"/>
          <a:stretch>
            <a:fillRect/>
          </a:stretch>
        </p:blipFill>
        <p:spPr/>
      </p:pic>
    </p:spTree>
    <p:extLst>
      <p:ext uri="{BB962C8B-B14F-4D97-AF65-F5344CB8AC3E}">
        <p14:creationId xmlns:p14="http://schemas.microsoft.com/office/powerpoint/2010/main" val="37671269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4438" y="190697"/>
            <a:ext cx="8492057" cy="790031"/>
          </a:xfrm>
        </p:spPr>
        <p:txBody>
          <a:bodyPr/>
          <a:lstStyle/>
          <a:p>
            <a:r>
              <a:rPr lang="en-GB" dirty="0"/>
              <a:t>Version </a:t>
            </a:r>
            <a:r>
              <a:rPr lang="en-GB" dirty="0" smtClean="0"/>
              <a:t>Control</a:t>
            </a:r>
            <a:br>
              <a:rPr lang="en-GB" dirty="0" smtClean="0"/>
            </a:br>
            <a:endParaRPr lang="fr-FR" dirty="0"/>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29</a:t>
            </a:fld>
            <a:endParaRPr lang="fr-FR" dirty="0"/>
          </a:p>
        </p:txBody>
      </p:sp>
      <p:sp>
        <p:nvSpPr>
          <p:cNvPr id="4" name="Espace réservé du pied de page 3"/>
          <p:cNvSpPr>
            <a:spLocks noGrp="1"/>
          </p:cNvSpPr>
          <p:nvPr>
            <p:ph type="ftr" sz="quarter" idx="11"/>
          </p:nvPr>
        </p:nvSpPr>
        <p:spPr/>
        <p:txBody>
          <a:bodyPr/>
          <a:lstStyle/>
          <a:p>
            <a:r>
              <a:rPr lang="fr-FR" dirty="0" smtClean="0"/>
              <a:t>ISIMA F2 - IT Forge</a:t>
            </a:r>
            <a:endParaRPr lang="fr-FR" dirty="0"/>
          </a:p>
        </p:txBody>
      </p:sp>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1556792"/>
            <a:ext cx="3888432" cy="4092575"/>
          </a:xfrm>
          <a:prstGeom prst="rect">
            <a:avLst/>
          </a:prstGeom>
        </p:spPr>
      </p:pic>
    </p:spTree>
    <p:extLst>
      <p:ext uri="{BB962C8B-B14F-4D97-AF65-F5344CB8AC3E}">
        <p14:creationId xmlns:p14="http://schemas.microsoft.com/office/powerpoint/2010/main" val="21181199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Espace réservé pour une image  6" descr="Image1.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24" b="24"/>
          <a:stretch>
            <a:fillRect/>
          </a:stretch>
        </p:blipFill>
        <p:spPr>
          <a:xfrm>
            <a:off x="-12700" y="0"/>
            <a:ext cx="9156700" cy="4238625"/>
          </a:xfrm>
        </p:spPr>
      </p:pic>
      <p:sp>
        <p:nvSpPr>
          <p:cNvPr id="8" name="Titre 1"/>
          <p:cNvSpPr>
            <a:spLocks noGrp="1"/>
          </p:cNvSpPr>
          <p:nvPr>
            <p:ph type="ctrTitle"/>
          </p:nvPr>
        </p:nvSpPr>
        <p:spPr>
          <a:xfrm>
            <a:off x="539750" y="5013325"/>
            <a:ext cx="6451600" cy="534988"/>
          </a:xfrm>
        </p:spPr>
        <p:txBody>
          <a:bodyPr/>
          <a:lstStyle/>
          <a:p>
            <a:pPr defTabSz="914199" eaLnBrk="1" fontAlgn="auto" hangingPunct="1">
              <a:spcAft>
                <a:spcPts val="0"/>
              </a:spcAft>
              <a:defRPr/>
            </a:pPr>
            <a:r>
              <a:rPr lang="fr-FR" sz="3200" dirty="0" smtClean="0"/>
              <a:t>Présentation Sopra STERIA</a:t>
            </a:r>
            <a:endParaRPr lang="fr-FR" sz="3200" dirty="0"/>
          </a:p>
        </p:txBody>
      </p:sp>
      <p:sp>
        <p:nvSpPr>
          <p:cNvPr id="19460"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ADB7B743-7A43-4303-89D5-78635707F988}" type="datetime1">
              <a:rPr lang="fr-FR"/>
              <a:pPr defTabSz="912813" fontAlgn="base">
                <a:spcBef>
                  <a:spcPct val="0"/>
                </a:spcBef>
                <a:spcAft>
                  <a:spcPct val="0"/>
                </a:spcAft>
                <a:defRPr/>
              </a:pPr>
              <a:t>05/02/2018</a:t>
            </a:fld>
            <a:endParaRPr lang="fr-FR"/>
          </a:p>
        </p:txBody>
      </p:sp>
      <p:sp>
        <p:nvSpPr>
          <p:cNvPr id="6" name="Espace réservé du pied de page 5"/>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691128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Pourquoi utiliser un logiciel de gestion de version ?</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30</a:t>
            </a:fld>
            <a:endParaRPr lang="fr-FR"/>
          </a:p>
        </p:txBody>
      </p:sp>
      <p:sp>
        <p:nvSpPr>
          <p:cNvPr id="5" name="Espace réservé du contenu 4"/>
          <p:cNvSpPr>
            <a:spLocks noGrp="1"/>
          </p:cNvSpPr>
          <p:nvPr>
            <p:ph sz="quarter" idx="13"/>
          </p:nvPr>
        </p:nvSpPr>
        <p:spPr/>
        <p:txBody>
          <a:bodyPr/>
          <a:lstStyle/>
          <a:p>
            <a:r>
              <a:rPr lang="fr-FR" dirty="0" smtClean="0"/>
              <a:t>Sauvegarder le code source du projet</a:t>
            </a:r>
          </a:p>
          <a:p>
            <a:r>
              <a:rPr lang="fr-FR" dirty="0" smtClean="0"/>
              <a:t>Faciliter la collaboration</a:t>
            </a:r>
          </a:p>
          <a:p>
            <a:pPr lvl="1"/>
            <a:r>
              <a:rPr lang="fr-FR" dirty="0" smtClean="0"/>
              <a:t>Editer à plusieurs</a:t>
            </a:r>
          </a:p>
          <a:p>
            <a:r>
              <a:rPr lang="fr-FR" dirty="0" smtClean="0"/>
              <a:t>Faciliter la compréhension du code </a:t>
            </a:r>
          </a:p>
          <a:p>
            <a:pPr lvl="1"/>
            <a:r>
              <a:rPr lang="fr-FR" dirty="0" smtClean="0"/>
              <a:t>messages de </a:t>
            </a:r>
            <a:r>
              <a:rPr lang="fr-FR" dirty="0" err="1" smtClean="0"/>
              <a:t>commits</a:t>
            </a:r>
            <a:endParaRPr lang="fr-FR" dirty="0" smtClean="0"/>
          </a:p>
          <a:p>
            <a:r>
              <a:rPr lang="fr-FR" dirty="0" smtClean="0"/>
              <a:t>Permettre de travailler en parallèle</a:t>
            </a:r>
          </a:p>
          <a:p>
            <a:pPr lvl="1"/>
            <a:r>
              <a:rPr lang="fr-FR" dirty="0" smtClean="0"/>
              <a:t>Branches</a:t>
            </a:r>
          </a:p>
          <a:p>
            <a:r>
              <a:rPr lang="fr-FR" dirty="0" smtClean="0"/>
              <a:t>Faciliter la résolution des anomalies</a:t>
            </a:r>
          </a:p>
          <a:p>
            <a:pPr lvl="1"/>
            <a:r>
              <a:rPr lang="fr-FR" dirty="0" smtClean="0"/>
              <a:t>Historique (</a:t>
            </a:r>
            <a:r>
              <a:rPr lang="fr-FR" dirty="0" err="1" smtClean="0"/>
              <a:t>Blame</a:t>
            </a:r>
            <a:r>
              <a:rPr lang="fr-FR" dirty="0" smtClean="0"/>
              <a:t>)</a:t>
            </a:r>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1268760"/>
            <a:ext cx="3872545" cy="4536504"/>
          </a:xfrm>
          <a:prstGeom prst="rect">
            <a:avLst/>
          </a:prstGeom>
        </p:spPr>
      </p:pic>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5802115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Définition de la gestion de Version</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31</a:t>
            </a:fld>
            <a:endParaRPr lang="fr-FR"/>
          </a:p>
        </p:txBody>
      </p:sp>
      <p:sp>
        <p:nvSpPr>
          <p:cNvPr id="5" name="Espace réservé du contenu 4"/>
          <p:cNvSpPr>
            <a:spLocks noGrp="1"/>
          </p:cNvSpPr>
          <p:nvPr>
            <p:ph sz="quarter" idx="13"/>
          </p:nvPr>
        </p:nvSpPr>
        <p:spPr/>
        <p:txBody>
          <a:bodyPr/>
          <a:lstStyle/>
          <a:p>
            <a:pPr marL="0" indent="0">
              <a:buNone/>
            </a:pPr>
            <a:r>
              <a:rPr lang="fr-FR" dirty="0" smtClean="0"/>
              <a:t>« </a:t>
            </a:r>
            <a:r>
              <a:rPr lang="fr-FR" i="1" dirty="0"/>
              <a:t>Un </a:t>
            </a:r>
            <a:r>
              <a:rPr lang="fr-FR" b="1" i="1" dirty="0"/>
              <a:t>logiciel de gestion de </a:t>
            </a:r>
            <a:r>
              <a:rPr lang="fr-FR" b="1" i="1" dirty="0">
                <a:hlinkClick r:id="rId2" tooltip="Version d'un logiciel"/>
              </a:rPr>
              <a:t>versions</a:t>
            </a:r>
            <a:r>
              <a:rPr lang="fr-FR" i="1" dirty="0"/>
              <a:t> (ou </a:t>
            </a:r>
            <a:r>
              <a:rPr lang="fr-FR" b="1" i="1" dirty="0"/>
              <a:t>VCS</a:t>
            </a:r>
            <a:r>
              <a:rPr lang="fr-FR" i="1" dirty="0"/>
              <a:t> en </a:t>
            </a:r>
            <a:r>
              <a:rPr lang="fr-FR" i="1" dirty="0">
                <a:hlinkClick r:id="rId3" tooltip="Anglais"/>
              </a:rPr>
              <a:t>anglais</a:t>
            </a:r>
            <a:r>
              <a:rPr lang="fr-FR" i="1" dirty="0"/>
              <a:t>, pour </a:t>
            </a:r>
            <a:r>
              <a:rPr lang="fr-FR" dirty="0"/>
              <a:t>version control system</a:t>
            </a:r>
            <a:r>
              <a:rPr lang="fr-FR" i="1" dirty="0"/>
              <a:t>) est un </a:t>
            </a:r>
            <a:r>
              <a:rPr lang="fr-FR" i="1" dirty="0">
                <a:hlinkClick r:id="rId4" tooltip="Logiciel"/>
              </a:rPr>
              <a:t>logiciel</a:t>
            </a:r>
            <a:r>
              <a:rPr lang="fr-FR" i="1" dirty="0"/>
              <a:t> qui permet de stocker un ensemble de </a:t>
            </a:r>
            <a:r>
              <a:rPr lang="fr-FR" i="1" dirty="0">
                <a:hlinkClick r:id="rId5" tooltip="Fichier (informatique)"/>
              </a:rPr>
              <a:t>fichiers</a:t>
            </a:r>
            <a:r>
              <a:rPr lang="fr-FR" i="1" dirty="0"/>
              <a:t> en conservant la chronologie de toutes les modifications qui ont été effectuées dessus. Il permet notamment de retrouver les différentes </a:t>
            </a:r>
            <a:r>
              <a:rPr lang="fr-FR" i="1" dirty="0">
                <a:hlinkClick r:id="rId6" tooltip="Version"/>
              </a:rPr>
              <a:t>versions</a:t>
            </a:r>
            <a:r>
              <a:rPr lang="fr-FR" i="1" dirty="0"/>
              <a:t> d'un lot de fichiers connexes</a:t>
            </a:r>
            <a:r>
              <a:rPr lang="fr-FR" i="1" dirty="0" smtClean="0"/>
              <a:t>.</a:t>
            </a:r>
            <a:r>
              <a:rPr lang="fr-FR" dirty="0" smtClean="0"/>
              <a:t> »</a:t>
            </a:r>
          </a:p>
          <a:p>
            <a:pPr marL="0" indent="0">
              <a:buNone/>
            </a:pPr>
            <a:r>
              <a:rPr lang="fr-FR" dirty="0" smtClean="0"/>
              <a:t>Source </a:t>
            </a:r>
            <a:r>
              <a:rPr lang="fr-FR" dirty="0"/>
              <a:t>: </a:t>
            </a:r>
            <a:r>
              <a:rPr lang="fr-FR" dirty="0" err="1" smtClean="0"/>
              <a:t>Wikipedia</a:t>
            </a:r>
            <a:r>
              <a:rPr lang="fr-FR" dirty="0" smtClean="0"/>
              <a:t/>
            </a:r>
            <a:br>
              <a:rPr lang="fr-FR" dirty="0" smtClean="0"/>
            </a:br>
            <a:r>
              <a:rPr lang="fr-FR" dirty="0" smtClean="0">
                <a:hlinkClick r:id="rId7"/>
              </a:rPr>
              <a:t>https</a:t>
            </a:r>
            <a:r>
              <a:rPr lang="fr-FR" dirty="0">
                <a:hlinkClick r:id="rId7"/>
              </a:rPr>
              <a:t>://</a:t>
            </a:r>
            <a:r>
              <a:rPr lang="fr-FR" dirty="0" smtClean="0">
                <a:hlinkClick r:id="rId7"/>
              </a:rPr>
              <a:t>fr.wikipedia.org/wiki/Logiciel_de_gestion_de_versions</a:t>
            </a:r>
            <a:r>
              <a:rPr lang="fr-FR" dirty="0" smtClean="0"/>
              <a:t> </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0507185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Processus de développement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32</a:t>
            </a:fld>
            <a:endParaRPr lang="fr-FR"/>
          </a:p>
        </p:txBody>
      </p:sp>
      <p:sp>
        <p:nvSpPr>
          <p:cNvPr id="5" name="Espace réservé du contenu 4"/>
          <p:cNvSpPr>
            <a:spLocks noGrp="1"/>
          </p:cNvSpPr>
          <p:nvPr>
            <p:ph sz="quarter" idx="13"/>
          </p:nvPr>
        </p:nvSpPr>
        <p:spPr/>
        <p:txBody>
          <a:bodyPr/>
          <a:lstStyle/>
          <a:p>
            <a:pPr marL="457200" indent="-457200">
              <a:buAutoNum type="arabicPeriod"/>
            </a:pPr>
            <a:r>
              <a:rPr lang="fr-FR" dirty="0" smtClean="0"/>
              <a:t>Un membre du projet récupère la dernière version en date du projet</a:t>
            </a:r>
          </a:p>
          <a:p>
            <a:pPr marL="457200" indent="-457200">
              <a:buAutoNum type="arabicPeriod"/>
            </a:pPr>
            <a:r>
              <a:rPr lang="fr-FR" dirty="0" smtClean="0"/>
              <a:t>Il fait des modifications sur un ou plusieurs fichiers</a:t>
            </a:r>
          </a:p>
          <a:p>
            <a:pPr marL="457200" indent="-457200">
              <a:buAutoNum type="arabicPeriod"/>
            </a:pPr>
            <a:r>
              <a:rPr lang="fr-FR" dirty="0" smtClean="0"/>
              <a:t>Il enregistre une nouvelle </a:t>
            </a:r>
            <a:r>
              <a:rPr lang="fr-FR" i="1" dirty="0" smtClean="0"/>
              <a:t>version </a:t>
            </a:r>
            <a:r>
              <a:rPr lang="fr-FR" dirty="0" smtClean="0"/>
              <a:t>ou </a:t>
            </a:r>
            <a:r>
              <a:rPr lang="fr-FR" i="1" dirty="0" smtClean="0"/>
              <a:t>révision </a:t>
            </a:r>
            <a:r>
              <a:rPr lang="fr-FR" dirty="0" smtClean="0"/>
              <a:t>contenant ses modifications, accompagnées d’un commentaire</a:t>
            </a:r>
          </a:p>
          <a:p>
            <a:pPr marL="457200" indent="-457200">
              <a:buAutoNum type="arabicPeriod"/>
            </a:pPr>
            <a:r>
              <a:rPr lang="fr-FR" dirty="0" smtClean="0"/>
              <a:t>Il communique ses modifications à ses collègues</a:t>
            </a:r>
          </a:p>
          <a:p>
            <a:pPr marL="457200" indent="-457200">
              <a:buAutoNum type="arabicPeriod"/>
            </a:pPr>
            <a:r>
              <a:rPr lang="fr-FR" dirty="0" smtClean="0"/>
              <a:t>Ses modifications sont </a:t>
            </a:r>
            <a:r>
              <a:rPr lang="fr-FR" i="1" dirty="0" smtClean="0"/>
              <a:t>fusionnées</a:t>
            </a:r>
            <a:r>
              <a:rPr lang="fr-FR" dirty="0" smtClean="0"/>
              <a:t> avec celles des autres personnes travaillant sur le projet</a:t>
            </a:r>
          </a:p>
          <a:p>
            <a:pPr marL="457200" indent="-457200">
              <a:buAutoNum type="arabicPeriod"/>
            </a:pPr>
            <a:r>
              <a:rPr lang="fr-FR" dirty="0" smtClean="0"/>
              <a:t>Si la fusion ne peut pas être faite automatiquement, c’est un </a:t>
            </a:r>
            <a:r>
              <a:rPr lang="fr-FR" i="1" dirty="0" smtClean="0"/>
              <a:t>conflit</a:t>
            </a:r>
            <a:r>
              <a:rPr lang="fr-FR" dirty="0" smtClean="0"/>
              <a:t> : une action manuelle est nécessaire pour le résoudre.</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87469181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33</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Intro</a:t>
            </a:r>
            <a:endParaRPr lang="fr-FR" dirty="0"/>
          </a:p>
        </p:txBody>
      </p:sp>
      <p:pic>
        <p:nvPicPr>
          <p:cNvPr id="5" name="Espace réservé pour une image  4"/>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76" t="37787" r="-76" b="11030"/>
          <a:stretch/>
        </p:blipFill>
        <p:spPr>
          <a:xfrm>
            <a:off x="-5490" y="0"/>
            <a:ext cx="9155891" cy="3429001"/>
          </a:xfrm>
        </p:spPr>
      </p:pic>
    </p:spTree>
    <p:extLst>
      <p:ext uri="{BB962C8B-B14F-4D97-AF65-F5344CB8AC3E}">
        <p14:creationId xmlns:p14="http://schemas.microsoft.com/office/powerpoint/2010/main" val="298208685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Centralisé / décentralisé</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34</a:t>
            </a:fld>
            <a:endParaRPr lang="fr-FR"/>
          </a:p>
        </p:txBody>
      </p:sp>
      <p:sp>
        <p:nvSpPr>
          <p:cNvPr id="5" name="Espace réservé du contenu 4"/>
          <p:cNvSpPr>
            <a:spLocks noGrp="1"/>
          </p:cNvSpPr>
          <p:nvPr>
            <p:ph sz="quarter" idx="13"/>
          </p:nvPr>
        </p:nvSpPr>
        <p:spPr/>
        <p:txBody>
          <a:bodyPr/>
          <a:lstStyle/>
          <a:p>
            <a:r>
              <a:rPr lang="fr-FR" dirty="0" smtClean="0"/>
              <a:t>2 types de logiciels : centralisé ou décentralisé</a:t>
            </a:r>
          </a:p>
          <a:p>
            <a:r>
              <a:rPr lang="fr-FR" dirty="0" smtClean="0"/>
              <a:t>Mode Centralisé : un serveur central est le dépôt de référence. Les membres du projet ne peuvent se communiquer du code en l’absence du dépôt central.</a:t>
            </a:r>
          </a:p>
          <a:p>
            <a:r>
              <a:rPr lang="fr-FR" dirty="0" smtClean="0"/>
              <a:t>Mode Décentralisé : chaque membre du projet possède une copie complète des fichiers et de leur historique, et peut travailler et communiquer aux autres sans dépendre d’un point central.</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959069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Quelques logiciels de gestion de version</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latin typeface="+mn-lt"/>
              </a:rPr>
              <a:pPr/>
              <a:t>35</a:t>
            </a:fld>
            <a:endParaRPr lang="fr-FR">
              <a:latin typeface="+mn-lt"/>
            </a:endParaRPr>
          </a:p>
        </p:txBody>
      </p:sp>
      <p:sp>
        <p:nvSpPr>
          <p:cNvPr id="6" name="Espace réservé du contenu 1"/>
          <p:cNvSpPr txBox="1">
            <a:spLocks/>
          </p:cNvSpPr>
          <p:nvPr/>
        </p:nvSpPr>
        <p:spPr bwMode="gray">
          <a:xfrm>
            <a:off x="606585" y="1244350"/>
            <a:ext cx="3780000" cy="1411526"/>
          </a:xfrm>
          <a:prstGeom prst="rect">
            <a:avLst/>
          </a:prstGeom>
        </p:spPr>
        <p:txBody>
          <a:bodyPr vert="horz" wrap="square"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Tx/>
              <a:buNone/>
            </a:pPr>
            <a:r>
              <a:rPr lang="fr-FR" sz="1600" b="1" dirty="0" smtClean="0"/>
              <a:t>Centralisé</a:t>
            </a:r>
          </a:p>
          <a:p>
            <a:pPr marL="447675" lvl="2">
              <a:spcBef>
                <a:spcPts val="0"/>
              </a:spcBef>
            </a:pPr>
            <a:r>
              <a:rPr lang="fr-FR" sz="1400" dirty="0" smtClean="0"/>
              <a:t>Concurrent Versions System (CVS)</a:t>
            </a:r>
          </a:p>
          <a:p>
            <a:pPr marL="447675" lvl="2">
              <a:spcBef>
                <a:spcPts val="0"/>
              </a:spcBef>
            </a:pPr>
            <a:r>
              <a:rPr lang="fr-FR" sz="1400" dirty="0" err="1" smtClean="0"/>
              <a:t>SubVersioN</a:t>
            </a:r>
            <a:r>
              <a:rPr lang="fr-FR" sz="1400" dirty="0" smtClean="0"/>
              <a:t> (SVN)</a:t>
            </a:r>
          </a:p>
        </p:txBody>
      </p:sp>
      <p:sp>
        <p:nvSpPr>
          <p:cNvPr id="7" name="Espace réservé du contenu 1"/>
          <p:cNvSpPr txBox="1">
            <a:spLocks/>
          </p:cNvSpPr>
          <p:nvPr/>
        </p:nvSpPr>
        <p:spPr>
          <a:xfrm>
            <a:off x="4853758" y="1244349"/>
            <a:ext cx="3750492" cy="1134126"/>
          </a:xfrm>
          <a:prstGeom prst="rect">
            <a:avLst/>
          </a:prstGeom>
        </p:spPr>
        <p:txBody>
          <a:bodyPr vert="horz" lIns="0" tIns="0" rIns="0" bIns="0" rtlCol="0">
            <a:noAutofit/>
          </a:bodyPr>
          <a:lstStyle/>
          <a:p>
            <a:pPr lvl="0">
              <a:spcBef>
                <a:spcPts val="600"/>
              </a:spcBef>
              <a:buClr>
                <a:srgbClr val="CF022B"/>
              </a:buClr>
              <a:buSzPct val="90000"/>
            </a:pPr>
            <a:r>
              <a:rPr lang="fr-FR" sz="1600" b="1" dirty="0" smtClean="0">
                <a:solidFill>
                  <a:srgbClr val="232323"/>
                </a:solidFill>
                <a:latin typeface="+mn-lt"/>
              </a:rPr>
              <a:t>Décentralisé</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Git</a:t>
            </a:r>
            <a:endParaRPr lang="fr-FR" sz="1400" dirty="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Mercurial</a:t>
            </a:r>
            <a:endParaRPr lang="fr-FR" sz="1400" dirty="0">
              <a:solidFill>
                <a:srgbClr val="232323"/>
              </a:solidFill>
              <a:latin typeface="+mn-lt"/>
            </a:endParaRPr>
          </a:p>
        </p:txBody>
      </p:sp>
      <p:sp>
        <p:nvSpPr>
          <p:cNvPr id="8" name="Rectangle 7"/>
          <p:cNvSpPr/>
          <p:nvPr/>
        </p:nvSpPr>
        <p:spPr>
          <a:xfrm>
            <a:off x="404476" y="1244349"/>
            <a:ext cx="108000" cy="22440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9" name="Rectangle 8"/>
          <p:cNvSpPr/>
          <p:nvPr/>
        </p:nvSpPr>
        <p:spPr>
          <a:xfrm>
            <a:off x="404476" y="3980121"/>
            <a:ext cx="108000" cy="23291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0" name="Rectangle 9"/>
          <p:cNvSpPr/>
          <p:nvPr/>
        </p:nvSpPr>
        <p:spPr>
          <a:xfrm>
            <a:off x="4657656" y="3980121"/>
            <a:ext cx="108000" cy="23291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1" name="Rectangle 10"/>
          <p:cNvSpPr/>
          <p:nvPr/>
        </p:nvSpPr>
        <p:spPr>
          <a:xfrm>
            <a:off x="4657656" y="1244349"/>
            <a:ext cx="108000" cy="224402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sp>
        <p:nvSpPr>
          <p:cNvPr id="12" name="Espace réservé du contenu 1"/>
          <p:cNvSpPr txBox="1">
            <a:spLocks/>
          </p:cNvSpPr>
          <p:nvPr/>
        </p:nvSpPr>
        <p:spPr>
          <a:xfrm>
            <a:off x="4853758" y="3980116"/>
            <a:ext cx="3750492" cy="1134126"/>
          </a:xfrm>
          <a:prstGeom prst="rect">
            <a:avLst/>
          </a:prstGeom>
        </p:spPr>
        <p:txBody>
          <a:bodyPr vert="horz" lIns="0" tIns="0" rIns="0" bIns="0" rtlCol="0">
            <a:noAutofit/>
          </a:bodyPr>
          <a:lstStyle/>
          <a:p>
            <a:pPr lvl="0">
              <a:spcBef>
                <a:spcPts val="600"/>
              </a:spcBef>
              <a:buClr>
                <a:srgbClr val="CF022B"/>
              </a:buClr>
              <a:buSzPct val="90000"/>
            </a:pPr>
            <a:r>
              <a:rPr lang="fr-FR" sz="1600" b="1" dirty="0" err="1" smtClean="0">
                <a:solidFill>
                  <a:srgbClr val="232323"/>
                </a:solidFill>
                <a:latin typeface="+mn-lt"/>
              </a:rPr>
              <a:t>Resources</a:t>
            </a:r>
            <a:r>
              <a:rPr lang="fr-FR" sz="1600" b="1" dirty="0" smtClean="0">
                <a:solidFill>
                  <a:srgbClr val="232323"/>
                </a:solidFill>
                <a:latin typeface="+mn-lt"/>
              </a:rPr>
              <a:t> graphiques et sonores</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AlienBrain</a:t>
            </a:r>
            <a:endParaRPr lang="fr-FR" sz="1400" dirty="0" smtClean="0">
              <a:solidFill>
                <a:srgbClr val="232323"/>
              </a:solidFill>
              <a:latin typeface="+mn-lt"/>
            </a:endParaRPr>
          </a:p>
          <a:p>
            <a:pPr marL="447675" lvl="2" indent="-203200" defTabSz="725488">
              <a:buFont typeface="Calibri" panose="020F0502020204030204" pitchFamily="34" charset="0"/>
              <a:buChar char="‐"/>
            </a:pPr>
            <a:r>
              <a:rPr lang="fr-FR" sz="1400" dirty="0" err="1" smtClean="0">
                <a:solidFill>
                  <a:srgbClr val="232323"/>
                </a:solidFill>
                <a:latin typeface="+mn-lt"/>
              </a:rPr>
              <a:t>Perforce</a:t>
            </a:r>
            <a:endParaRPr lang="fr-FR" sz="1400" dirty="0">
              <a:solidFill>
                <a:srgbClr val="232323"/>
              </a:solidFill>
              <a:latin typeface="+mn-lt"/>
            </a:endParaRPr>
          </a:p>
        </p:txBody>
      </p:sp>
      <p:sp>
        <p:nvSpPr>
          <p:cNvPr id="13" name="Rectangle 12"/>
          <p:cNvSpPr/>
          <p:nvPr/>
        </p:nvSpPr>
        <p:spPr>
          <a:xfrm>
            <a:off x="606585" y="3980116"/>
            <a:ext cx="3780000" cy="1134126"/>
          </a:xfrm>
          <a:prstGeom prst="rect">
            <a:avLst/>
          </a:prstGeom>
        </p:spPr>
        <p:txBody>
          <a:bodyPr vert="horz" wrap="square" lIns="0" tIns="0" rIns="0" bIns="0" rtlCol="0">
            <a:noAutofit/>
          </a:bodyPr>
          <a:lstStyle/>
          <a:p>
            <a:pPr lvl="0">
              <a:spcBef>
                <a:spcPts val="600"/>
              </a:spcBef>
              <a:buClr>
                <a:srgbClr val="CF022B"/>
              </a:buClr>
              <a:buSzPct val="90000"/>
            </a:pPr>
            <a:r>
              <a:rPr lang="fr-FR" sz="1600" b="1" dirty="0" smtClean="0">
                <a:solidFill>
                  <a:srgbClr val="232323"/>
                </a:solidFill>
                <a:latin typeface="+mn-lt"/>
              </a:rPr>
              <a:t>Propriétaire</a:t>
            </a:r>
            <a:endParaRPr lang="fr-FR" sz="1600" b="1"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IBM </a:t>
            </a:r>
            <a:r>
              <a:rPr lang="fr-FR" sz="1400" dirty="0" err="1" smtClean="0">
                <a:solidFill>
                  <a:srgbClr val="232323"/>
                </a:solidFill>
                <a:latin typeface="+mn-lt"/>
              </a:rPr>
              <a:t>ClearCase</a:t>
            </a:r>
            <a:endParaRPr lang="fr-FR" sz="1400" dirty="0">
              <a:solidFill>
                <a:srgbClr val="232323"/>
              </a:solidFill>
              <a:latin typeface="+mn-lt"/>
            </a:endParaRPr>
          </a:p>
          <a:p>
            <a:pPr marL="447675" lvl="2" indent="-203200" defTabSz="725488">
              <a:buFont typeface="Calibri" panose="020F0502020204030204" pitchFamily="34" charset="0"/>
              <a:buChar char="‐"/>
            </a:pPr>
            <a:r>
              <a:rPr lang="fr-FR" sz="1400" dirty="0" smtClean="0">
                <a:solidFill>
                  <a:srgbClr val="232323"/>
                </a:solidFill>
                <a:latin typeface="+mn-lt"/>
              </a:rPr>
              <a:t>Microsoft Team </a:t>
            </a:r>
            <a:r>
              <a:rPr lang="fr-FR" sz="1400" dirty="0" err="1" smtClean="0">
                <a:solidFill>
                  <a:srgbClr val="232323"/>
                </a:solidFill>
                <a:latin typeface="+mn-lt"/>
              </a:rPr>
              <a:t>Foundation</a:t>
            </a:r>
            <a:r>
              <a:rPr lang="fr-FR" sz="1400" dirty="0" smtClean="0">
                <a:solidFill>
                  <a:srgbClr val="232323"/>
                </a:solidFill>
                <a:latin typeface="+mn-lt"/>
              </a:rPr>
              <a:t> Server (TFS)</a:t>
            </a:r>
            <a:endParaRPr lang="fr-FR" sz="1400" dirty="0">
              <a:solidFill>
                <a:srgbClr val="232323"/>
              </a:solidFill>
              <a:latin typeface="+mn-lt"/>
            </a:endParaRPr>
          </a:p>
        </p:txBody>
      </p:sp>
      <p:pic>
        <p:nvPicPr>
          <p:cNvPr id="14" name="Imag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0716" y="4872096"/>
            <a:ext cx="1275771" cy="1275771"/>
          </a:xfrm>
          <a:prstGeom prst="rect">
            <a:avLst/>
          </a:prstGeom>
        </p:spPr>
      </p:pic>
      <p:pic>
        <p:nvPicPr>
          <p:cNvPr id="1026" name="Picture 2" descr="D:\Formation Git\clearcas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1228" y="4872096"/>
            <a:ext cx="1128684" cy="11125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Formation Git\cvs.jpe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584" y="2328199"/>
            <a:ext cx="1566118" cy="86890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Formation Git\logo-git.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29004" y="2218735"/>
            <a:ext cx="1087836" cy="108783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Formation Git\mercuria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03845" y="2157786"/>
            <a:ext cx="1008112" cy="1209734"/>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D:\Formation Git\svn.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15816" y="2218735"/>
            <a:ext cx="1091594" cy="10915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D:\Formation Git\tfs.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2510" y="5154297"/>
            <a:ext cx="1512790" cy="548158"/>
          </a:xfrm>
          <a:prstGeom prst="rect">
            <a:avLst/>
          </a:prstGeom>
          <a:noFill/>
          <a:extLst>
            <a:ext uri="{909E8E84-426E-40DD-AFC4-6F175D3DCCD1}">
              <a14:hiddenFill xmlns:a14="http://schemas.microsoft.com/office/drawing/2010/main">
                <a:solidFill>
                  <a:srgbClr val="FFFFFF"/>
                </a:solidFill>
              </a14:hiddenFill>
            </a:ext>
          </a:extLst>
        </p:spPr>
      </p:pic>
      <p:pic>
        <p:nvPicPr>
          <p:cNvPr id="15" name="Imag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95351" y="5445224"/>
            <a:ext cx="1503894" cy="173526"/>
          </a:xfrm>
          <a:prstGeom prst="rect">
            <a:avLst/>
          </a:prstGeom>
        </p:spPr>
      </p:pic>
      <p:sp>
        <p:nvSpPr>
          <p:cNvPr id="2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49606627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GIT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36</a:t>
            </a:fld>
            <a:endParaRPr lang="fr-FR"/>
          </a:p>
        </p:txBody>
      </p:sp>
      <p:sp>
        <p:nvSpPr>
          <p:cNvPr id="5" name="Espace réservé du contenu 4"/>
          <p:cNvSpPr>
            <a:spLocks noGrp="1"/>
          </p:cNvSpPr>
          <p:nvPr>
            <p:ph sz="quarter" idx="13"/>
          </p:nvPr>
        </p:nvSpPr>
        <p:spPr>
          <a:xfrm>
            <a:off x="250878" y="1196752"/>
            <a:ext cx="8088312" cy="4681537"/>
          </a:xfrm>
        </p:spPr>
        <p:txBody>
          <a:bodyPr/>
          <a:lstStyle/>
          <a:p>
            <a:r>
              <a:rPr lang="fr-FR" dirty="0" smtClean="0"/>
              <a:t>Créé par Linus </a:t>
            </a:r>
            <a:r>
              <a:rPr lang="fr-FR" dirty="0" err="1" smtClean="0"/>
              <a:t>Torvalds</a:t>
            </a:r>
            <a:r>
              <a:rPr lang="fr-FR" dirty="0" smtClean="0"/>
              <a:t> en 2005</a:t>
            </a:r>
          </a:p>
          <a:p>
            <a:r>
              <a:rPr lang="fr-FR" dirty="0" smtClean="0"/>
              <a:t>Système décentralisé</a:t>
            </a:r>
          </a:p>
          <a:p>
            <a:pPr lvl="1"/>
            <a:r>
              <a:rPr lang="fr-FR" dirty="0" smtClean="0"/>
              <a:t>Connexion réseau utile uniquement pour propager ses modifications ou récupérer celles de ses collègues</a:t>
            </a:r>
            <a:endParaRPr lang="fr-FR" dirty="0"/>
          </a:p>
          <a:p>
            <a:pPr lvl="1"/>
            <a:r>
              <a:rPr lang="fr-FR" dirty="0" smtClean="0"/>
              <a:t>On peut configurer plusieurs dépôts distants</a:t>
            </a:r>
            <a:br>
              <a:rPr lang="fr-FR" dirty="0" smtClean="0"/>
            </a:br>
            <a:r>
              <a:rPr lang="fr-FR" dirty="0" smtClean="0"/>
              <a:t>pour un même dépôt local </a:t>
            </a:r>
          </a:p>
          <a:p>
            <a:pPr lvl="1"/>
            <a:r>
              <a:rPr lang="fr-FR" dirty="0"/>
              <a:t>Chaque développeur a une copie du dépôt en </a:t>
            </a:r>
            <a:r>
              <a:rPr lang="fr-FR" dirty="0" smtClean="0"/>
              <a:t>local</a:t>
            </a:r>
            <a:br>
              <a:rPr lang="fr-FR" dirty="0" smtClean="0"/>
            </a:br>
            <a:r>
              <a:rPr lang="fr-FR" dirty="0" smtClean="0"/>
              <a:t>permet de bénéficier de git même sans réseau</a:t>
            </a:r>
          </a:p>
          <a:p>
            <a:r>
              <a:rPr lang="fr-FR" dirty="0" smtClean="0"/>
              <a:t>Stockage uniquement des modifications des fichiers</a:t>
            </a:r>
          </a:p>
          <a:p>
            <a:pPr lvl="1"/>
            <a:r>
              <a:rPr lang="fr-FR" dirty="0" smtClean="0"/>
              <a:t>Trafic réseau limité</a:t>
            </a:r>
          </a:p>
          <a:p>
            <a:pPr lvl="1"/>
            <a:r>
              <a:rPr lang="fr-FR" dirty="0" smtClean="0"/>
              <a:t>Fusion de modifications facilitée</a:t>
            </a:r>
          </a:p>
          <a:p>
            <a:r>
              <a:rPr lang="fr-FR" dirty="0" smtClean="0"/>
              <a:t>Grande souplesse</a:t>
            </a:r>
          </a:p>
          <a:p>
            <a:pPr lvl="1"/>
            <a:r>
              <a:rPr lang="fr-FR" dirty="0" smtClean="0"/>
              <a:t>Aucune obligation, mais des « choix par défaut »</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9392161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vocabulaire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37</a:t>
            </a:fld>
            <a:endParaRPr lang="fr-FR"/>
          </a:p>
        </p:txBody>
      </p:sp>
      <p:sp>
        <p:nvSpPr>
          <p:cNvPr id="5" name="Espace réservé du contenu 4"/>
          <p:cNvSpPr>
            <a:spLocks noGrp="1"/>
          </p:cNvSpPr>
          <p:nvPr>
            <p:ph sz="quarter" idx="13"/>
          </p:nvPr>
        </p:nvSpPr>
        <p:spPr/>
        <p:txBody>
          <a:bodyPr/>
          <a:lstStyle/>
          <a:p>
            <a:r>
              <a:rPr lang="fr-FR" dirty="0" smtClean="0"/>
              <a:t>Commit : Enregistrement d’un ensemble de modifications sur un ou plusieurs fichiers dans l’historique du dépôt local. </a:t>
            </a:r>
          </a:p>
          <a:p>
            <a:r>
              <a:rPr lang="fr-FR" dirty="0" smtClean="0"/>
              <a:t>Branche : ensemble de </a:t>
            </a:r>
            <a:r>
              <a:rPr lang="fr-FR" i="1" dirty="0" err="1" smtClean="0"/>
              <a:t>commits</a:t>
            </a:r>
            <a:r>
              <a:rPr lang="fr-FR" dirty="0" smtClean="0"/>
              <a:t> liés entre eux par une relation de type « parent », et ayant un commit initial</a:t>
            </a:r>
          </a:p>
          <a:p>
            <a:r>
              <a:rPr lang="fr-FR" dirty="0" err="1" smtClean="0"/>
              <a:t>Merge</a:t>
            </a:r>
            <a:r>
              <a:rPr lang="fr-FR" dirty="0" smtClean="0"/>
              <a:t> : fusion au sein de l’historique de </a:t>
            </a:r>
            <a:r>
              <a:rPr lang="fr-FR" i="1" dirty="0" err="1" smtClean="0"/>
              <a:t>commits</a:t>
            </a:r>
            <a:r>
              <a:rPr lang="fr-FR" dirty="0" smtClean="0"/>
              <a:t> de sources différentes (locaux et distants, ou différentes branches)</a:t>
            </a:r>
          </a:p>
          <a:p>
            <a:r>
              <a:rPr lang="fr-FR" dirty="0" smtClean="0"/>
              <a:t>Push : Publication de </a:t>
            </a:r>
            <a:r>
              <a:rPr lang="fr-FR" i="1" dirty="0" err="1" smtClean="0"/>
              <a:t>commits</a:t>
            </a:r>
            <a:r>
              <a:rPr lang="fr-FR" dirty="0" smtClean="0"/>
              <a:t> faits en local sur un dépôt distant</a:t>
            </a:r>
          </a:p>
          <a:p>
            <a:r>
              <a:rPr lang="fr-FR" dirty="0" smtClean="0"/>
              <a:t>Pull : Intégration en local des modifications publiées par d’autres dans le dépôt distant</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74887723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structure en graphe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38</a:t>
            </a:fld>
            <a:endParaRPr lang="fr-FR"/>
          </a:p>
        </p:txBody>
      </p:sp>
      <p:sp>
        <p:nvSpPr>
          <p:cNvPr id="5" name="Espace réservé du contenu 4"/>
          <p:cNvSpPr>
            <a:spLocks noGrp="1"/>
          </p:cNvSpPr>
          <p:nvPr>
            <p:ph sz="quarter" idx="13"/>
          </p:nvPr>
        </p:nvSpPr>
        <p:spPr/>
        <p:txBody>
          <a:bodyPr/>
          <a:lstStyle/>
          <a:p>
            <a:r>
              <a:rPr lang="fr-FR" dirty="0"/>
              <a:t>Les </a:t>
            </a:r>
            <a:r>
              <a:rPr lang="fr-FR" i="1" dirty="0" err="1"/>
              <a:t>commits</a:t>
            </a:r>
            <a:r>
              <a:rPr lang="fr-FR" dirty="0"/>
              <a:t> sont les nœuds du graphe</a:t>
            </a:r>
          </a:p>
          <a:p>
            <a:r>
              <a:rPr lang="fr-FR" dirty="0" smtClean="0"/>
              <a:t>Branches </a:t>
            </a:r>
          </a:p>
          <a:p>
            <a:r>
              <a:rPr lang="fr-FR" dirty="0" err="1" smtClean="0"/>
              <a:t>Merge</a:t>
            </a:r>
            <a:endParaRPr lang="fr-FR" dirty="0" smtClean="0"/>
          </a:p>
          <a:p>
            <a:endParaRPr lang="fr-FR" dirty="0" smtClean="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9792" y="2021854"/>
            <a:ext cx="5624953" cy="4117028"/>
          </a:xfrm>
          <a:prstGeom prst="rect">
            <a:avLst/>
          </a:prstGeom>
        </p:spPr>
      </p:pic>
      <p:cxnSp>
        <p:nvCxnSpPr>
          <p:cNvPr id="8" name="Connecteur droit avec flèche 7"/>
          <p:cNvCxnSpPr/>
          <p:nvPr/>
        </p:nvCxnSpPr>
        <p:spPr>
          <a:xfrm flipV="1">
            <a:off x="2699792" y="6237313"/>
            <a:ext cx="5760640" cy="20168"/>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3663368" y="6284449"/>
            <a:ext cx="1584176" cy="261610"/>
          </a:xfrm>
          <a:prstGeom prst="rect">
            <a:avLst/>
          </a:prstGeom>
          <a:noFill/>
        </p:spPr>
        <p:txBody>
          <a:bodyPr wrap="square" rtlCol="0">
            <a:spAutoFit/>
          </a:bodyPr>
          <a:lstStyle/>
          <a:p>
            <a:r>
              <a:rPr lang="fr-FR" sz="1050" dirty="0" smtClean="0"/>
              <a:t>Axe du temps</a:t>
            </a:r>
            <a:endParaRPr lang="fr-FR" sz="1050" dirty="0"/>
          </a:p>
        </p:txBody>
      </p:sp>
      <p:sp>
        <p:nvSpPr>
          <p:cNvPr id="1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90901842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Une structure en graphe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39</a:t>
            </a:fld>
            <a:endParaRPr lang="fr-FR"/>
          </a:p>
        </p:txBody>
      </p:sp>
      <p:sp>
        <p:nvSpPr>
          <p:cNvPr id="1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12" name="Imag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1995" y="877923"/>
            <a:ext cx="4007818" cy="5805264"/>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654" y="1145081"/>
            <a:ext cx="2618310" cy="5236619"/>
          </a:xfrm>
          <a:prstGeom prst="rect">
            <a:avLst/>
          </a:prstGeom>
        </p:spPr>
      </p:pic>
    </p:spTree>
    <p:extLst>
      <p:ext uri="{BB962C8B-B14F-4D97-AF65-F5344CB8AC3E}">
        <p14:creationId xmlns:p14="http://schemas.microsoft.com/office/powerpoint/2010/main" val="226949333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defRPr/>
            </a:pPr>
            <a:r>
              <a:rPr lang="fr-FR" dirty="0" err="1" smtClean="0"/>
              <a:t>Sopra</a:t>
            </a:r>
            <a:r>
              <a:rPr lang="fr-FR" dirty="0" smtClean="0"/>
              <a:t> </a:t>
            </a:r>
            <a:r>
              <a:rPr lang="fr-FR" dirty="0" err="1" smtClean="0"/>
              <a:t>steria</a:t>
            </a:r>
            <a:endParaRPr lang="fr-FR" dirty="0"/>
          </a:p>
        </p:txBody>
      </p:sp>
      <p:sp>
        <p:nvSpPr>
          <p:cNvPr id="19459"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82395780-80F0-42B5-84A4-866FCF456845}" type="slidenum">
              <a:rPr lang="fr-FR" altLang="fr-FR" sz="1000" smtClean="0">
                <a:solidFill>
                  <a:srgbClr val="464646"/>
                </a:solidFill>
              </a:rPr>
              <a:pPr>
                <a:spcBef>
                  <a:spcPct val="0"/>
                </a:spcBef>
                <a:buClrTx/>
                <a:buSzTx/>
                <a:buFontTx/>
                <a:buNone/>
              </a:pPr>
              <a:t>4</a:t>
            </a:fld>
            <a:endParaRPr lang="fr-FR" altLang="fr-FR" sz="1000" smtClean="0">
              <a:solidFill>
                <a:srgbClr val="464646"/>
              </a:solidFill>
            </a:endParaRPr>
          </a:p>
        </p:txBody>
      </p:sp>
      <p:sp>
        <p:nvSpPr>
          <p:cNvPr id="19460" name="ZoneTexte 35"/>
          <p:cNvSpPr txBox="1">
            <a:spLocks noChangeArrowheads="1"/>
          </p:cNvSpPr>
          <p:nvPr/>
        </p:nvSpPr>
        <p:spPr bwMode="auto">
          <a:xfrm>
            <a:off x="588963" y="1341438"/>
            <a:ext cx="83169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400">
                <a:latin typeface="Arial" panose="020B0604020202020204" pitchFamily="34" charset="0"/>
              </a:rPr>
              <a:t>Un nouveau leader européen de la transformation numérique</a:t>
            </a:r>
            <a:endParaRPr lang="it-IT" altLang="fr-FR" sz="2400">
              <a:latin typeface="Arial" panose="020B0604020202020204" pitchFamily="34" charset="0"/>
            </a:endParaRPr>
          </a:p>
        </p:txBody>
      </p:sp>
      <p:sp>
        <p:nvSpPr>
          <p:cNvPr id="19461" name="ZoneTexte 64"/>
          <p:cNvSpPr txBox="1">
            <a:spLocks noChangeArrowheads="1"/>
          </p:cNvSpPr>
          <p:nvPr/>
        </p:nvSpPr>
        <p:spPr bwMode="auto">
          <a:xfrm>
            <a:off x="3924300" y="4357688"/>
            <a:ext cx="1770063"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Collaborateurs</a:t>
            </a:r>
          </a:p>
        </p:txBody>
      </p:sp>
      <p:sp>
        <p:nvSpPr>
          <p:cNvPr id="19462" name="ZoneTexte 73"/>
          <p:cNvSpPr txBox="1">
            <a:spLocks noChangeArrowheads="1"/>
          </p:cNvSpPr>
          <p:nvPr/>
        </p:nvSpPr>
        <p:spPr bwMode="auto">
          <a:xfrm>
            <a:off x="6659563" y="4357688"/>
            <a:ext cx="1884362"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Implantations</a:t>
            </a:r>
          </a:p>
        </p:txBody>
      </p:sp>
      <p:sp>
        <p:nvSpPr>
          <p:cNvPr id="19463" name="ZoneTexte 66"/>
          <p:cNvSpPr txBox="1">
            <a:spLocks noChangeArrowheads="1"/>
          </p:cNvSpPr>
          <p:nvPr/>
        </p:nvSpPr>
        <p:spPr bwMode="auto">
          <a:xfrm>
            <a:off x="539750" y="4373563"/>
            <a:ext cx="29527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Chiffre d’affaires 2016</a:t>
            </a:r>
          </a:p>
        </p:txBody>
      </p:sp>
      <p:grpSp>
        <p:nvGrpSpPr>
          <p:cNvPr id="19464" name="Groupe 16"/>
          <p:cNvGrpSpPr>
            <a:grpSpLocks/>
          </p:cNvGrpSpPr>
          <p:nvPr/>
        </p:nvGrpSpPr>
        <p:grpSpPr bwMode="auto">
          <a:xfrm>
            <a:off x="1162050" y="2492375"/>
            <a:ext cx="1825625" cy="1609725"/>
            <a:chOff x="1162244" y="2755772"/>
            <a:chExt cx="1555617" cy="1338831"/>
          </a:xfrm>
        </p:grpSpPr>
        <p:sp>
          <p:nvSpPr>
            <p:cNvPr id="39" name="Ellipse 5"/>
            <p:cNvSpPr>
              <a:spLocks noChangeAspect="1"/>
            </p:cNvSpPr>
            <p:nvPr/>
          </p:nvSpPr>
          <p:spPr>
            <a:xfrm>
              <a:off x="1205531" y="2755772"/>
              <a:ext cx="1471749"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9" name="ZoneTexte 94"/>
            <p:cNvSpPr txBox="1">
              <a:spLocks noChangeArrowheads="1"/>
            </p:cNvSpPr>
            <p:nvPr/>
          </p:nvSpPr>
          <p:spPr bwMode="auto">
            <a:xfrm>
              <a:off x="1162244" y="3416302"/>
              <a:ext cx="1555617" cy="363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2800" b="1">
                  <a:solidFill>
                    <a:srgbClr val="FFFFFF"/>
                  </a:solidFill>
                  <a:latin typeface="Arial" panose="020B0604020202020204" pitchFamily="34" charset="0"/>
                </a:rPr>
                <a:t>3,8 </a:t>
              </a:r>
              <a:r>
                <a:rPr lang="fr-FR" altLang="fr-FR" sz="1800">
                  <a:solidFill>
                    <a:srgbClr val="FFFFFF"/>
                  </a:solidFill>
                  <a:latin typeface="Arial" panose="020B0604020202020204" pitchFamily="34" charset="0"/>
                </a:rPr>
                <a:t>Mds EUR</a:t>
              </a:r>
            </a:p>
          </p:txBody>
        </p:sp>
        <p:grpSp>
          <p:nvGrpSpPr>
            <p:cNvPr id="19480" name="Groupe 8"/>
            <p:cNvGrpSpPr>
              <a:grpSpLocks/>
            </p:cNvGrpSpPr>
            <p:nvPr/>
          </p:nvGrpSpPr>
          <p:grpSpPr bwMode="auto">
            <a:xfrm>
              <a:off x="1775719" y="2825509"/>
              <a:ext cx="384412" cy="523220"/>
              <a:chOff x="1775719" y="2448186"/>
              <a:chExt cx="384412" cy="523220"/>
            </a:xfrm>
          </p:grpSpPr>
          <p:sp>
            <p:nvSpPr>
              <p:cNvPr id="43" name="Ellipse 42"/>
              <p:cNvSpPr/>
              <p:nvPr/>
            </p:nvSpPr>
            <p:spPr>
              <a:xfrm>
                <a:off x="1780433" y="2518406"/>
                <a:ext cx="380111" cy="380260"/>
              </a:xfrm>
              <a:prstGeom prst="ellipse">
                <a:avLst/>
              </a:prstGeom>
              <a:solidFill>
                <a:srgbClr val="FAAA0A"/>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3600" dirty="0">
                  <a:solidFill>
                    <a:srgbClr val="FAAA0A"/>
                  </a:solidFill>
                  <a:latin typeface="Tahoma"/>
                </a:endParaRPr>
              </a:p>
            </p:txBody>
          </p:sp>
          <p:sp>
            <p:nvSpPr>
              <p:cNvPr id="19483" name="Rectangle 98"/>
              <p:cNvSpPr>
                <a:spLocks noChangeAspect="1"/>
              </p:cNvSpPr>
              <p:nvPr/>
            </p:nvSpPr>
            <p:spPr bwMode="auto">
              <a:xfrm>
                <a:off x="1775719" y="2448186"/>
                <a:ext cx="3674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a:t>
                </a:r>
              </a:p>
            </p:txBody>
          </p:sp>
        </p:grpSp>
        <p:cxnSp>
          <p:nvCxnSpPr>
            <p:cNvPr id="42" name="Connecteur droit 41"/>
            <p:cNvCxnSpPr/>
            <p:nvPr/>
          </p:nvCxnSpPr>
          <p:spPr>
            <a:xfrm>
              <a:off x="1426023" y="3411984"/>
              <a:ext cx="108893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465" name="Groupe 10"/>
          <p:cNvGrpSpPr>
            <a:grpSpLocks/>
          </p:cNvGrpSpPr>
          <p:nvPr/>
        </p:nvGrpSpPr>
        <p:grpSpPr bwMode="auto">
          <a:xfrm>
            <a:off x="3941763" y="2492375"/>
            <a:ext cx="1709737" cy="1612900"/>
            <a:chOff x="3942289" y="2753499"/>
            <a:chExt cx="1507198" cy="1338831"/>
          </a:xfrm>
        </p:grpSpPr>
        <p:sp>
          <p:nvSpPr>
            <p:cNvPr id="46" name="Ellipse 5"/>
            <p:cNvSpPr>
              <a:spLocks noChangeAspect="1"/>
            </p:cNvSpPr>
            <p:nvPr/>
          </p:nvSpPr>
          <p:spPr>
            <a:xfrm>
              <a:off x="3963280" y="2753499"/>
              <a:ext cx="1470813"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5" name="ZoneTexte 101"/>
            <p:cNvSpPr txBox="1">
              <a:spLocks noChangeArrowheads="1"/>
            </p:cNvSpPr>
            <p:nvPr/>
          </p:nvSpPr>
          <p:spPr bwMode="auto">
            <a:xfrm>
              <a:off x="3942289" y="3432498"/>
              <a:ext cx="1507198" cy="43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+40 000</a:t>
              </a:r>
            </a:p>
          </p:txBody>
        </p:sp>
        <p:cxnSp>
          <p:nvCxnSpPr>
            <p:cNvPr id="48" name="Connecteur droit 47"/>
            <p:cNvCxnSpPr/>
            <p:nvPr/>
          </p:nvCxnSpPr>
          <p:spPr>
            <a:xfrm>
              <a:off x="4156403" y="3426868"/>
              <a:ext cx="10887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 name="Groupe 12"/>
            <p:cNvGrpSpPr>
              <a:grpSpLocks noChangeAspect="1"/>
            </p:cNvGrpSpPr>
            <p:nvPr/>
          </p:nvGrpSpPr>
          <p:grpSpPr>
            <a:xfrm>
              <a:off x="4462775" y="2953578"/>
              <a:ext cx="448532" cy="391604"/>
              <a:chOff x="2840750" y="2401680"/>
              <a:chExt cx="934443" cy="815841"/>
            </a:xfrm>
            <a:solidFill>
              <a:schemeClr val="bg1"/>
            </a:solidFill>
          </p:grpSpPr>
          <p:sp>
            <p:nvSpPr>
              <p:cNvPr id="50" name="Freeform 65"/>
              <p:cNvSpPr>
                <a:spLocks/>
              </p:cNvSpPr>
              <p:nvPr/>
            </p:nvSpPr>
            <p:spPr bwMode="auto">
              <a:xfrm>
                <a:off x="3079752" y="2841946"/>
                <a:ext cx="485191" cy="375575"/>
              </a:xfrm>
              <a:custGeom>
                <a:avLst/>
                <a:gdLst>
                  <a:gd name="T0" fmla="*/ 48 w 811"/>
                  <a:gd name="T1" fmla="*/ 583 h 626"/>
                  <a:gd name="T2" fmla="*/ 751 w 811"/>
                  <a:gd name="T3" fmla="*/ 583 h 626"/>
                  <a:gd name="T4" fmla="*/ 776 w 811"/>
                  <a:gd name="T5" fmla="*/ 579 h 626"/>
                  <a:gd name="T6" fmla="*/ 788 w 811"/>
                  <a:gd name="T7" fmla="*/ 575 h 626"/>
                  <a:gd name="T8" fmla="*/ 803 w 811"/>
                  <a:gd name="T9" fmla="*/ 565 h 626"/>
                  <a:gd name="T10" fmla="*/ 809 w 811"/>
                  <a:gd name="T11" fmla="*/ 555 h 626"/>
                  <a:gd name="T12" fmla="*/ 811 w 811"/>
                  <a:gd name="T13" fmla="*/ 538 h 626"/>
                  <a:gd name="T14" fmla="*/ 805 w 811"/>
                  <a:gd name="T15" fmla="*/ 495 h 626"/>
                  <a:gd name="T16" fmla="*/ 782 w 811"/>
                  <a:gd name="T17" fmla="*/ 380 h 626"/>
                  <a:gd name="T18" fmla="*/ 758 w 811"/>
                  <a:gd name="T19" fmla="*/ 282 h 626"/>
                  <a:gd name="T20" fmla="*/ 738 w 811"/>
                  <a:gd name="T21" fmla="*/ 221 h 626"/>
                  <a:gd name="T22" fmla="*/ 716 w 811"/>
                  <a:gd name="T23" fmla="*/ 163 h 626"/>
                  <a:gd name="T24" fmla="*/ 692 w 811"/>
                  <a:gd name="T25" fmla="*/ 117 h 626"/>
                  <a:gd name="T26" fmla="*/ 676 w 811"/>
                  <a:gd name="T27" fmla="*/ 94 h 626"/>
                  <a:gd name="T28" fmla="*/ 663 w 811"/>
                  <a:gd name="T29" fmla="*/ 75 h 626"/>
                  <a:gd name="T30" fmla="*/ 634 w 811"/>
                  <a:gd name="T31" fmla="*/ 46 h 626"/>
                  <a:gd name="T32" fmla="*/ 600 w 811"/>
                  <a:gd name="T33" fmla="*/ 24 h 626"/>
                  <a:gd name="T34" fmla="*/ 565 w 811"/>
                  <a:gd name="T35" fmla="*/ 11 h 626"/>
                  <a:gd name="T36" fmla="*/ 532 w 811"/>
                  <a:gd name="T37" fmla="*/ 4 h 626"/>
                  <a:gd name="T38" fmla="*/ 491 w 811"/>
                  <a:gd name="T39" fmla="*/ 0 h 626"/>
                  <a:gd name="T40" fmla="*/ 465 w 811"/>
                  <a:gd name="T41" fmla="*/ 0 h 626"/>
                  <a:gd name="T42" fmla="*/ 313 w 811"/>
                  <a:gd name="T43" fmla="*/ 0 h 626"/>
                  <a:gd name="T44" fmla="*/ 313 w 811"/>
                  <a:gd name="T45" fmla="*/ 0 h 626"/>
                  <a:gd name="T46" fmla="*/ 304 w 811"/>
                  <a:gd name="T47" fmla="*/ 0 h 626"/>
                  <a:gd name="T48" fmla="*/ 265 w 811"/>
                  <a:gd name="T49" fmla="*/ 6 h 626"/>
                  <a:gd name="T50" fmla="*/ 225 w 811"/>
                  <a:gd name="T51" fmla="*/ 18 h 626"/>
                  <a:gd name="T52" fmla="*/ 197 w 811"/>
                  <a:gd name="T53" fmla="*/ 31 h 626"/>
                  <a:gd name="T54" fmla="*/ 170 w 811"/>
                  <a:gd name="T55" fmla="*/ 50 h 626"/>
                  <a:gd name="T56" fmla="*/ 143 w 811"/>
                  <a:gd name="T57" fmla="*/ 75 h 626"/>
                  <a:gd name="T58" fmla="*/ 131 w 811"/>
                  <a:gd name="T59" fmla="*/ 91 h 626"/>
                  <a:gd name="T60" fmla="*/ 110 w 811"/>
                  <a:gd name="T61" fmla="*/ 131 h 626"/>
                  <a:gd name="T62" fmla="*/ 89 w 811"/>
                  <a:gd name="T63" fmla="*/ 183 h 626"/>
                  <a:gd name="T64" fmla="*/ 69 w 811"/>
                  <a:gd name="T65" fmla="*/ 246 h 626"/>
                  <a:gd name="T66" fmla="*/ 34 w 811"/>
                  <a:gd name="T67" fmla="*/ 380 h 626"/>
                  <a:gd name="T68" fmla="*/ 8 w 811"/>
                  <a:gd name="T69" fmla="*/ 498 h 626"/>
                  <a:gd name="T70" fmla="*/ 0 w 811"/>
                  <a:gd name="T71" fmla="*/ 542 h 626"/>
                  <a:gd name="T72" fmla="*/ 2 w 811"/>
                  <a:gd name="T73" fmla="*/ 555 h 626"/>
                  <a:gd name="T74" fmla="*/ 6 w 811"/>
                  <a:gd name="T75" fmla="*/ 569 h 626"/>
                  <a:gd name="T76" fmla="*/ 8 w 811"/>
                  <a:gd name="T77" fmla="*/ 571 h 626"/>
                  <a:gd name="T78" fmla="*/ 15 w 811"/>
                  <a:gd name="T79" fmla="*/ 578 h 626"/>
                  <a:gd name="T80" fmla="*/ 35 w 811"/>
                  <a:gd name="T81" fmla="*/ 582 h 626"/>
                  <a:gd name="T82" fmla="*/ 46 w 811"/>
                  <a:gd name="T83" fmla="*/ 626 h 626"/>
                  <a:gd name="T84" fmla="*/ 46 w 811"/>
                  <a:gd name="T85" fmla="*/ 626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1" h="626">
                    <a:moveTo>
                      <a:pt x="46" y="626"/>
                    </a:moveTo>
                    <a:lnTo>
                      <a:pt x="48" y="583"/>
                    </a:lnTo>
                    <a:lnTo>
                      <a:pt x="751" y="583"/>
                    </a:lnTo>
                    <a:lnTo>
                      <a:pt x="751" y="583"/>
                    </a:lnTo>
                    <a:lnTo>
                      <a:pt x="764" y="582"/>
                    </a:lnTo>
                    <a:lnTo>
                      <a:pt x="776" y="579"/>
                    </a:lnTo>
                    <a:lnTo>
                      <a:pt x="788" y="575"/>
                    </a:lnTo>
                    <a:lnTo>
                      <a:pt x="788" y="575"/>
                    </a:lnTo>
                    <a:lnTo>
                      <a:pt x="799" y="569"/>
                    </a:lnTo>
                    <a:lnTo>
                      <a:pt x="803" y="565"/>
                    </a:lnTo>
                    <a:lnTo>
                      <a:pt x="806" y="560"/>
                    </a:lnTo>
                    <a:lnTo>
                      <a:pt x="809" y="555"/>
                    </a:lnTo>
                    <a:lnTo>
                      <a:pt x="810" y="550"/>
                    </a:lnTo>
                    <a:lnTo>
                      <a:pt x="811" y="538"/>
                    </a:lnTo>
                    <a:lnTo>
                      <a:pt x="811" y="538"/>
                    </a:lnTo>
                    <a:lnTo>
                      <a:pt x="805" y="495"/>
                    </a:lnTo>
                    <a:lnTo>
                      <a:pt x="795" y="442"/>
                    </a:lnTo>
                    <a:lnTo>
                      <a:pt x="782" y="380"/>
                    </a:lnTo>
                    <a:lnTo>
                      <a:pt x="767" y="316"/>
                    </a:lnTo>
                    <a:lnTo>
                      <a:pt x="758" y="282"/>
                    </a:lnTo>
                    <a:lnTo>
                      <a:pt x="748" y="252"/>
                    </a:lnTo>
                    <a:lnTo>
                      <a:pt x="738" y="221"/>
                    </a:lnTo>
                    <a:lnTo>
                      <a:pt x="727" y="192"/>
                    </a:lnTo>
                    <a:lnTo>
                      <a:pt x="716" y="163"/>
                    </a:lnTo>
                    <a:lnTo>
                      <a:pt x="704" y="139"/>
                    </a:lnTo>
                    <a:lnTo>
                      <a:pt x="692" y="117"/>
                    </a:lnTo>
                    <a:lnTo>
                      <a:pt x="679" y="98"/>
                    </a:lnTo>
                    <a:lnTo>
                      <a:pt x="676" y="94"/>
                    </a:lnTo>
                    <a:lnTo>
                      <a:pt x="676" y="94"/>
                    </a:lnTo>
                    <a:lnTo>
                      <a:pt x="663" y="75"/>
                    </a:lnTo>
                    <a:lnTo>
                      <a:pt x="648" y="59"/>
                    </a:lnTo>
                    <a:lnTo>
                      <a:pt x="634" y="46"/>
                    </a:lnTo>
                    <a:lnTo>
                      <a:pt x="618" y="34"/>
                    </a:lnTo>
                    <a:lnTo>
                      <a:pt x="600" y="24"/>
                    </a:lnTo>
                    <a:lnTo>
                      <a:pt x="583" y="18"/>
                    </a:lnTo>
                    <a:lnTo>
                      <a:pt x="565" y="11"/>
                    </a:lnTo>
                    <a:lnTo>
                      <a:pt x="548" y="7"/>
                    </a:lnTo>
                    <a:lnTo>
                      <a:pt x="532" y="4"/>
                    </a:lnTo>
                    <a:lnTo>
                      <a:pt x="517" y="2"/>
                    </a:lnTo>
                    <a:lnTo>
                      <a:pt x="491" y="0"/>
                    </a:lnTo>
                    <a:lnTo>
                      <a:pt x="473" y="0"/>
                    </a:lnTo>
                    <a:lnTo>
                      <a:pt x="465" y="0"/>
                    </a:lnTo>
                    <a:lnTo>
                      <a:pt x="461" y="0"/>
                    </a:lnTo>
                    <a:lnTo>
                      <a:pt x="313" y="0"/>
                    </a:lnTo>
                    <a:lnTo>
                      <a:pt x="313" y="0"/>
                    </a:lnTo>
                    <a:lnTo>
                      <a:pt x="313" y="0"/>
                    </a:lnTo>
                    <a:lnTo>
                      <a:pt x="313" y="0"/>
                    </a:lnTo>
                    <a:lnTo>
                      <a:pt x="304" y="0"/>
                    </a:lnTo>
                    <a:lnTo>
                      <a:pt x="286" y="3"/>
                    </a:lnTo>
                    <a:lnTo>
                      <a:pt x="265" y="6"/>
                    </a:lnTo>
                    <a:lnTo>
                      <a:pt x="239" y="12"/>
                    </a:lnTo>
                    <a:lnTo>
                      <a:pt x="225" y="18"/>
                    </a:lnTo>
                    <a:lnTo>
                      <a:pt x="211" y="24"/>
                    </a:lnTo>
                    <a:lnTo>
                      <a:pt x="197" y="31"/>
                    </a:lnTo>
                    <a:lnTo>
                      <a:pt x="183" y="40"/>
                    </a:lnTo>
                    <a:lnTo>
                      <a:pt x="170" y="50"/>
                    </a:lnTo>
                    <a:lnTo>
                      <a:pt x="157" y="62"/>
                    </a:lnTo>
                    <a:lnTo>
                      <a:pt x="143" y="75"/>
                    </a:lnTo>
                    <a:lnTo>
                      <a:pt x="131" y="91"/>
                    </a:lnTo>
                    <a:lnTo>
                      <a:pt x="131" y="91"/>
                    </a:lnTo>
                    <a:lnTo>
                      <a:pt x="121" y="109"/>
                    </a:lnTo>
                    <a:lnTo>
                      <a:pt x="110" y="131"/>
                    </a:lnTo>
                    <a:lnTo>
                      <a:pt x="98" y="157"/>
                    </a:lnTo>
                    <a:lnTo>
                      <a:pt x="89" y="183"/>
                    </a:lnTo>
                    <a:lnTo>
                      <a:pt x="78" y="214"/>
                    </a:lnTo>
                    <a:lnTo>
                      <a:pt x="69" y="246"/>
                    </a:lnTo>
                    <a:lnTo>
                      <a:pt x="50" y="313"/>
                    </a:lnTo>
                    <a:lnTo>
                      <a:pt x="34" y="380"/>
                    </a:lnTo>
                    <a:lnTo>
                      <a:pt x="19" y="443"/>
                    </a:lnTo>
                    <a:lnTo>
                      <a:pt x="8" y="498"/>
                    </a:lnTo>
                    <a:lnTo>
                      <a:pt x="0" y="542"/>
                    </a:lnTo>
                    <a:lnTo>
                      <a:pt x="0" y="542"/>
                    </a:lnTo>
                    <a:lnTo>
                      <a:pt x="0" y="547"/>
                    </a:lnTo>
                    <a:lnTo>
                      <a:pt x="2" y="555"/>
                    </a:lnTo>
                    <a:lnTo>
                      <a:pt x="3" y="563"/>
                    </a:lnTo>
                    <a:lnTo>
                      <a:pt x="6" y="569"/>
                    </a:lnTo>
                    <a:lnTo>
                      <a:pt x="8" y="571"/>
                    </a:lnTo>
                    <a:lnTo>
                      <a:pt x="8" y="571"/>
                    </a:lnTo>
                    <a:lnTo>
                      <a:pt x="11" y="575"/>
                    </a:lnTo>
                    <a:lnTo>
                      <a:pt x="15" y="578"/>
                    </a:lnTo>
                    <a:lnTo>
                      <a:pt x="26" y="581"/>
                    </a:lnTo>
                    <a:lnTo>
                      <a:pt x="35" y="582"/>
                    </a:lnTo>
                    <a:lnTo>
                      <a:pt x="46" y="583"/>
                    </a:lnTo>
                    <a:lnTo>
                      <a:pt x="46" y="626"/>
                    </a:lnTo>
                    <a:lnTo>
                      <a:pt x="46" y="626"/>
                    </a:lnTo>
                    <a:lnTo>
                      <a:pt x="46" y="626"/>
                    </a:lnTo>
                    <a:lnTo>
                      <a:pt x="46" y="626"/>
                    </a:lnTo>
                    <a:close/>
                  </a:path>
                </a:pathLst>
              </a:custGeom>
              <a:grpFill/>
              <a:ln>
                <a:noFill/>
              </a:ln>
            </p:spPr>
            <p:txBody>
              <a:bodyPr/>
              <a:lstStyle/>
              <a:p>
                <a:pPr eaLnBrk="1" hangingPunct="1">
                  <a:defRPr/>
                </a:pPr>
                <a:endParaRPr lang="fr-FR"/>
              </a:p>
            </p:txBody>
          </p:sp>
          <p:sp>
            <p:nvSpPr>
              <p:cNvPr id="51" name="Freeform 66"/>
              <p:cNvSpPr>
                <a:spLocks/>
              </p:cNvSpPr>
              <p:nvPr/>
            </p:nvSpPr>
            <p:spPr bwMode="auto">
              <a:xfrm>
                <a:off x="3155227" y="2417853"/>
                <a:ext cx="316273" cy="316273"/>
              </a:xfrm>
              <a:custGeom>
                <a:avLst/>
                <a:gdLst>
                  <a:gd name="T0" fmla="*/ 264 w 528"/>
                  <a:gd name="T1" fmla="*/ 529 h 529"/>
                  <a:gd name="T2" fmla="*/ 318 w 528"/>
                  <a:gd name="T3" fmla="*/ 523 h 529"/>
                  <a:gd name="T4" fmla="*/ 367 w 528"/>
                  <a:gd name="T5" fmla="*/ 508 h 529"/>
                  <a:gd name="T6" fmla="*/ 411 w 528"/>
                  <a:gd name="T7" fmla="*/ 484 h 529"/>
                  <a:gd name="T8" fmla="*/ 451 w 528"/>
                  <a:gd name="T9" fmla="*/ 452 h 529"/>
                  <a:gd name="T10" fmla="*/ 484 w 528"/>
                  <a:gd name="T11" fmla="*/ 412 h 529"/>
                  <a:gd name="T12" fmla="*/ 508 w 528"/>
                  <a:gd name="T13" fmla="*/ 368 h 529"/>
                  <a:gd name="T14" fmla="*/ 522 w 528"/>
                  <a:gd name="T15" fmla="*/ 319 h 529"/>
                  <a:gd name="T16" fmla="*/ 528 w 528"/>
                  <a:gd name="T17" fmla="*/ 265 h 529"/>
                  <a:gd name="T18" fmla="*/ 526 w 528"/>
                  <a:gd name="T19" fmla="*/ 238 h 529"/>
                  <a:gd name="T20" fmla="*/ 517 w 528"/>
                  <a:gd name="T21" fmla="*/ 186 h 529"/>
                  <a:gd name="T22" fmla="*/ 497 w 528"/>
                  <a:gd name="T23" fmla="*/ 139 h 529"/>
                  <a:gd name="T24" fmla="*/ 467 w 528"/>
                  <a:gd name="T25" fmla="*/ 97 h 529"/>
                  <a:gd name="T26" fmla="*/ 431 w 528"/>
                  <a:gd name="T27" fmla="*/ 61 h 529"/>
                  <a:gd name="T28" fmla="*/ 390 w 528"/>
                  <a:gd name="T29" fmla="*/ 33 h 529"/>
                  <a:gd name="T30" fmla="*/ 343 w 528"/>
                  <a:gd name="T31" fmla="*/ 12 h 529"/>
                  <a:gd name="T32" fmla="*/ 291 w 528"/>
                  <a:gd name="T33" fmla="*/ 2 h 529"/>
                  <a:gd name="T34" fmla="*/ 264 w 528"/>
                  <a:gd name="T35" fmla="*/ 0 h 529"/>
                  <a:gd name="T36" fmla="*/ 211 w 528"/>
                  <a:gd name="T37" fmla="*/ 6 h 529"/>
                  <a:gd name="T38" fmla="*/ 162 w 528"/>
                  <a:gd name="T39" fmla="*/ 22 h 529"/>
                  <a:gd name="T40" fmla="*/ 116 w 528"/>
                  <a:gd name="T41" fmla="*/ 46 h 529"/>
                  <a:gd name="T42" fmla="*/ 77 w 528"/>
                  <a:gd name="T43" fmla="*/ 78 h 529"/>
                  <a:gd name="T44" fmla="*/ 45 w 528"/>
                  <a:gd name="T45" fmla="*/ 117 h 529"/>
                  <a:gd name="T46" fmla="*/ 21 w 528"/>
                  <a:gd name="T47" fmla="*/ 162 h 529"/>
                  <a:gd name="T48" fmla="*/ 5 w 528"/>
                  <a:gd name="T49" fmla="*/ 212 h 529"/>
                  <a:gd name="T50" fmla="*/ 0 w 528"/>
                  <a:gd name="T51" fmla="*/ 265 h 529"/>
                  <a:gd name="T52" fmla="*/ 1 w 528"/>
                  <a:gd name="T53" fmla="*/ 292 h 529"/>
                  <a:gd name="T54" fmla="*/ 12 w 528"/>
                  <a:gd name="T55" fmla="*/ 343 h 529"/>
                  <a:gd name="T56" fmla="*/ 32 w 528"/>
                  <a:gd name="T57" fmla="*/ 391 h 529"/>
                  <a:gd name="T58" fmla="*/ 60 w 528"/>
                  <a:gd name="T59" fmla="*/ 432 h 529"/>
                  <a:gd name="T60" fmla="*/ 96 w 528"/>
                  <a:gd name="T61" fmla="*/ 468 h 529"/>
                  <a:gd name="T62" fmla="*/ 139 w 528"/>
                  <a:gd name="T63" fmla="*/ 498 h 529"/>
                  <a:gd name="T64" fmla="*/ 186 w 528"/>
                  <a:gd name="T65" fmla="*/ 518 h 529"/>
                  <a:gd name="T66" fmla="*/ 238 w 528"/>
                  <a:gd name="T67" fmla="*/ 527 h 529"/>
                  <a:gd name="T68" fmla="*/ 264 w 528"/>
                  <a:gd name="T69" fmla="*/ 529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8" h="529">
                    <a:moveTo>
                      <a:pt x="264" y="529"/>
                    </a:moveTo>
                    <a:lnTo>
                      <a:pt x="264" y="529"/>
                    </a:lnTo>
                    <a:lnTo>
                      <a:pt x="291" y="527"/>
                    </a:lnTo>
                    <a:lnTo>
                      <a:pt x="318" y="523"/>
                    </a:lnTo>
                    <a:lnTo>
                      <a:pt x="343" y="518"/>
                    </a:lnTo>
                    <a:lnTo>
                      <a:pt x="367" y="508"/>
                    </a:lnTo>
                    <a:lnTo>
                      <a:pt x="390" y="498"/>
                    </a:lnTo>
                    <a:lnTo>
                      <a:pt x="411" y="484"/>
                    </a:lnTo>
                    <a:lnTo>
                      <a:pt x="431" y="468"/>
                    </a:lnTo>
                    <a:lnTo>
                      <a:pt x="451" y="452"/>
                    </a:lnTo>
                    <a:lnTo>
                      <a:pt x="467" y="432"/>
                    </a:lnTo>
                    <a:lnTo>
                      <a:pt x="484" y="412"/>
                    </a:lnTo>
                    <a:lnTo>
                      <a:pt x="497" y="391"/>
                    </a:lnTo>
                    <a:lnTo>
                      <a:pt x="508" y="368"/>
                    </a:lnTo>
                    <a:lnTo>
                      <a:pt x="517" y="343"/>
                    </a:lnTo>
                    <a:lnTo>
                      <a:pt x="522" y="319"/>
                    </a:lnTo>
                    <a:lnTo>
                      <a:pt x="526" y="292"/>
                    </a:lnTo>
                    <a:lnTo>
                      <a:pt x="528" y="265"/>
                    </a:lnTo>
                    <a:lnTo>
                      <a:pt x="528" y="265"/>
                    </a:lnTo>
                    <a:lnTo>
                      <a:pt x="526" y="238"/>
                    </a:lnTo>
                    <a:lnTo>
                      <a:pt x="522" y="212"/>
                    </a:lnTo>
                    <a:lnTo>
                      <a:pt x="517" y="186"/>
                    </a:lnTo>
                    <a:lnTo>
                      <a:pt x="508" y="162"/>
                    </a:lnTo>
                    <a:lnTo>
                      <a:pt x="497" y="139"/>
                    </a:lnTo>
                    <a:lnTo>
                      <a:pt x="484" y="117"/>
                    </a:lnTo>
                    <a:lnTo>
                      <a:pt x="467" y="97"/>
                    </a:lnTo>
                    <a:lnTo>
                      <a:pt x="451" y="78"/>
                    </a:lnTo>
                    <a:lnTo>
                      <a:pt x="431" y="61"/>
                    </a:lnTo>
                    <a:lnTo>
                      <a:pt x="411" y="46"/>
                    </a:lnTo>
                    <a:lnTo>
                      <a:pt x="390" y="33"/>
                    </a:lnTo>
                    <a:lnTo>
                      <a:pt x="367" y="22"/>
                    </a:lnTo>
                    <a:lnTo>
                      <a:pt x="343" y="12"/>
                    </a:lnTo>
                    <a:lnTo>
                      <a:pt x="318" y="6"/>
                    </a:lnTo>
                    <a:lnTo>
                      <a:pt x="291" y="2"/>
                    </a:lnTo>
                    <a:lnTo>
                      <a:pt x="264" y="0"/>
                    </a:lnTo>
                    <a:lnTo>
                      <a:pt x="264" y="0"/>
                    </a:lnTo>
                    <a:lnTo>
                      <a:pt x="238" y="2"/>
                    </a:lnTo>
                    <a:lnTo>
                      <a:pt x="211" y="6"/>
                    </a:lnTo>
                    <a:lnTo>
                      <a:pt x="186" y="12"/>
                    </a:lnTo>
                    <a:lnTo>
                      <a:pt x="162" y="22"/>
                    </a:lnTo>
                    <a:lnTo>
                      <a:pt x="139" y="33"/>
                    </a:lnTo>
                    <a:lnTo>
                      <a:pt x="116" y="46"/>
                    </a:lnTo>
                    <a:lnTo>
                      <a:pt x="96" y="61"/>
                    </a:lnTo>
                    <a:lnTo>
                      <a:pt x="77" y="78"/>
                    </a:lnTo>
                    <a:lnTo>
                      <a:pt x="60" y="97"/>
                    </a:lnTo>
                    <a:lnTo>
                      <a:pt x="45" y="117"/>
                    </a:lnTo>
                    <a:lnTo>
                      <a:pt x="32" y="139"/>
                    </a:lnTo>
                    <a:lnTo>
                      <a:pt x="21" y="162"/>
                    </a:lnTo>
                    <a:lnTo>
                      <a:pt x="12" y="186"/>
                    </a:lnTo>
                    <a:lnTo>
                      <a:pt x="5" y="212"/>
                    </a:lnTo>
                    <a:lnTo>
                      <a:pt x="1" y="238"/>
                    </a:lnTo>
                    <a:lnTo>
                      <a:pt x="0" y="265"/>
                    </a:lnTo>
                    <a:lnTo>
                      <a:pt x="0" y="265"/>
                    </a:lnTo>
                    <a:lnTo>
                      <a:pt x="1" y="292"/>
                    </a:lnTo>
                    <a:lnTo>
                      <a:pt x="5" y="319"/>
                    </a:lnTo>
                    <a:lnTo>
                      <a:pt x="12" y="343"/>
                    </a:lnTo>
                    <a:lnTo>
                      <a:pt x="21" y="368"/>
                    </a:lnTo>
                    <a:lnTo>
                      <a:pt x="32" y="391"/>
                    </a:lnTo>
                    <a:lnTo>
                      <a:pt x="45" y="412"/>
                    </a:lnTo>
                    <a:lnTo>
                      <a:pt x="60" y="432"/>
                    </a:lnTo>
                    <a:lnTo>
                      <a:pt x="77" y="452"/>
                    </a:lnTo>
                    <a:lnTo>
                      <a:pt x="96" y="468"/>
                    </a:lnTo>
                    <a:lnTo>
                      <a:pt x="116" y="484"/>
                    </a:lnTo>
                    <a:lnTo>
                      <a:pt x="139" y="498"/>
                    </a:lnTo>
                    <a:lnTo>
                      <a:pt x="162" y="508"/>
                    </a:lnTo>
                    <a:lnTo>
                      <a:pt x="186" y="518"/>
                    </a:lnTo>
                    <a:lnTo>
                      <a:pt x="211" y="523"/>
                    </a:lnTo>
                    <a:lnTo>
                      <a:pt x="238" y="527"/>
                    </a:lnTo>
                    <a:lnTo>
                      <a:pt x="264" y="529"/>
                    </a:lnTo>
                    <a:lnTo>
                      <a:pt x="264" y="529"/>
                    </a:lnTo>
                    <a:close/>
                  </a:path>
                </a:pathLst>
              </a:custGeom>
              <a:grpFill/>
              <a:ln>
                <a:noFill/>
              </a:ln>
            </p:spPr>
            <p:txBody>
              <a:bodyPr/>
              <a:lstStyle/>
              <a:p>
                <a:pPr eaLnBrk="1" hangingPunct="1">
                  <a:defRPr/>
                </a:pPr>
                <a:endParaRPr lang="fr-FR"/>
              </a:p>
            </p:txBody>
          </p:sp>
          <p:sp>
            <p:nvSpPr>
              <p:cNvPr id="52" name="Freeform 67"/>
              <p:cNvSpPr>
                <a:spLocks/>
              </p:cNvSpPr>
              <p:nvPr/>
            </p:nvSpPr>
            <p:spPr bwMode="auto">
              <a:xfrm>
                <a:off x="3478688" y="2401680"/>
                <a:ext cx="230017" cy="262363"/>
              </a:xfrm>
              <a:custGeom>
                <a:avLst/>
                <a:gdLst>
                  <a:gd name="T0" fmla="*/ 74 w 383"/>
                  <a:gd name="T1" fmla="*/ 291 h 437"/>
                  <a:gd name="T2" fmla="*/ 69 w 383"/>
                  <a:gd name="T3" fmla="*/ 350 h 437"/>
                  <a:gd name="T4" fmla="*/ 54 w 383"/>
                  <a:gd name="T5" fmla="*/ 406 h 437"/>
                  <a:gd name="T6" fmla="*/ 66 w 383"/>
                  <a:gd name="T7" fmla="*/ 413 h 437"/>
                  <a:gd name="T8" fmla="*/ 93 w 383"/>
                  <a:gd name="T9" fmla="*/ 425 h 437"/>
                  <a:gd name="T10" fmla="*/ 121 w 383"/>
                  <a:gd name="T11" fmla="*/ 433 h 437"/>
                  <a:gd name="T12" fmla="*/ 149 w 383"/>
                  <a:gd name="T13" fmla="*/ 437 h 437"/>
                  <a:gd name="T14" fmla="*/ 165 w 383"/>
                  <a:gd name="T15" fmla="*/ 437 h 437"/>
                  <a:gd name="T16" fmla="*/ 209 w 383"/>
                  <a:gd name="T17" fmla="*/ 433 h 437"/>
                  <a:gd name="T18" fmla="*/ 249 w 383"/>
                  <a:gd name="T19" fmla="*/ 419 h 437"/>
                  <a:gd name="T20" fmla="*/ 287 w 383"/>
                  <a:gd name="T21" fmla="*/ 399 h 437"/>
                  <a:gd name="T22" fmla="*/ 319 w 383"/>
                  <a:gd name="T23" fmla="*/ 373 h 437"/>
                  <a:gd name="T24" fmla="*/ 346 w 383"/>
                  <a:gd name="T25" fmla="*/ 341 h 437"/>
                  <a:gd name="T26" fmla="*/ 366 w 383"/>
                  <a:gd name="T27" fmla="*/ 303 h 437"/>
                  <a:gd name="T28" fmla="*/ 379 w 383"/>
                  <a:gd name="T29" fmla="*/ 263 h 437"/>
                  <a:gd name="T30" fmla="*/ 383 w 383"/>
                  <a:gd name="T31" fmla="*/ 219 h 437"/>
                  <a:gd name="T32" fmla="*/ 382 w 383"/>
                  <a:gd name="T33" fmla="*/ 196 h 437"/>
                  <a:gd name="T34" fmla="*/ 374 w 383"/>
                  <a:gd name="T35" fmla="*/ 153 h 437"/>
                  <a:gd name="T36" fmla="*/ 356 w 383"/>
                  <a:gd name="T37" fmla="*/ 115 h 437"/>
                  <a:gd name="T38" fmla="*/ 334 w 383"/>
                  <a:gd name="T39" fmla="*/ 80 h 437"/>
                  <a:gd name="T40" fmla="*/ 304 w 383"/>
                  <a:gd name="T41" fmla="*/ 50 h 437"/>
                  <a:gd name="T42" fmla="*/ 269 w 383"/>
                  <a:gd name="T43" fmla="*/ 26 h 437"/>
                  <a:gd name="T44" fmla="*/ 229 w 383"/>
                  <a:gd name="T45" fmla="*/ 10 h 437"/>
                  <a:gd name="T46" fmla="*/ 187 w 383"/>
                  <a:gd name="T47" fmla="*/ 1 h 437"/>
                  <a:gd name="T48" fmla="*/ 165 w 383"/>
                  <a:gd name="T49" fmla="*/ 0 h 437"/>
                  <a:gd name="T50" fmla="*/ 117 w 383"/>
                  <a:gd name="T51" fmla="*/ 5 h 437"/>
                  <a:gd name="T52" fmla="*/ 73 w 383"/>
                  <a:gd name="T53" fmla="*/ 21 h 437"/>
                  <a:gd name="T54" fmla="*/ 33 w 383"/>
                  <a:gd name="T55" fmla="*/ 45 h 437"/>
                  <a:gd name="T56" fmla="*/ 0 w 383"/>
                  <a:gd name="T57" fmla="*/ 76 h 437"/>
                  <a:gd name="T58" fmla="*/ 16 w 383"/>
                  <a:gd name="T59" fmla="*/ 99 h 437"/>
                  <a:gd name="T60" fmla="*/ 44 w 383"/>
                  <a:gd name="T61" fmla="*/ 148 h 437"/>
                  <a:gd name="T62" fmla="*/ 62 w 383"/>
                  <a:gd name="T63" fmla="*/ 203 h 437"/>
                  <a:gd name="T64" fmla="*/ 73 w 383"/>
                  <a:gd name="T65" fmla="*/ 260 h 437"/>
                  <a:gd name="T66" fmla="*/ 74 w 383"/>
                  <a:gd name="T67" fmla="*/ 29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3" h="437">
                    <a:moveTo>
                      <a:pt x="74" y="291"/>
                    </a:moveTo>
                    <a:lnTo>
                      <a:pt x="74" y="291"/>
                    </a:lnTo>
                    <a:lnTo>
                      <a:pt x="73" y="321"/>
                    </a:lnTo>
                    <a:lnTo>
                      <a:pt x="69" y="350"/>
                    </a:lnTo>
                    <a:lnTo>
                      <a:pt x="62" y="379"/>
                    </a:lnTo>
                    <a:lnTo>
                      <a:pt x="54" y="406"/>
                    </a:lnTo>
                    <a:lnTo>
                      <a:pt x="54" y="406"/>
                    </a:lnTo>
                    <a:lnTo>
                      <a:pt x="66" y="413"/>
                    </a:lnTo>
                    <a:lnTo>
                      <a:pt x="80" y="419"/>
                    </a:lnTo>
                    <a:lnTo>
                      <a:pt x="93" y="425"/>
                    </a:lnTo>
                    <a:lnTo>
                      <a:pt x="106" y="429"/>
                    </a:lnTo>
                    <a:lnTo>
                      <a:pt x="121" y="433"/>
                    </a:lnTo>
                    <a:lnTo>
                      <a:pt x="135" y="434"/>
                    </a:lnTo>
                    <a:lnTo>
                      <a:pt x="149" y="437"/>
                    </a:lnTo>
                    <a:lnTo>
                      <a:pt x="165" y="437"/>
                    </a:lnTo>
                    <a:lnTo>
                      <a:pt x="165" y="437"/>
                    </a:lnTo>
                    <a:lnTo>
                      <a:pt x="187" y="436"/>
                    </a:lnTo>
                    <a:lnTo>
                      <a:pt x="209" y="433"/>
                    </a:lnTo>
                    <a:lnTo>
                      <a:pt x="229" y="427"/>
                    </a:lnTo>
                    <a:lnTo>
                      <a:pt x="249" y="419"/>
                    </a:lnTo>
                    <a:lnTo>
                      <a:pt x="269" y="410"/>
                    </a:lnTo>
                    <a:lnTo>
                      <a:pt x="287" y="399"/>
                    </a:lnTo>
                    <a:lnTo>
                      <a:pt x="304" y="387"/>
                    </a:lnTo>
                    <a:lnTo>
                      <a:pt x="319" y="373"/>
                    </a:lnTo>
                    <a:lnTo>
                      <a:pt x="334" y="358"/>
                    </a:lnTo>
                    <a:lnTo>
                      <a:pt x="346" y="341"/>
                    </a:lnTo>
                    <a:lnTo>
                      <a:pt x="356" y="322"/>
                    </a:lnTo>
                    <a:lnTo>
                      <a:pt x="366" y="303"/>
                    </a:lnTo>
                    <a:lnTo>
                      <a:pt x="374" y="283"/>
                    </a:lnTo>
                    <a:lnTo>
                      <a:pt x="379" y="263"/>
                    </a:lnTo>
                    <a:lnTo>
                      <a:pt x="382" y="240"/>
                    </a:lnTo>
                    <a:lnTo>
                      <a:pt x="383" y="219"/>
                    </a:lnTo>
                    <a:lnTo>
                      <a:pt x="383" y="219"/>
                    </a:lnTo>
                    <a:lnTo>
                      <a:pt x="382" y="196"/>
                    </a:lnTo>
                    <a:lnTo>
                      <a:pt x="379" y="175"/>
                    </a:lnTo>
                    <a:lnTo>
                      <a:pt x="374" y="153"/>
                    </a:lnTo>
                    <a:lnTo>
                      <a:pt x="366" y="133"/>
                    </a:lnTo>
                    <a:lnTo>
                      <a:pt x="356" y="115"/>
                    </a:lnTo>
                    <a:lnTo>
                      <a:pt x="346" y="96"/>
                    </a:lnTo>
                    <a:lnTo>
                      <a:pt x="334" y="80"/>
                    </a:lnTo>
                    <a:lnTo>
                      <a:pt x="319" y="64"/>
                    </a:lnTo>
                    <a:lnTo>
                      <a:pt x="304" y="50"/>
                    </a:lnTo>
                    <a:lnTo>
                      <a:pt x="287" y="37"/>
                    </a:lnTo>
                    <a:lnTo>
                      <a:pt x="269" y="26"/>
                    </a:lnTo>
                    <a:lnTo>
                      <a:pt x="249" y="17"/>
                    </a:lnTo>
                    <a:lnTo>
                      <a:pt x="229" y="10"/>
                    </a:lnTo>
                    <a:lnTo>
                      <a:pt x="209" y="5"/>
                    </a:lnTo>
                    <a:lnTo>
                      <a:pt x="187" y="1"/>
                    </a:lnTo>
                    <a:lnTo>
                      <a:pt x="165" y="0"/>
                    </a:lnTo>
                    <a:lnTo>
                      <a:pt x="165" y="0"/>
                    </a:lnTo>
                    <a:lnTo>
                      <a:pt x="140" y="1"/>
                    </a:lnTo>
                    <a:lnTo>
                      <a:pt x="117" y="5"/>
                    </a:lnTo>
                    <a:lnTo>
                      <a:pt x="94" y="12"/>
                    </a:lnTo>
                    <a:lnTo>
                      <a:pt x="73" y="21"/>
                    </a:lnTo>
                    <a:lnTo>
                      <a:pt x="52" y="32"/>
                    </a:lnTo>
                    <a:lnTo>
                      <a:pt x="33" y="45"/>
                    </a:lnTo>
                    <a:lnTo>
                      <a:pt x="16" y="60"/>
                    </a:lnTo>
                    <a:lnTo>
                      <a:pt x="0" y="76"/>
                    </a:lnTo>
                    <a:lnTo>
                      <a:pt x="0" y="76"/>
                    </a:lnTo>
                    <a:lnTo>
                      <a:pt x="16" y="99"/>
                    </a:lnTo>
                    <a:lnTo>
                      <a:pt x="30" y="123"/>
                    </a:lnTo>
                    <a:lnTo>
                      <a:pt x="44" y="148"/>
                    </a:lnTo>
                    <a:lnTo>
                      <a:pt x="54" y="175"/>
                    </a:lnTo>
                    <a:lnTo>
                      <a:pt x="62" y="203"/>
                    </a:lnTo>
                    <a:lnTo>
                      <a:pt x="69" y="231"/>
                    </a:lnTo>
                    <a:lnTo>
                      <a:pt x="73" y="260"/>
                    </a:lnTo>
                    <a:lnTo>
                      <a:pt x="74" y="291"/>
                    </a:lnTo>
                    <a:lnTo>
                      <a:pt x="74" y="291"/>
                    </a:lnTo>
                    <a:close/>
                  </a:path>
                </a:pathLst>
              </a:custGeom>
              <a:grpFill/>
              <a:ln>
                <a:noFill/>
              </a:ln>
            </p:spPr>
            <p:txBody>
              <a:bodyPr/>
              <a:lstStyle/>
              <a:p>
                <a:pPr eaLnBrk="1" hangingPunct="1">
                  <a:defRPr/>
                </a:pPr>
                <a:endParaRPr lang="fr-FR"/>
              </a:p>
            </p:txBody>
          </p:sp>
          <p:sp>
            <p:nvSpPr>
              <p:cNvPr id="53" name="Freeform 68"/>
              <p:cNvSpPr>
                <a:spLocks/>
              </p:cNvSpPr>
              <p:nvPr/>
            </p:nvSpPr>
            <p:spPr bwMode="auto">
              <a:xfrm>
                <a:off x="2894660" y="2401680"/>
                <a:ext cx="242596" cy="262363"/>
              </a:xfrm>
              <a:custGeom>
                <a:avLst/>
                <a:gdLst>
                  <a:gd name="T0" fmla="*/ 218 w 405"/>
                  <a:gd name="T1" fmla="*/ 437 h 437"/>
                  <a:gd name="T2" fmla="*/ 260 w 405"/>
                  <a:gd name="T3" fmla="*/ 433 h 437"/>
                  <a:gd name="T4" fmla="*/ 297 w 405"/>
                  <a:gd name="T5" fmla="*/ 422 h 437"/>
                  <a:gd name="T6" fmla="*/ 332 w 405"/>
                  <a:gd name="T7" fmla="*/ 405 h 437"/>
                  <a:gd name="T8" fmla="*/ 362 w 405"/>
                  <a:gd name="T9" fmla="*/ 382 h 437"/>
                  <a:gd name="T10" fmla="*/ 357 w 405"/>
                  <a:gd name="T11" fmla="*/ 361 h 437"/>
                  <a:gd name="T12" fmla="*/ 352 w 405"/>
                  <a:gd name="T13" fmla="*/ 314 h 437"/>
                  <a:gd name="T14" fmla="*/ 350 w 405"/>
                  <a:gd name="T15" fmla="*/ 291 h 437"/>
                  <a:gd name="T16" fmla="*/ 354 w 405"/>
                  <a:gd name="T17" fmla="*/ 240 h 437"/>
                  <a:gd name="T18" fmla="*/ 365 w 405"/>
                  <a:gd name="T19" fmla="*/ 192 h 437"/>
                  <a:gd name="T20" fmla="*/ 381 w 405"/>
                  <a:gd name="T21" fmla="*/ 147 h 437"/>
                  <a:gd name="T22" fmla="*/ 405 w 405"/>
                  <a:gd name="T23" fmla="*/ 104 h 437"/>
                  <a:gd name="T24" fmla="*/ 397 w 405"/>
                  <a:gd name="T25" fmla="*/ 93 h 437"/>
                  <a:gd name="T26" fmla="*/ 380 w 405"/>
                  <a:gd name="T27" fmla="*/ 72 h 437"/>
                  <a:gd name="T28" fmla="*/ 360 w 405"/>
                  <a:gd name="T29" fmla="*/ 52 h 437"/>
                  <a:gd name="T30" fmla="*/ 338 w 405"/>
                  <a:gd name="T31" fmla="*/ 36 h 437"/>
                  <a:gd name="T32" fmla="*/ 314 w 405"/>
                  <a:gd name="T33" fmla="*/ 22 h 437"/>
                  <a:gd name="T34" fmla="*/ 289 w 405"/>
                  <a:gd name="T35" fmla="*/ 12 h 437"/>
                  <a:gd name="T36" fmla="*/ 262 w 405"/>
                  <a:gd name="T37" fmla="*/ 5 h 437"/>
                  <a:gd name="T38" fmla="*/ 233 w 405"/>
                  <a:gd name="T39" fmla="*/ 1 h 437"/>
                  <a:gd name="T40" fmla="*/ 218 w 405"/>
                  <a:gd name="T41" fmla="*/ 0 h 437"/>
                  <a:gd name="T42" fmla="*/ 175 w 405"/>
                  <a:gd name="T43" fmla="*/ 5 h 437"/>
                  <a:gd name="T44" fmla="*/ 134 w 405"/>
                  <a:gd name="T45" fmla="*/ 17 h 437"/>
                  <a:gd name="T46" fmla="*/ 97 w 405"/>
                  <a:gd name="T47" fmla="*/ 37 h 437"/>
                  <a:gd name="T48" fmla="*/ 65 w 405"/>
                  <a:gd name="T49" fmla="*/ 64 h 437"/>
                  <a:gd name="T50" fmla="*/ 38 w 405"/>
                  <a:gd name="T51" fmla="*/ 96 h 437"/>
                  <a:gd name="T52" fmla="*/ 18 w 405"/>
                  <a:gd name="T53" fmla="*/ 133 h 437"/>
                  <a:gd name="T54" fmla="*/ 5 w 405"/>
                  <a:gd name="T55" fmla="*/ 175 h 437"/>
                  <a:gd name="T56" fmla="*/ 0 w 405"/>
                  <a:gd name="T57" fmla="*/ 219 h 437"/>
                  <a:gd name="T58" fmla="*/ 2 w 405"/>
                  <a:gd name="T59" fmla="*/ 240 h 437"/>
                  <a:gd name="T60" fmla="*/ 11 w 405"/>
                  <a:gd name="T61" fmla="*/ 283 h 437"/>
                  <a:gd name="T62" fmla="*/ 27 w 405"/>
                  <a:gd name="T63" fmla="*/ 322 h 437"/>
                  <a:gd name="T64" fmla="*/ 50 w 405"/>
                  <a:gd name="T65" fmla="*/ 358 h 437"/>
                  <a:gd name="T66" fmla="*/ 81 w 405"/>
                  <a:gd name="T67" fmla="*/ 387 h 437"/>
                  <a:gd name="T68" fmla="*/ 115 w 405"/>
                  <a:gd name="T69" fmla="*/ 410 h 437"/>
                  <a:gd name="T70" fmla="*/ 154 w 405"/>
                  <a:gd name="T71" fmla="*/ 427 h 437"/>
                  <a:gd name="T72" fmla="*/ 197 w 405"/>
                  <a:gd name="T73" fmla="*/ 436 h 437"/>
                  <a:gd name="T74" fmla="*/ 218 w 405"/>
                  <a:gd name="T75"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5" h="437">
                    <a:moveTo>
                      <a:pt x="218" y="437"/>
                    </a:moveTo>
                    <a:lnTo>
                      <a:pt x="218" y="437"/>
                    </a:lnTo>
                    <a:lnTo>
                      <a:pt x="240" y="436"/>
                    </a:lnTo>
                    <a:lnTo>
                      <a:pt x="260" y="433"/>
                    </a:lnTo>
                    <a:lnTo>
                      <a:pt x="278" y="429"/>
                    </a:lnTo>
                    <a:lnTo>
                      <a:pt x="297" y="422"/>
                    </a:lnTo>
                    <a:lnTo>
                      <a:pt x="314" y="414"/>
                    </a:lnTo>
                    <a:lnTo>
                      <a:pt x="332" y="405"/>
                    </a:lnTo>
                    <a:lnTo>
                      <a:pt x="348" y="394"/>
                    </a:lnTo>
                    <a:lnTo>
                      <a:pt x="362" y="382"/>
                    </a:lnTo>
                    <a:lnTo>
                      <a:pt x="362" y="382"/>
                    </a:lnTo>
                    <a:lnTo>
                      <a:pt x="357" y="361"/>
                    </a:lnTo>
                    <a:lnTo>
                      <a:pt x="353" y="338"/>
                    </a:lnTo>
                    <a:lnTo>
                      <a:pt x="352" y="314"/>
                    </a:lnTo>
                    <a:lnTo>
                      <a:pt x="350" y="291"/>
                    </a:lnTo>
                    <a:lnTo>
                      <a:pt x="350" y="291"/>
                    </a:lnTo>
                    <a:lnTo>
                      <a:pt x="352" y="266"/>
                    </a:lnTo>
                    <a:lnTo>
                      <a:pt x="354" y="240"/>
                    </a:lnTo>
                    <a:lnTo>
                      <a:pt x="358" y="216"/>
                    </a:lnTo>
                    <a:lnTo>
                      <a:pt x="365" y="192"/>
                    </a:lnTo>
                    <a:lnTo>
                      <a:pt x="372" y="169"/>
                    </a:lnTo>
                    <a:lnTo>
                      <a:pt x="381" y="147"/>
                    </a:lnTo>
                    <a:lnTo>
                      <a:pt x="392" y="125"/>
                    </a:lnTo>
                    <a:lnTo>
                      <a:pt x="405" y="104"/>
                    </a:lnTo>
                    <a:lnTo>
                      <a:pt x="405" y="104"/>
                    </a:lnTo>
                    <a:lnTo>
                      <a:pt x="397" y="93"/>
                    </a:lnTo>
                    <a:lnTo>
                      <a:pt x="389" y="81"/>
                    </a:lnTo>
                    <a:lnTo>
                      <a:pt x="380" y="72"/>
                    </a:lnTo>
                    <a:lnTo>
                      <a:pt x="371" y="61"/>
                    </a:lnTo>
                    <a:lnTo>
                      <a:pt x="360" y="52"/>
                    </a:lnTo>
                    <a:lnTo>
                      <a:pt x="349" y="44"/>
                    </a:lnTo>
                    <a:lnTo>
                      <a:pt x="338" y="36"/>
                    </a:lnTo>
                    <a:lnTo>
                      <a:pt x="326" y="29"/>
                    </a:lnTo>
                    <a:lnTo>
                      <a:pt x="314" y="22"/>
                    </a:lnTo>
                    <a:lnTo>
                      <a:pt x="302" y="17"/>
                    </a:lnTo>
                    <a:lnTo>
                      <a:pt x="289" y="12"/>
                    </a:lnTo>
                    <a:lnTo>
                      <a:pt x="276" y="8"/>
                    </a:lnTo>
                    <a:lnTo>
                      <a:pt x="262" y="5"/>
                    </a:lnTo>
                    <a:lnTo>
                      <a:pt x="248" y="2"/>
                    </a:lnTo>
                    <a:lnTo>
                      <a:pt x="233" y="1"/>
                    </a:lnTo>
                    <a:lnTo>
                      <a:pt x="218" y="0"/>
                    </a:lnTo>
                    <a:lnTo>
                      <a:pt x="218" y="0"/>
                    </a:lnTo>
                    <a:lnTo>
                      <a:pt x="197" y="1"/>
                    </a:lnTo>
                    <a:lnTo>
                      <a:pt x="175" y="5"/>
                    </a:lnTo>
                    <a:lnTo>
                      <a:pt x="154" y="10"/>
                    </a:lnTo>
                    <a:lnTo>
                      <a:pt x="134" y="17"/>
                    </a:lnTo>
                    <a:lnTo>
                      <a:pt x="115" y="26"/>
                    </a:lnTo>
                    <a:lnTo>
                      <a:pt x="97" y="37"/>
                    </a:lnTo>
                    <a:lnTo>
                      <a:pt x="81" y="50"/>
                    </a:lnTo>
                    <a:lnTo>
                      <a:pt x="65" y="64"/>
                    </a:lnTo>
                    <a:lnTo>
                      <a:pt x="50" y="80"/>
                    </a:lnTo>
                    <a:lnTo>
                      <a:pt x="38" y="96"/>
                    </a:lnTo>
                    <a:lnTo>
                      <a:pt x="27" y="115"/>
                    </a:lnTo>
                    <a:lnTo>
                      <a:pt x="18" y="133"/>
                    </a:lnTo>
                    <a:lnTo>
                      <a:pt x="11" y="153"/>
                    </a:lnTo>
                    <a:lnTo>
                      <a:pt x="5" y="175"/>
                    </a:lnTo>
                    <a:lnTo>
                      <a:pt x="2" y="196"/>
                    </a:lnTo>
                    <a:lnTo>
                      <a:pt x="0" y="219"/>
                    </a:lnTo>
                    <a:lnTo>
                      <a:pt x="0" y="219"/>
                    </a:lnTo>
                    <a:lnTo>
                      <a:pt x="2" y="240"/>
                    </a:lnTo>
                    <a:lnTo>
                      <a:pt x="5" y="263"/>
                    </a:lnTo>
                    <a:lnTo>
                      <a:pt x="11" y="283"/>
                    </a:lnTo>
                    <a:lnTo>
                      <a:pt x="18" y="303"/>
                    </a:lnTo>
                    <a:lnTo>
                      <a:pt x="27" y="322"/>
                    </a:lnTo>
                    <a:lnTo>
                      <a:pt x="38" y="341"/>
                    </a:lnTo>
                    <a:lnTo>
                      <a:pt x="50" y="358"/>
                    </a:lnTo>
                    <a:lnTo>
                      <a:pt x="65" y="373"/>
                    </a:lnTo>
                    <a:lnTo>
                      <a:pt x="81" y="387"/>
                    </a:lnTo>
                    <a:lnTo>
                      <a:pt x="97" y="399"/>
                    </a:lnTo>
                    <a:lnTo>
                      <a:pt x="115" y="410"/>
                    </a:lnTo>
                    <a:lnTo>
                      <a:pt x="134" y="419"/>
                    </a:lnTo>
                    <a:lnTo>
                      <a:pt x="154" y="427"/>
                    </a:lnTo>
                    <a:lnTo>
                      <a:pt x="175" y="433"/>
                    </a:lnTo>
                    <a:lnTo>
                      <a:pt x="197" y="436"/>
                    </a:lnTo>
                    <a:lnTo>
                      <a:pt x="218" y="437"/>
                    </a:lnTo>
                    <a:lnTo>
                      <a:pt x="218" y="437"/>
                    </a:lnTo>
                    <a:close/>
                  </a:path>
                </a:pathLst>
              </a:custGeom>
              <a:grpFill/>
              <a:ln>
                <a:noFill/>
              </a:ln>
            </p:spPr>
            <p:txBody>
              <a:bodyPr/>
              <a:lstStyle/>
              <a:p>
                <a:pPr eaLnBrk="1" hangingPunct="1">
                  <a:defRPr/>
                </a:pPr>
                <a:endParaRPr lang="fr-FR"/>
              </a:p>
            </p:txBody>
          </p:sp>
          <p:sp>
            <p:nvSpPr>
              <p:cNvPr id="54" name="Freeform 69"/>
              <p:cNvSpPr>
                <a:spLocks/>
              </p:cNvSpPr>
              <p:nvPr/>
            </p:nvSpPr>
            <p:spPr bwMode="auto">
              <a:xfrm>
                <a:off x="3430168" y="2703577"/>
                <a:ext cx="345025" cy="285725"/>
              </a:xfrm>
              <a:custGeom>
                <a:avLst/>
                <a:gdLst>
                  <a:gd name="T0" fmla="*/ 476 w 577"/>
                  <a:gd name="T1" fmla="*/ 83 h 476"/>
                  <a:gd name="T2" fmla="*/ 452 w 577"/>
                  <a:gd name="T3" fmla="*/ 52 h 476"/>
                  <a:gd name="T4" fmla="*/ 425 w 577"/>
                  <a:gd name="T5" fmla="*/ 29 h 476"/>
                  <a:gd name="T6" fmla="*/ 394 w 577"/>
                  <a:gd name="T7" fmla="*/ 14 h 476"/>
                  <a:gd name="T8" fmla="*/ 365 w 577"/>
                  <a:gd name="T9" fmla="*/ 6 h 476"/>
                  <a:gd name="T10" fmla="*/ 339 w 577"/>
                  <a:gd name="T11" fmla="*/ 1 h 476"/>
                  <a:gd name="T12" fmla="*/ 302 w 577"/>
                  <a:gd name="T13" fmla="*/ 1 h 476"/>
                  <a:gd name="T14" fmla="*/ 192 w 577"/>
                  <a:gd name="T15" fmla="*/ 1 h 476"/>
                  <a:gd name="T16" fmla="*/ 175 w 577"/>
                  <a:gd name="T17" fmla="*/ 1 h 476"/>
                  <a:gd name="T18" fmla="*/ 136 w 577"/>
                  <a:gd name="T19" fmla="*/ 9 h 476"/>
                  <a:gd name="T20" fmla="*/ 111 w 577"/>
                  <a:gd name="T21" fmla="*/ 18 h 476"/>
                  <a:gd name="T22" fmla="*/ 86 w 577"/>
                  <a:gd name="T23" fmla="*/ 32 h 476"/>
                  <a:gd name="T24" fmla="*/ 60 w 577"/>
                  <a:gd name="T25" fmla="*/ 52 h 476"/>
                  <a:gd name="T26" fmla="*/ 38 w 577"/>
                  <a:gd name="T27" fmla="*/ 79 h 476"/>
                  <a:gd name="T28" fmla="*/ 28 w 577"/>
                  <a:gd name="T29" fmla="*/ 95 h 476"/>
                  <a:gd name="T30" fmla="*/ 9 w 577"/>
                  <a:gd name="T31" fmla="*/ 136 h 476"/>
                  <a:gd name="T32" fmla="*/ 0 w 577"/>
                  <a:gd name="T33" fmla="*/ 160 h 476"/>
                  <a:gd name="T34" fmla="*/ 44 w 577"/>
                  <a:gd name="T35" fmla="*/ 175 h 476"/>
                  <a:gd name="T36" fmla="*/ 87 w 577"/>
                  <a:gd name="T37" fmla="*/ 199 h 476"/>
                  <a:gd name="T38" fmla="*/ 128 w 577"/>
                  <a:gd name="T39" fmla="*/ 234 h 476"/>
                  <a:gd name="T40" fmla="*/ 147 w 577"/>
                  <a:gd name="T41" fmla="*/ 255 h 476"/>
                  <a:gd name="T42" fmla="*/ 164 w 577"/>
                  <a:gd name="T43" fmla="*/ 279 h 476"/>
                  <a:gd name="T44" fmla="*/ 176 w 577"/>
                  <a:gd name="T45" fmla="*/ 298 h 476"/>
                  <a:gd name="T46" fmla="*/ 200 w 577"/>
                  <a:gd name="T47" fmla="*/ 342 h 476"/>
                  <a:gd name="T48" fmla="*/ 223 w 577"/>
                  <a:gd name="T49" fmla="*/ 393 h 476"/>
                  <a:gd name="T50" fmla="*/ 251 w 577"/>
                  <a:gd name="T51" fmla="*/ 476 h 476"/>
                  <a:gd name="T52" fmla="*/ 504 w 577"/>
                  <a:gd name="T53" fmla="*/ 476 h 476"/>
                  <a:gd name="T54" fmla="*/ 526 w 577"/>
                  <a:gd name="T55" fmla="*/ 473 h 476"/>
                  <a:gd name="T56" fmla="*/ 546 w 577"/>
                  <a:gd name="T57" fmla="*/ 465 h 476"/>
                  <a:gd name="T58" fmla="*/ 560 w 577"/>
                  <a:gd name="T59" fmla="*/ 456 h 476"/>
                  <a:gd name="T60" fmla="*/ 570 w 577"/>
                  <a:gd name="T61" fmla="*/ 441 h 476"/>
                  <a:gd name="T62" fmla="*/ 576 w 577"/>
                  <a:gd name="T63" fmla="*/ 422 h 476"/>
                  <a:gd name="T64" fmla="*/ 577 w 577"/>
                  <a:gd name="T65" fmla="*/ 410 h 476"/>
                  <a:gd name="T66" fmla="*/ 562 w 577"/>
                  <a:gd name="T67" fmla="*/ 329 h 476"/>
                  <a:gd name="T68" fmla="*/ 537 w 577"/>
                  <a:gd name="T69" fmla="*/ 223 h 476"/>
                  <a:gd name="T70" fmla="*/ 520 w 577"/>
                  <a:gd name="T71" fmla="*/ 168 h 476"/>
                  <a:gd name="T72" fmla="*/ 500 w 577"/>
                  <a:gd name="T73" fmla="*/ 120 h 476"/>
                  <a:gd name="T74" fmla="*/ 476 w 577"/>
                  <a:gd name="T75" fmla="*/ 83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7" h="476">
                    <a:moveTo>
                      <a:pt x="476" y="83"/>
                    </a:moveTo>
                    <a:lnTo>
                      <a:pt x="476" y="83"/>
                    </a:lnTo>
                    <a:lnTo>
                      <a:pt x="465" y="65"/>
                    </a:lnTo>
                    <a:lnTo>
                      <a:pt x="452" y="52"/>
                    </a:lnTo>
                    <a:lnTo>
                      <a:pt x="438" y="40"/>
                    </a:lnTo>
                    <a:lnTo>
                      <a:pt x="425" y="29"/>
                    </a:lnTo>
                    <a:lnTo>
                      <a:pt x="410" y="21"/>
                    </a:lnTo>
                    <a:lnTo>
                      <a:pt x="394" y="14"/>
                    </a:lnTo>
                    <a:lnTo>
                      <a:pt x="379" y="9"/>
                    </a:lnTo>
                    <a:lnTo>
                      <a:pt x="365" y="6"/>
                    </a:lnTo>
                    <a:lnTo>
                      <a:pt x="351" y="4"/>
                    </a:lnTo>
                    <a:lnTo>
                      <a:pt x="339" y="1"/>
                    </a:lnTo>
                    <a:lnTo>
                      <a:pt x="317" y="0"/>
                    </a:lnTo>
                    <a:lnTo>
                      <a:pt x="302" y="1"/>
                    </a:lnTo>
                    <a:lnTo>
                      <a:pt x="297" y="1"/>
                    </a:lnTo>
                    <a:lnTo>
                      <a:pt x="192" y="1"/>
                    </a:lnTo>
                    <a:lnTo>
                      <a:pt x="192" y="1"/>
                    </a:lnTo>
                    <a:lnTo>
                      <a:pt x="175" y="1"/>
                    </a:lnTo>
                    <a:lnTo>
                      <a:pt x="158" y="4"/>
                    </a:lnTo>
                    <a:lnTo>
                      <a:pt x="136" y="9"/>
                    </a:lnTo>
                    <a:lnTo>
                      <a:pt x="124" y="13"/>
                    </a:lnTo>
                    <a:lnTo>
                      <a:pt x="111" y="18"/>
                    </a:lnTo>
                    <a:lnTo>
                      <a:pt x="99" y="24"/>
                    </a:lnTo>
                    <a:lnTo>
                      <a:pt x="86" y="32"/>
                    </a:lnTo>
                    <a:lnTo>
                      <a:pt x="74" y="41"/>
                    </a:lnTo>
                    <a:lnTo>
                      <a:pt x="60" y="52"/>
                    </a:lnTo>
                    <a:lnTo>
                      <a:pt x="50" y="64"/>
                    </a:lnTo>
                    <a:lnTo>
                      <a:pt x="38" y="79"/>
                    </a:lnTo>
                    <a:lnTo>
                      <a:pt x="38" y="79"/>
                    </a:lnTo>
                    <a:lnTo>
                      <a:pt x="28" y="95"/>
                    </a:lnTo>
                    <a:lnTo>
                      <a:pt x="19" y="113"/>
                    </a:lnTo>
                    <a:lnTo>
                      <a:pt x="9" y="136"/>
                    </a:lnTo>
                    <a:lnTo>
                      <a:pt x="0" y="160"/>
                    </a:lnTo>
                    <a:lnTo>
                      <a:pt x="0" y="160"/>
                    </a:lnTo>
                    <a:lnTo>
                      <a:pt x="21" y="167"/>
                    </a:lnTo>
                    <a:lnTo>
                      <a:pt x="44" y="175"/>
                    </a:lnTo>
                    <a:lnTo>
                      <a:pt x="66" y="186"/>
                    </a:lnTo>
                    <a:lnTo>
                      <a:pt x="87" y="199"/>
                    </a:lnTo>
                    <a:lnTo>
                      <a:pt x="108" y="215"/>
                    </a:lnTo>
                    <a:lnTo>
                      <a:pt x="128" y="234"/>
                    </a:lnTo>
                    <a:lnTo>
                      <a:pt x="138" y="244"/>
                    </a:lnTo>
                    <a:lnTo>
                      <a:pt x="147" y="255"/>
                    </a:lnTo>
                    <a:lnTo>
                      <a:pt x="155" y="267"/>
                    </a:lnTo>
                    <a:lnTo>
                      <a:pt x="164" y="279"/>
                    </a:lnTo>
                    <a:lnTo>
                      <a:pt x="164" y="279"/>
                    </a:lnTo>
                    <a:lnTo>
                      <a:pt x="176" y="298"/>
                    </a:lnTo>
                    <a:lnTo>
                      <a:pt x="190" y="319"/>
                    </a:lnTo>
                    <a:lnTo>
                      <a:pt x="200" y="342"/>
                    </a:lnTo>
                    <a:lnTo>
                      <a:pt x="213" y="366"/>
                    </a:lnTo>
                    <a:lnTo>
                      <a:pt x="223" y="393"/>
                    </a:lnTo>
                    <a:lnTo>
                      <a:pt x="233" y="419"/>
                    </a:lnTo>
                    <a:lnTo>
                      <a:pt x="251" y="476"/>
                    </a:lnTo>
                    <a:lnTo>
                      <a:pt x="504" y="476"/>
                    </a:lnTo>
                    <a:lnTo>
                      <a:pt x="504" y="476"/>
                    </a:lnTo>
                    <a:lnTo>
                      <a:pt x="514" y="474"/>
                    </a:lnTo>
                    <a:lnTo>
                      <a:pt x="526" y="473"/>
                    </a:lnTo>
                    <a:lnTo>
                      <a:pt x="540" y="468"/>
                    </a:lnTo>
                    <a:lnTo>
                      <a:pt x="546" y="465"/>
                    </a:lnTo>
                    <a:lnTo>
                      <a:pt x="553" y="461"/>
                    </a:lnTo>
                    <a:lnTo>
                      <a:pt x="560" y="456"/>
                    </a:lnTo>
                    <a:lnTo>
                      <a:pt x="565" y="449"/>
                    </a:lnTo>
                    <a:lnTo>
                      <a:pt x="570" y="441"/>
                    </a:lnTo>
                    <a:lnTo>
                      <a:pt x="573" y="433"/>
                    </a:lnTo>
                    <a:lnTo>
                      <a:pt x="576" y="422"/>
                    </a:lnTo>
                    <a:lnTo>
                      <a:pt x="577" y="410"/>
                    </a:lnTo>
                    <a:lnTo>
                      <a:pt x="577" y="410"/>
                    </a:lnTo>
                    <a:lnTo>
                      <a:pt x="570" y="371"/>
                    </a:lnTo>
                    <a:lnTo>
                      <a:pt x="562" y="329"/>
                    </a:lnTo>
                    <a:lnTo>
                      <a:pt x="552" y="278"/>
                    </a:lnTo>
                    <a:lnTo>
                      <a:pt x="537" y="223"/>
                    </a:lnTo>
                    <a:lnTo>
                      <a:pt x="529" y="195"/>
                    </a:lnTo>
                    <a:lnTo>
                      <a:pt x="520" y="168"/>
                    </a:lnTo>
                    <a:lnTo>
                      <a:pt x="510" y="144"/>
                    </a:lnTo>
                    <a:lnTo>
                      <a:pt x="500" y="120"/>
                    </a:lnTo>
                    <a:lnTo>
                      <a:pt x="488" y="100"/>
                    </a:lnTo>
                    <a:lnTo>
                      <a:pt x="476" y="83"/>
                    </a:lnTo>
                    <a:lnTo>
                      <a:pt x="476" y="83"/>
                    </a:lnTo>
                    <a:close/>
                  </a:path>
                </a:pathLst>
              </a:custGeom>
              <a:grpFill/>
              <a:ln>
                <a:noFill/>
              </a:ln>
            </p:spPr>
            <p:txBody>
              <a:bodyPr/>
              <a:lstStyle/>
              <a:p>
                <a:pPr eaLnBrk="1" hangingPunct="1">
                  <a:defRPr/>
                </a:pPr>
                <a:endParaRPr lang="fr-FR"/>
              </a:p>
            </p:txBody>
          </p:sp>
          <p:sp>
            <p:nvSpPr>
              <p:cNvPr id="55" name="Freeform 70"/>
              <p:cNvSpPr>
                <a:spLocks/>
              </p:cNvSpPr>
              <p:nvPr/>
            </p:nvSpPr>
            <p:spPr bwMode="auto">
              <a:xfrm>
                <a:off x="2840750" y="2703577"/>
                <a:ext cx="348619" cy="285725"/>
              </a:xfrm>
              <a:custGeom>
                <a:avLst/>
                <a:gdLst>
                  <a:gd name="T0" fmla="*/ 460 w 582"/>
                  <a:gd name="T1" fmla="*/ 274 h 476"/>
                  <a:gd name="T2" fmla="*/ 489 w 582"/>
                  <a:gd name="T3" fmla="*/ 239 h 476"/>
                  <a:gd name="T4" fmla="*/ 518 w 582"/>
                  <a:gd name="T5" fmla="*/ 212 h 476"/>
                  <a:gd name="T6" fmla="*/ 550 w 582"/>
                  <a:gd name="T7" fmla="*/ 191 h 476"/>
                  <a:gd name="T8" fmla="*/ 582 w 582"/>
                  <a:gd name="T9" fmla="*/ 175 h 476"/>
                  <a:gd name="T10" fmla="*/ 573 w 582"/>
                  <a:gd name="T11" fmla="*/ 147 h 476"/>
                  <a:gd name="T12" fmla="*/ 549 w 582"/>
                  <a:gd name="T13" fmla="*/ 100 h 476"/>
                  <a:gd name="T14" fmla="*/ 537 w 582"/>
                  <a:gd name="T15" fmla="*/ 83 h 476"/>
                  <a:gd name="T16" fmla="*/ 513 w 582"/>
                  <a:gd name="T17" fmla="*/ 52 h 476"/>
                  <a:gd name="T18" fmla="*/ 485 w 582"/>
                  <a:gd name="T19" fmla="*/ 29 h 476"/>
                  <a:gd name="T20" fmla="*/ 455 w 582"/>
                  <a:gd name="T21" fmla="*/ 14 h 476"/>
                  <a:gd name="T22" fmla="*/ 426 w 582"/>
                  <a:gd name="T23" fmla="*/ 6 h 476"/>
                  <a:gd name="T24" fmla="*/ 399 w 582"/>
                  <a:gd name="T25" fmla="*/ 1 h 476"/>
                  <a:gd name="T26" fmla="*/ 363 w 582"/>
                  <a:gd name="T27" fmla="*/ 1 h 476"/>
                  <a:gd name="T28" fmla="*/ 252 w 582"/>
                  <a:gd name="T29" fmla="*/ 1 h 476"/>
                  <a:gd name="T30" fmla="*/ 236 w 582"/>
                  <a:gd name="T31" fmla="*/ 1 h 476"/>
                  <a:gd name="T32" fmla="*/ 196 w 582"/>
                  <a:gd name="T33" fmla="*/ 9 h 476"/>
                  <a:gd name="T34" fmla="*/ 172 w 582"/>
                  <a:gd name="T35" fmla="*/ 18 h 476"/>
                  <a:gd name="T36" fmla="*/ 147 w 582"/>
                  <a:gd name="T37" fmla="*/ 32 h 476"/>
                  <a:gd name="T38" fmla="*/ 122 w 582"/>
                  <a:gd name="T39" fmla="*/ 52 h 476"/>
                  <a:gd name="T40" fmla="*/ 99 w 582"/>
                  <a:gd name="T41" fmla="*/ 79 h 476"/>
                  <a:gd name="T42" fmla="*/ 88 w 582"/>
                  <a:gd name="T43" fmla="*/ 95 h 476"/>
                  <a:gd name="T44" fmla="*/ 69 w 582"/>
                  <a:gd name="T45" fmla="*/ 139 h 476"/>
                  <a:gd name="T46" fmla="*/ 52 w 582"/>
                  <a:gd name="T47" fmla="*/ 191 h 476"/>
                  <a:gd name="T48" fmla="*/ 29 w 582"/>
                  <a:gd name="T49" fmla="*/ 275 h 476"/>
                  <a:gd name="T50" fmla="*/ 8 w 582"/>
                  <a:gd name="T51" fmla="*/ 370 h 476"/>
                  <a:gd name="T52" fmla="*/ 1 w 582"/>
                  <a:gd name="T53" fmla="*/ 410 h 476"/>
                  <a:gd name="T54" fmla="*/ 1 w 582"/>
                  <a:gd name="T55" fmla="*/ 432 h 476"/>
                  <a:gd name="T56" fmla="*/ 8 w 582"/>
                  <a:gd name="T57" fmla="*/ 450 h 476"/>
                  <a:gd name="T58" fmla="*/ 17 w 582"/>
                  <a:gd name="T59" fmla="*/ 461 h 476"/>
                  <a:gd name="T60" fmla="*/ 32 w 582"/>
                  <a:gd name="T61" fmla="*/ 470 h 476"/>
                  <a:gd name="T62" fmla="*/ 52 w 582"/>
                  <a:gd name="T63" fmla="*/ 474 h 476"/>
                  <a:gd name="T64" fmla="*/ 378 w 582"/>
                  <a:gd name="T65" fmla="*/ 476 h 476"/>
                  <a:gd name="T66" fmla="*/ 397 w 582"/>
                  <a:gd name="T67" fmla="*/ 417 h 476"/>
                  <a:gd name="T68" fmla="*/ 417 w 582"/>
                  <a:gd name="T69" fmla="*/ 362 h 476"/>
                  <a:gd name="T70" fmla="*/ 437 w 582"/>
                  <a:gd name="T71" fmla="*/ 313 h 476"/>
                  <a:gd name="T72" fmla="*/ 460 w 582"/>
                  <a:gd name="T73" fmla="*/ 274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2" h="476">
                    <a:moveTo>
                      <a:pt x="460" y="274"/>
                    </a:moveTo>
                    <a:lnTo>
                      <a:pt x="460" y="274"/>
                    </a:lnTo>
                    <a:lnTo>
                      <a:pt x="474" y="255"/>
                    </a:lnTo>
                    <a:lnTo>
                      <a:pt x="489" y="239"/>
                    </a:lnTo>
                    <a:lnTo>
                      <a:pt x="504" y="224"/>
                    </a:lnTo>
                    <a:lnTo>
                      <a:pt x="518" y="212"/>
                    </a:lnTo>
                    <a:lnTo>
                      <a:pt x="534" y="200"/>
                    </a:lnTo>
                    <a:lnTo>
                      <a:pt x="550" y="191"/>
                    </a:lnTo>
                    <a:lnTo>
                      <a:pt x="566" y="182"/>
                    </a:lnTo>
                    <a:lnTo>
                      <a:pt x="582" y="175"/>
                    </a:lnTo>
                    <a:lnTo>
                      <a:pt x="582" y="175"/>
                    </a:lnTo>
                    <a:lnTo>
                      <a:pt x="573" y="147"/>
                    </a:lnTo>
                    <a:lnTo>
                      <a:pt x="561" y="123"/>
                    </a:lnTo>
                    <a:lnTo>
                      <a:pt x="549" y="100"/>
                    </a:lnTo>
                    <a:lnTo>
                      <a:pt x="537" y="83"/>
                    </a:lnTo>
                    <a:lnTo>
                      <a:pt x="537" y="83"/>
                    </a:lnTo>
                    <a:lnTo>
                      <a:pt x="525" y="65"/>
                    </a:lnTo>
                    <a:lnTo>
                      <a:pt x="513" y="52"/>
                    </a:lnTo>
                    <a:lnTo>
                      <a:pt x="500" y="40"/>
                    </a:lnTo>
                    <a:lnTo>
                      <a:pt x="485" y="29"/>
                    </a:lnTo>
                    <a:lnTo>
                      <a:pt x="470" y="21"/>
                    </a:lnTo>
                    <a:lnTo>
                      <a:pt x="455" y="14"/>
                    </a:lnTo>
                    <a:lnTo>
                      <a:pt x="441" y="9"/>
                    </a:lnTo>
                    <a:lnTo>
                      <a:pt x="426" y="6"/>
                    </a:lnTo>
                    <a:lnTo>
                      <a:pt x="413" y="4"/>
                    </a:lnTo>
                    <a:lnTo>
                      <a:pt x="399" y="1"/>
                    </a:lnTo>
                    <a:lnTo>
                      <a:pt x="378" y="0"/>
                    </a:lnTo>
                    <a:lnTo>
                      <a:pt x="363" y="1"/>
                    </a:lnTo>
                    <a:lnTo>
                      <a:pt x="358" y="1"/>
                    </a:lnTo>
                    <a:lnTo>
                      <a:pt x="252" y="1"/>
                    </a:lnTo>
                    <a:lnTo>
                      <a:pt x="252" y="1"/>
                    </a:lnTo>
                    <a:lnTo>
                      <a:pt x="236" y="1"/>
                    </a:lnTo>
                    <a:lnTo>
                      <a:pt x="219" y="4"/>
                    </a:lnTo>
                    <a:lnTo>
                      <a:pt x="196" y="9"/>
                    </a:lnTo>
                    <a:lnTo>
                      <a:pt x="184" y="13"/>
                    </a:lnTo>
                    <a:lnTo>
                      <a:pt x="172" y="18"/>
                    </a:lnTo>
                    <a:lnTo>
                      <a:pt x="159" y="24"/>
                    </a:lnTo>
                    <a:lnTo>
                      <a:pt x="147" y="32"/>
                    </a:lnTo>
                    <a:lnTo>
                      <a:pt x="134" y="41"/>
                    </a:lnTo>
                    <a:lnTo>
                      <a:pt x="122" y="52"/>
                    </a:lnTo>
                    <a:lnTo>
                      <a:pt x="110" y="64"/>
                    </a:lnTo>
                    <a:lnTo>
                      <a:pt x="99" y="79"/>
                    </a:lnTo>
                    <a:lnTo>
                      <a:pt x="99" y="79"/>
                    </a:lnTo>
                    <a:lnTo>
                      <a:pt x="88" y="95"/>
                    </a:lnTo>
                    <a:lnTo>
                      <a:pt x="79" y="116"/>
                    </a:lnTo>
                    <a:lnTo>
                      <a:pt x="69" y="139"/>
                    </a:lnTo>
                    <a:lnTo>
                      <a:pt x="60" y="164"/>
                    </a:lnTo>
                    <a:lnTo>
                      <a:pt x="52" y="191"/>
                    </a:lnTo>
                    <a:lnTo>
                      <a:pt x="43" y="219"/>
                    </a:lnTo>
                    <a:lnTo>
                      <a:pt x="29" y="275"/>
                    </a:lnTo>
                    <a:lnTo>
                      <a:pt x="17" y="327"/>
                    </a:lnTo>
                    <a:lnTo>
                      <a:pt x="8" y="370"/>
                    </a:lnTo>
                    <a:lnTo>
                      <a:pt x="1" y="410"/>
                    </a:lnTo>
                    <a:lnTo>
                      <a:pt x="1" y="410"/>
                    </a:lnTo>
                    <a:lnTo>
                      <a:pt x="0" y="421"/>
                    </a:lnTo>
                    <a:lnTo>
                      <a:pt x="1" y="432"/>
                    </a:lnTo>
                    <a:lnTo>
                      <a:pt x="5" y="444"/>
                    </a:lnTo>
                    <a:lnTo>
                      <a:pt x="8" y="450"/>
                    </a:lnTo>
                    <a:lnTo>
                      <a:pt x="12" y="456"/>
                    </a:lnTo>
                    <a:lnTo>
                      <a:pt x="17" y="461"/>
                    </a:lnTo>
                    <a:lnTo>
                      <a:pt x="24" y="466"/>
                    </a:lnTo>
                    <a:lnTo>
                      <a:pt x="32" y="470"/>
                    </a:lnTo>
                    <a:lnTo>
                      <a:pt x="41" y="473"/>
                    </a:lnTo>
                    <a:lnTo>
                      <a:pt x="52" y="474"/>
                    </a:lnTo>
                    <a:lnTo>
                      <a:pt x="65" y="476"/>
                    </a:lnTo>
                    <a:lnTo>
                      <a:pt x="378" y="476"/>
                    </a:lnTo>
                    <a:lnTo>
                      <a:pt x="378" y="476"/>
                    </a:lnTo>
                    <a:lnTo>
                      <a:pt x="397" y="417"/>
                    </a:lnTo>
                    <a:lnTo>
                      <a:pt x="406" y="389"/>
                    </a:lnTo>
                    <a:lnTo>
                      <a:pt x="417" y="362"/>
                    </a:lnTo>
                    <a:lnTo>
                      <a:pt x="426" y="337"/>
                    </a:lnTo>
                    <a:lnTo>
                      <a:pt x="437" y="313"/>
                    </a:lnTo>
                    <a:lnTo>
                      <a:pt x="449" y="292"/>
                    </a:lnTo>
                    <a:lnTo>
                      <a:pt x="460" y="274"/>
                    </a:lnTo>
                    <a:lnTo>
                      <a:pt x="460" y="274"/>
                    </a:lnTo>
                    <a:close/>
                  </a:path>
                </a:pathLst>
              </a:custGeom>
              <a:grpFill/>
              <a:ln>
                <a:noFill/>
              </a:ln>
            </p:spPr>
            <p:txBody>
              <a:bodyPr/>
              <a:lstStyle/>
              <a:p>
                <a:pPr eaLnBrk="1" hangingPunct="1">
                  <a:defRPr/>
                </a:pPr>
                <a:endParaRPr lang="fr-FR"/>
              </a:p>
            </p:txBody>
          </p:sp>
        </p:grpSp>
      </p:grpSp>
      <p:sp>
        <p:nvSpPr>
          <p:cNvPr id="56" name="Rectangle 55"/>
          <p:cNvSpPr/>
          <p:nvPr/>
        </p:nvSpPr>
        <p:spPr>
          <a:xfrm>
            <a:off x="539750" y="5227638"/>
            <a:ext cx="8064500" cy="431800"/>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57" name="Rectangle 56"/>
          <p:cNvSpPr/>
          <p:nvPr/>
        </p:nvSpPr>
        <p:spPr>
          <a:xfrm>
            <a:off x="539750" y="5083175"/>
            <a:ext cx="8064500" cy="7223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52000" tIns="144000" rIns="252000" bIns="144000" anchor="b">
            <a:spAutoFit/>
          </a:bodyPr>
          <a:lstStyle/>
          <a:p>
            <a:pPr algn="ctr" eaLnBrk="1" hangingPunct="1">
              <a:defRPr/>
            </a:pPr>
            <a:r>
              <a:rPr lang="fr-FR" sz="2800" b="1" dirty="0">
                <a:solidFill>
                  <a:prstClr val="white"/>
                </a:solidFill>
              </a:rPr>
              <a:t>TOP 5 des acteurs européens</a:t>
            </a:r>
            <a:endParaRPr lang="fr-FR" dirty="0">
              <a:solidFill>
                <a:prstClr val="white"/>
              </a:solidFill>
            </a:endParaRPr>
          </a:p>
        </p:txBody>
      </p:sp>
      <p:grpSp>
        <p:nvGrpSpPr>
          <p:cNvPr id="19468" name="Groupe 7"/>
          <p:cNvGrpSpPr>
            <a:grpSpLocks/>
          </p:cNvGrpSpPr>
          <p:nvPr/>
        </p:nvGrpSpPr>
        <p:grpSpPr bwMode="auto">
          <a:xfrm>
            <a:off x="6727825" y="2492375"/>
            <a:ext cx="1731963" cy="1684338"/>
            <a:chOff x="6728389" y="2753500"/>
            <a:chExt cx="1471307" cy="1338831"/>
          </a:xfrm>
        </p:grpSpPr>
        <p:sp>
          <p:nvSpPr>
            <p:cNvPr id="59" name="Ellipse 5"/>
            <p:cNvSpPr>
              <a:spLocks noChangeAspect="1"/>
            </p:cNvSpPr>
            <p:nvPr/>
          </p:nvSpPr>
          <p:spPr>
            <a:xfrm>
              <a:off x="6728389" y="2753500"/>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E14B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19471" name="ZoneTexte 81"/>
            <p:cNvSpPr txBox="1">
              <a:spLocks noChangeArrowheads="1"/>
            </p:cNvSpPr>
            <p:nvPr/>
          </p:nvSpPr>
          <p:spPr bwMode="auto">
            <a:xfrm>
              <a:off x="6865498" y="3458183"/>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+20 </a:t>
              </a:r>
              <a:r>
                <a:rPr lang="fr-FR" altLang="fr-FR" sz="1800">
                  <a:solidFill>
                    <a:srgbClr val="FFFFFF"/>
                  </a:solidFill>
                  <a:latin typeface="Arial" panose="020B0604020202020204" pitchFamily="34" charset="0"/>
                </a:rPr>
                <a:t>pays</a:t>
              </a:r>
              <a:endParaRPr lang="fr-FR" altLang="fr-FR" sz="1600">
                <a:solidFill>
                  <a:srgbClr val="FFFFFF"/>
                </a:solidFill>
                <a:latin typeface="Arial" panose="020B0604020202020204" pitchFamily="34" charset="0"/>
              </a:endParaRPr>
            </a:p>
          </p:txBody>
        </p:sp>
        <p:cxnSp>
          <p:nvCxnSpPr>
            <p:cNvPr id="61" name="Connecteur droit 60"/>
            <p:cNvCxnSpPr/>
            <p:nvPr/>
          </p:nvCxnSpPr>
          <p:spPr>
            <a:xfrm>
              <a:off x="6930677" y="3453831"/>
              <a:ext cx="108965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9473" name="Image 5"/>
            <p:cNvPicPr>
              <a:picLocks noChangeAspect="1"/>
            </p:cNvPicPr>
            <p:nvPr/>
          </p:nvPicPr>
          <p:blipFill>
            <a:blip r:embed="rId3">
              <a:extLst>
                <a:ext uri="{28A0092B-C50C-407E-A947-70E740481C1C}">
                  <a14:useLocalDpi xmlns:a14="http://schemas.microsoft.com/office/drawing/2010/main" val="0"/>
                </a:ext>
              </a:extLst>
            </a:blip>
            <a:srcRect l="22955" t="29260" r="33719" b="20660"/>
            <a:stretch>
              <a:fillRect/>
            </a:stretch>
          </p:blipFill>
          <p:spPr bwMode="auto">
            <a:xfrm>
              <a:off x="7187447" y="2862058"/>
              <a:ext cx="540000" cy="52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83986825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Depot</a:t>
            </a:r>
            <a:r>
              <a:rPr lang="fr-FR" dirty="0"/>
              <a:t>(</a:t>
            </a:r>
            <a:r>
              <a:rPr lang="fr-FR" dirty="0" err="1"/>
              <a:t>repository</a:t>
            </a:r>
            <a:r>
              <a:rPr lang="fr-FR" dirty="0"/>
              <a:t>) </a:t>
            </a:r>
            <a:r>
              <a:rPr lang="fr-FR" dirty="0" smtClean="0"/>
              <a:t>local	</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40</a:t>
            </a:fld>
            <a:endParaRPr lang="fr-FR"/>
          </a:p>
        </p:txBody>
      </p:sp>
      <p:sp>
        <p:nvSpPr>
          <p:cNvPr id="5" name="Espace réservé du contenu 4"/>
          <p:cNvSpPr>
            <a:spLocks noGrp="1"/>
          </p:cNvSpPr>
          <p:nvPr>
            <p:ph sz="quarter" idx="13"/>
          </p:nvPr>
        </p:nvSpPr>
        <p:spPr/>
        <p:txBody>
          <a:bodyPr/>
          <a:lstStyle/>
          <a:p>
            <a:r>
              <a:rPr lang="fr-FR" dirty="0" smtClean="0"/>
              <a:t>Toutes les données sont toujours dans un dépôt local</a:t>
            </a:r>
          </a:p>
          <a:p>
            <a:r>
              <a:rPr lang="fr-FR" dirty="0" smtClean="0"/>
              <a:t>Répertoire dans lequel se trouvent :</a:t>
            </a:r>
          </a:p>
          <a:p>
            <a:pPr lvl="1"/>
            <a:r>
              <a:rPr lang="fr-FR" dirty="0" smtClean="0"/>
              <a:t>Les fichiers </a:t>
            </a:r>
            <a:r>
              <a:rPr lang="fr-FR" dirty="0" err="1" smtClean="0"/>
              <a:t>versionnés</a:t>
            </a:r>
            <a:endParaRPr lang="fr-FR" dirty="0" smtClean="0"/>
          </a:p>
          <a:p>
            <a:pPr lvl="1"/>
            <a:r>
              <a:rPr lang="fr-FR" dirty="0" smtClean="0"/>
              <a:t>Un dossier de configuration Git unique (.git)</a:t>
            </a:r>
          </a:p>
          <a:p>
            <a:pPr lvl="1"/>
            <a:endParaRPr lang="fr-FR" dirty="0"/>
          </a:p>
          <a:p>
            <a:r>
              <a:rPr lang="fr-FR" dirty="0" smtClean="0"/>
              <a:t>Ce répertoire contient :</a:t>
            </a:r>
          </a:p>
          <a:p>
            <a:pPr lvl="1"/>
            <a:r>
              <a:rPr lang="fr-FR" dirty="0" smtClean="0"/>
              <a:t>La configuration du dépôt distant</a:t>
            </a:r>
          </a:p>
          <a:p>
            <a:pPr lvl="1"/>
            <a:r>
              <a:rPr lang="fr-FR" dirty="0" smtClean="0"/>
              <a:t>Le suivi des références (</a:t>
            </a:r>
            <a:r>
              <a:rPr lang="fr-FR" dirty="0" err="1" smtClean="0"/>
              <a:t>ie</a:t>
            </a:r>
            <a:r>
              <a:rPr lang="fr-FR" dirty="0" smtClean="0"/>
              <a:t>. Les branches et les identifiants des </a:t>
            </a:r>
            <a:r>
              <a:rPr lang="fr-FR" dirty="0" err="1" smtClean="0"/>
              <a:t>commits</a:t>
            </a:r>
            <a:r>
              <a:rPr lang="fr-FR" dirty="0" smtClean="0"/>
              <a:t>)</a:t>
            </a:r>
          </a:p>
          <a:p>
            <a:pPr lvl="1"/>
            <a:r>
              <a:rPr lang="fr-FR" dirty="0" smtClean="0"/>
              <a:t>L’historique des modifications</a:t>
            </a:r>
          </a:p>
          <a:p>
            <a:pPr lvl="1"/>
            <a:endParaRPr lang="fr-FR" dirty="0" smtClean="0"/>
          </a:p>
          <a:p>
            <a:pPr lvl="1"/>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601277354"/>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zones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41</a:t>
            </a:fld>
            <a:endParaRPr lang="fr-FR"/>
          </a:p>
        </p:txBody>
      </p:sp>
      <p:sp>
        <p:nvSpPr>
          <p:cNvPr id="5" name="Espace réservé du contenu 4"/>
          <p:cNvSpPr>
            <a:spLocks noGrp="1"/>
          </p:cNvSpPr>
          <p:nvPr>
            <p:ph sz="quarter" idx="13"/>
          </p:nvPr>
        </p:nvSpPr>
        <p:spPr/>
        <p:txBody>
          <a:bodyPr/>
          <a:lstStyle/>
          <a:p>
            <a:r>
              <a:rPr lang="fr-FR" dirty="0" smtClean="0"/>
              <a:t>Git possède 3 zones : le </a:t>
            </a:r>
            <a:r>
              <a:rPr lang="fr-FR" i="1" dirty="0" smtClean="0"/>
              <a:t>répertoire de travail</a:t>
            </a:r>
            <a:r>
              <a:rPr lang="fr-FR" dirty="0" smtClean="0"/>
              <a:t>, le </a:t>
            </a:r>
            <a:r>
              <a:rPr lang="fr-FR" i="1" dirty="0" smtClean="0"/>
              <a:t>répertoire Git</a:t>
            </a:r>
            <a:r>
              <a:rPr lang="fr-FR" dirty="0" smtClean="0"/>
              <a:t>, et la </a:t>
            </a:r>
            <a:r>
              <a:rPr lang="fr-FR" i="1" dirty="0" smtClean="0"/>
              <a:t>zone d’index</a:t>
            </a:r>
            <a:r>
              <a:rPr lang="fr-FR" dirty="0" smtClean="0"/>
              <a:t> ou </a:t>
            </a:r>
            <a:r>
              <a:rPr lang="fr-FR" i="1" dirty="0" err="1" smtClean="0"/>
              <a:t>staging</a:t>
            </a:r>
            <a:r>
              <a:rPr lang="fr-FR" dirty="0" smtClean="0"/>
              <a:t>.</a:t>
            </a:r>
          </a:p>
          <a:p>
            <a:r>
              <a:rPr lang="fr-FR" dirty="0" smtClean="0"/>
              <a:t>Le </a:t>
            </a:r>
            <a:r>
              <a:rPr lang="fr-FR" i="1" dirty="0" smtClean="0"/>
              <a:t>répertoire de travail</a:t>
            </a:r>
            <a:r>
              <a:rPr lang="fr-FR" dirty="0" smtClean="0"/>
              <a:t> correspond aux fichiers contenus dans le dépôt, sur lesquels le développeur va travailler et apporter des modifications (fichiers .java, .sh, etc.)</a:t>
            </a:r>
          </a:p>
          <a:p>
            <a:r>
              <a:rPr lang="fr-FR" dirty="0" smtClean="0"/>
              <a:t>Le </a:t>
            </a:r>
            <a:r>
              <a:rPr lang="fr-FR" i="1" dirty="0" smtClean="0"/>
              <a:t>répertoire Git</a:t>
            </a:r>
            <a:r>
              <a:rPr lang="fr-FR" dirty="0" smtClean="0"/>
              <a:t>, nommé </a:t>
            </a:r>
            <a:r>
              <a:rPr lang="fr-FR" i="1" dirty="0" smtClean="0"/>
              <a:t>.git</a:t>
            </a:r>
            <a:r>
              <a:rPr lang="fr-FR" dirty="0" smtClean="0"/>
              <a:t> et situé à la racine du dépôt, contient les métadonnées de Git et l’historique des objets</a:t>
            </a:r>
          </a:p>
          <a:p>
            <a:r>
              <a:rPr lang="fr-FR" dirty="0" smtClean="0"/>
              <a:t>La </a:t>
            </a:r>
            <a:r>
              <a:rPr lang="fr-FR" i="1" dirty="0" smtClean="0"/>
              <a:t>zone d’index</a:t>
            </a:r>
            <a:r>
              <a:rPr lang="fr-FR" dirty="0" smtClean="0"/>
              <a:t> ou </a:t>
            </a:r>
            <a:r>
              <a:rPr lang="fr-FR" i="1" dirty="0" smtClean="0"/>
              <a:t>zone de </a:t>
            </a:r>
            <a:r>
              <a:rPr lang="fr-FR" i="1" dirty="0" err="1" smtClean="0"/>
              <a:t>staging</a:t>
            </a:r>
            <a:r>
              <a:rPr lang="fr-FR" dirty="0" smtClean="0"/>
              <a:t> est un fichier contenu dans le </a:t>
            </a:r>
            <a:r>
              <a:rPr lang="fr-FR" i="1" dirty="0" smtClean="0"/>
              <a:t>répertoire Git</a:t>
            </a:r>
            <a:r>
              <a:rPr lang="fr-FR" dirty="0" smtClean="0"/>
              <a:t> qui contient toutes les modifications sélectionnées pour faire partie du prochain </a:t>
            </a:r>
            <a:r>
              <a:rPr lang="fr-FR" i="1" dirty="0" smtClean="0"/>
              <a:t>commit</a:t>
            </a:r>
            <a:r>
              <a:rPr lang="fr-FR" dirty="0" smtClean="0"/>
              <a:t>.</a:t>
            </a:r>
            <a:endParaRPr lang="fr-FR" dirty="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412246255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543600" y="316800"/>
            <a:ext cx="8045374" cy="332546"/>
          </a:xfrm>
        </p:spPr>
        <p:txBody>
          <a:bodyPr/>
          <a:lstStyle/>
          <a:p>
            <a:r>
              <a:rPr lang="fr-FR" dirty="0" smtClean="0"/>
              <a:t>Les zones et COMMANDES</a:t>
            </a:r>
            <a:endParaRPr lang="fr-FR" dirty="0"/>
          </a:p>
        </p:txBody>
      </p:sp>
      <p:sp>
        <p:nvSpPr>
          <p:cNvPr id="5" name="Espace réservé du numéro de diapositive 4"/>
          <p:cNvSpPr>
            <a:spLocks noGrp="1"/>
          </p:cNvSpPr>
          <p:nvPr>
            <p:ph type="sldNum" sz="quarter" idx="12"/>
          </p:nvPr>
        </p:nvSpPr>
        <p:spPr/>
        <p:txBody>
          <a:bodyPr/>
          <a:lstStyle/>
          <a:p>
            <a:fld id="{AF43E6FD-AB27-4108-A2FC-346BB5F75E3F}" type="slidenum">
              <a:rPr lang="fr-FR" smtClean="0"/>
              <a:pPr/>
              <a:t>42</a:t>
            </a:fld>
            <a:endParaRPr lang="fr-FR" dirty="0"/>
          </a:p>
        </p:txBody>
      </p:sp>
      <p:sp>
        <p:nvSpPr>
          <p:cNvPr id="6" name="Espace réservé du texte 5"/>
          <p:cNvSpPr>
            <a:spLocks noGrp="1"/>
          </p:cNvSpPr>
          <p:nvPr>
            <p:ph type="body" sz="quarter" idx="13"/>
          </p:nvPr>
        </p:nvSpPr>
        <p:spPr/>
        <p:txBody>
          <a:bodyPr/>
          <a:lstStyle/>
          <a:p>
            <a:endParaRPr lang="fr-FR" dirty="0"/>
          </a:p>
        </p:txBody>
      </p:sp>
      <p:cxnSp>
        <p:nvCxnSpPr>
          <p:cNvPr id="12" name="Connecteur droit Séparateur"/>
          <p:cNvCxnSpPr/>
          <p:nvPr/>
        </p:nvCxnSpPr>
        <p:spPr>
          <a:xfrm>
            <a:off x="7092315" y="1269315"/>
            <a:ext cx="0" cy="504004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19" name="ZoneTexte Local"/>
          <p:cNvSpPr txBox="1"/>
          <p:nvPr/>
        </p:nvSpPr>
        <p:spPr>
          <a:xfrm>
            <a:off x="251460" y="1268775"/>
            <a:ext cx="6480810" cy="360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fr-FR" dirty="0" smtClean="0"/>
              <a:t>Local</a:t>
            </a:r>
            <a:endParaRPr lang="fr-FR" dirty="0"/>
          </a:p>
        </p:txBody>
      </p:sp>
      <p:sp>
        <p:nvSpPr>
          <p:cNvPr id="20" name="ZoneTexte Serveur"/>
          <p:cNvSpPr txBox="1"/>
          <p:nvPr/>
        </p:nvSpPr>
        <p:spPr>
          <a:xfrm>
            <a:off x="7452360" y="1268775"/>
            <a:ext cx="144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dirty="0" smtClean="0"/>
              <a:t>Serveur</a:t>
            </a:r>
            <a:endParaRPr lang="fr-FR" dirty="0"/>
          </a:p>
        </p:txBody>
      </p:sp>
      <p:sp>
        <p:nvSpPr>
          <p:cNvPr id="21" name="ZoneTexte Stash"/>
          <p:cNvSpPr txBox="1"/>
          <p:nvPr/>
        </p:nvSpPr>
        <p:spPr>
          <a:xfrm>
            <a:off x="251460" y="1988865"/>
            <a:ext cx="1080000" cy="36000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fr-FR" dirty="0" smtClean="0"/>
              <a:t>Stash</a:t>
            </a:r>
            <a:endParaRPr lang="fr-FR" dirty="0"/>
          </a:p>
        </p:txBody>
      </p:sp>
      <p:sp>
        <p:nvSpPr>
          <p:cNvPr id="22" name="ZoneTexte Workspace"/>
          <p:cNvSpPr txBox="1"/>
          <p:nvPr/>
        </p:nvSpPr>
        <p:spPr>
          <a:xfrm>
            <a:off x="169164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23" name="ZoneTexte Index/Stage"/>
          <p:cNvSpPr txBox="1"/>
          <p:nvPr/>
        </p:nvSpPr>
        <p:spPr>
          <a:xfrm>
            <a:off x="3491865"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24" name="ZoneTexte Repository"/>
          <p:cNvSpPr txBox="1"/>
          <p:nvPr/>
        </p:nvSpPr>
        <p:spPr>
          <a:xfrm>
            <a:off x="529209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sp>
        <p:nvSpPr>
          <p:cNvPr id="25" name="ZoneTexte Repository"/>
          <p:cNvSpPr txBox="1"/>
          <p:nvPr/>
        </p:nvSpPr>
        <p:spPr>
          <a:xfrm>
            <a:off x="7452540" y="1988865"/>
            <a:ext cx="1440000" cy="36000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fr-FR" dirty="0" smtClean="0"/>
              <a:t>Repository</a:t>
            </a:r>
            <a:endParaRPr lang="fr-FR" dirty="0"/>
          </a:p>
        </p:txBody>
      </p:sp>
      <p:cxnSp>
        <p:nvCxnSpPr>
          <p:cNvPr id="44" name="Connecteur droit Stash"/>
          <p:cNvCxnSpPr/>
          <p:nvPr/>
        </p:nvCxnSpPr>
        <p:spPr>
          <a:xfrm flipH="1">
            <a:off x="791460" y="2348865"/>
            <a:ext cx="540" cy="3960495"/>
          </a:xfrm>
          <a:prstGeom prst="line">
            <a:avLst/>
          </a:prstGeom>
          <a:ln w="254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cteur droit Workspace"/>
          <p:cNvCxnSpPr/>
          <p:nvPr/>
        </p:nvCxnSpPr>
        <p:spPr>
          <a:xfrm>
            <a:off x="241173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0" name="Connecteur droit Index/Stage"/>
          <p:cNvCxnSpPr/>
          <p:nvPr/>
        </p:nvCxnSpPr>
        <p:spPr>
          <a:xfrm>
            <a:off x="4211955"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cteur droit Repository"/>
          <p:cNvCxnSpPr/>
          <p:nvPr/>
        </p:nvCxnSpPr>
        <p:spPr>
          <a:xfrm>
            <a:off x="601218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cteur droit Repository"/>
          <p:cNvCxnSpPr/>
          <p:nvPr/>
        </p:nvCxnSpPr>
        <p:spPr>
          <a:xfrm>
            <a:off x="8172450" y="2348865"/>
            <a:ext cx="0" cy="3960495"/>
          </a:xfrm>
          <a:prstGeom prst="line">
            <a:avLst/>
          </a:prstGeom>
          <a:ln w="254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3" name="Double flèche Status/Diff"/>
          <p:cNvSpPr/>
          <p:nvPr/>
        </p:nvSpPr>
        <p:spPr>
          <a:xfrm>
            <a:off x="2411730"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3" name="Double flèche Status/Diff"/>
          <p:cNvSpPr/>
          <p:nvPr/>
        </p:nvSpPr>
        <p:spPr>
          <a:xfrm>
            <a:off x="4211955"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5" name="Flèche gauche Clone"/>
          <p:cNvSpPr/>
          <p:nvPr/>
        </p:nvSpPr>
        <p:spPr>
          <a:xfrm>
            <a:off x="6012180" y="2708910"/>
            <a:ext cx="2160359"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8" name="Flèche gauche Clone"/>
          <p:cNvSpPr/>
          <p:nvPr/>
        </p:nvSpPr>
        <p:spPr>
          <a:xfrm>
            <a:off x="4211956" y="2708910"/>
            <a:ext cx="3960584"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4" name="Flèche gauche Clone"/>
          <p:cNvSpPr/>
          <p:nvPr/>
        </p:nvSpPr>
        <p:spPr>
          <a:xfrm>
            <a:off x="2411730" y="2708910"/>
            <a:ext cx="576081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6" name="Flèche droite Add/Mv/Rm"/>
          <p:cNvSpPr/>
          <p:nvPr/>
        </p:nvSpPr>
        <p:spPr>
          <a:xfrm>
            <a:off x="2411730" y="3429000"/>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a</a:t>
            </a:r>
            <a:r>
              <a:rPr lang="fr-FR" dirty="0" smtClean="0"/>
              <a:t>dd / mv / rm</a:t>
            </a:r>
          </a:p>
        </p:txBody>
      </p:sp>
      <p:sp>
        <p:nvSpPr>
          <p:cNvPr id="37" name="Flèche droite Commit"/>
          <p:cNvSpPr/>
          <p:nvPr/>
        </p:nvSpPr>
        <p:spPr>
          <a:xfrm>
            <a:off x="4211955" y="3789045"/>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ommit</a:t>
            </a:r>
          </a:p>
        </p:txBody>
      </p:sp>
      <p:sp>
        <p:nvSpPr>
          <p:cNvPr id="42" name="Flèche gauche Reset"/>
          <p:cNvSpPr/>
          <p:nvPr/>
        </p:nvSpPr>
        <p:spPr>
          <a:xfrm>
            <a:off x="4212045" y="4149090"/>
            <a:ext cx="1800135"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r</a:t>
            </a:r>
            <a:r>
              <a:rPr lang="fr-FR" dirty="0" smtClean="0"/>
              <a:t>eset</a:t>
            </a:r>
          </a:p>
        </p:txBody>
      </p:sp>
      <p:sp>
        <p:nvSpPr>
          <p:cNvPr id="41" name="Flèche gauche Checkout"/>
          <p:cNvSpPr/>
          <p:nvPr/>
        </p:nvSpPr>
        <p:spPr>
          <a:xfrm>
            <a:off x="2411730" y="4509135"/>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heckout (écrasement)</a:t>
            </a:r>
          </a:p>
        </p:txBody>
      </p:sp>
      <p:sp>
        <p:nvSpPr>
          <p:cNvPr id="39" name="Flèche gauche Merge"/>
          <p:cNvSpPr/>
          <p:nvPr/>
        </p:nvSpPr>
        <p:spPr>
          <a:xfrm>
            <a:off x="2411730" y="4869180"/>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m</a:t>
            </a:r>
            <a:r>
              <a:rPr lang="fr-FR" dirty="0" smtClean="0"/>
              <a:t>erge (fusion)</a:t>
            </a:r>
          </a:p>
        </p:txBody>
      </p:sp>
      <p:sp>
        <p:nvSpPr>
          <p:cNvPr id="51" name="Flèche droite Push"/>
          <p:cNvSpPr/>
          <p:nvPr/>
        </p:nvSpPr>
        <p:spPr>
          <a:xfrm>
            <a:off x="6012180" y="5229225"/>
            <a:ext cx="2160180"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52" name="Flèche gauche Fetch"/>
          <p:cNvSpPr/>
          <p:nvPr/>
        </p:nvSpPr>
        <p:spPr>
          <a:xfrm>
            <a:off x="6012180" y="5589270"/>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46" name="Flèche gauche Pull"/>
          <p:cNvSpPr/>
          <p:nvPr/>
        </p:nvSpPr>
        <p:spPr>
          <a:xfrm>
            <a:off x="6012090" y="5949315"/>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Pull"/>
          <p:cNvSpPr/>
          <p:nvPr/>
        </p:nvSpPr>
        <p:spPr>
          <a:xfrm>
            <a:off x="4212044" y="5949315"/>
            <a:ext cx="396031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3" name="Flèche gauche Pull"/>
          <p:cNvSpPr/>
          <p:nvPr/>
        </p:nvSpPr>
        <p:spPr>
          <a:xfrm>
            <a:off x="2411730" y="5949315"/>
            <a:ext cx="576063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4" name="Flèche gauche Stash save"/>
          <p:cNvSpPr/>
          <p:nvPr/>
        </p:nvSpPr>
        <p:spPr>
          <a:xfrm>
            <a:off x="792000" y="3610800"/>
            <a:ext cx="1619640" cy="360045"/>
          </a:xfrm>
          <a:prstGeom prst="lef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save</a:t>
            </a:r>
          </a:p>
        </p:txBody>
      </p:sp>
      <p:sp>
        <p:nvSpPr>
          <p:cNvPr id="55" name="Flèche droite Stash pop"/>
          <p:cNvSpPr/>
          <p:nvPr/>
        </p:nvSpPr>
        <p:spPr>
          <a:xfrm>
            <a:off x="792000" y="397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pop</a:t>
            </a:r>
          </a:p>
        </p:txBody>
      </p:sp>
      <p:sp>
        <p:nvSpPr>
          <p:cNvPr id="56" name="Flèche droite Stash apply"/>
          <p:cNvSpPr/>
          <p:nvPr/>
        </p:nvSpPr>
        <p:spPr>
          <a:xfrm>
            <a:off x="792000" y="433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smtClean="0"/>
              <a:t>stash apply</a:t>
            </a:r>
          </a:p>
        </p:txBody>
      </p:sp>
      <p:sp>
        <p:nvSpPr>
          <p:cNvPr id="4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3160774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43</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Local</a:t>
            </a:r>
            <a:endParaRPr lang="fr-FR" dirty="0"/>
          </a:p>
        </p:txBody>
      </p:sp>
      <p:pic>
        <p:nvPicPr>
          <p:cNvPr id="3" name="Espace réservé pour une image  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20009" b="20009"/>
          <a:stretch>
            <a:fillRect/>
          </a:stretch>
        </p:blipFill>
        <p:spPr>
          <a:xfrm>
            <a:off x="24621" y="-2539"/>
            <a:ext cx="9155891" cy="3431539"/>
          </a:xfrm>
        </p:spPr>
      </p:pic>
    </p:spTree>
    <p:extLst>
      <p:ext uri="{BB962C8B-B14F-4D97-AF65-F5344CB8AC3E}">
        <p14:creationId xmlns:p14="http://schemas.microsoft.com/office/powerpoint/2010/main" val="803021353"/>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44</a:t>
            </a:fld>
            <a:endParaRPr lang="fr-FR"/>
          </a:p>
        </p:txBody>
      </p:sp>
      <p:sp>
        <p:nvSpPr>
          <p:cNvPr id="5" name="Espace réservé du contenu 4"/>
          <p:cNvSpPr>
            <a:spLocks noGrp="1"/>
          </p:cNvSpPr>
          <p:nvPr>
            <p:ph sz="quarter" idx="13"/>
          </p:nvPr>
        </p:nvSpPr>
        <p:spPr/>
        <p:txBody>
          <a:bodyPr/>
          <a:lstStyle/>
          <a:p>
            <a:r>
              <a:rPr lang="fr-FR" dirty="0" smtClean="0"/>
              <a:t>A partir d’un dossier vide :</a:t>
            </a:r>
          </a:p>
          <a:p>
            <a:pPr marL="0" indent="0">
              <a:buNone/>
            </a:pPr>
            <a:endParaRPr lang="fr-FR" dirty="0"/>
          </a:p>
          <a:p>
            <a:pPr marL="0" indent="0">
              <a:buNone/>
            </a:pPr>
            <a:r>
              <a:rPr lang="fr-FR" dirty="0" smtClean="0"/>
              <a:t/>
            </a:r>
            <a:br>
              <a:rPr lang="fr-FR" dirty="0" smtClean="0"/>
            </a:br>
            <a:endParaRPr lang="fr-FR" dirty="0" smtClean="0"/>
          </a:p>
        </p:txBody>
      </p:sp>
      <p:sp>
        <p:nvSpPr>
          <p:cNvPr id="12" name="Rectangle 11"/>
          <p:cNvSpPr/>
          <p:nvPr/>
        </p:nvSpPr>
        <p:spPr>
          <a:xfrm>
            <a:off x="683568" y="1916832"/>
            <a:ext cx="7848872"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a:t>
            </a:r>
            <a:r>
              <a:rPr lang="fr-FR" b="1" dirty="0" err="1">
                <a:solidFill>
                  <a:srgbClr val="FF8040"/>
                </a:solidFill>
                <a:latin typeface="Courier New"/>
              </a:rPr>
              <a:t>mkdir</a:t>
            </a:r>
            <a:r>
              <a:rPr lang="fr-FR" dirty="0">
                <a:solidFill>
                  <a:srgbClr val="000000"/>
                </a:solidFill>
                <a:latin typeface="Courier New"/>
              </a:rPr>
              <a:t> git-workshop-1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cd</a:t>
            </a:r>
            <a:r>
              <a:rPr lang="fr-FR" dirty="0">
                <a:solidFill>
                  <a:srgbClr val="000000"/>
                </a:solidFill>
                <a:latin typeface="Courier New"/>
              </a:rPr>
              <a:t> git-workshop-1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init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Dépôt </a:t>
            </a:r>
            <a:r>
              <a:rPr lang="fr-FR" dirty="0">
                <a:solidFill>
                  <a:srgbClr val="000000"/>
                </a:solidFill>
                <a:latin typeface="Courier New"/>
              </a:rPr>
              <a:t>Git vide initialisé dans </a:t>
            </a:r>
            <a:r>
              <a:rPr lang="fr-FR" b="1" dirty="0">
                <a:solidFill>
                  <a:srgbClr val="804000"/>
                </a:solidFill>
                <a:latin typeface="Courier New"/>
              </a:rPr>
              <a:t>/</a:t>
            </a:r>
            <a:r>
              <a:rPr lang="fr-FR" dirty="0" err="1">
                <a:solidFill>
                  <a:srgbClr val="000000"/>
                </a:solidFill>
                <a:latin typeface="Courier New"/>
              </a:rPr>
              <a:t>tmp</a:t>
            </a:r>
            <a:r>
              <a:rPr lang="fr-FR" b="1" dirty="0">
                <a:solidFill>
                  <a:srgbClr val="804000"/>
                </a:solidFill>
                <a:latin typeface="Courier New"/>
              </a:rPr>
              <a:t>/</a:t>
            </a:r>
            <a:r>
              <a:rPr lang="fr-FR" dirty="0">
                <a:solidFill>
                  <a:srgbClr val="000000"/>
                </a:solidFill>
                <a:latin typeface="Courier New"/>
              </a:rPr>
              <a:t>git-workshop-1</a:t>
            </a:r>
            <a:r>
              <a:rPr lang="fr-FR" b="1" dirty="0">
                <a:solidFill>
                  <a:srgbClr val="804000"/>
                </a:solidFill>
                <a:latin typeface="Courier New"/>
              </a:rPr>
              <a:t>/.</a:t>
            </a:r>
            <a:r>
              <a:rPr lang="fr-FR" dirty="0">
                <a:solidFill>
                  <a:srgbClr val="000000"/>
                </a:solidFill>
                <a:latin typeface="Courier New"/>
              </a:rPr>
              <a:t>git</a:t>
            </a:r>
            <a:r>
              <a:rPr lang="fr-FR" b="1" dirty="0">
                <a:solidFill>
                  <a:srgbClr val="804000"/>
                </a:solidFill>
                <a:latin typeface="Courier New"/>
              </a:rPr>
              <a:t>/</a:t>
            </a:r>
            <a:r>
              <a:rPr lang="fr-FR" dirty="0">
                <a:solidFill>
                  <a:srgbClr val="000000"/>
                </a:solidFill>
                <a:latin typeface="Courier New"/>
              </a:rPr>
              <a:t> </a:t>
            </a:r>
            <a:endParaRPr lang="fr-FR" dirty="0">
              <a:effectLst/>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562068825"/>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45</a:t>
            </a:fld>
            <a:endParaRPr lang="fr-FR"/>
          </a:p>
        </p:txBody>
      </p:sp>
      <p:pic>
        <p:nvPicPr>
          <p:cNvPr id="6" name="Espace réservé du contenu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153444" y="2256631"/>
            <a:ext cx="4813300" cy="3136900"/>
          </a:xfrm>
        </p:spPr>
      </p:pic>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39213178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zones locales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46</a:t>
            </a:fld>
            <a:endParaRPr lang="fr-FR"/>
          </a:p>
        </p:txBody>
      </p:sp>
      <p:sp>
        <p:nvSpPr>
          <p:cNvPr id="5" name="Espace réservé du contenu 4"/>
          <p:cNvSpPr>
            <a:spLocks noGrp="1"/>
          </p:cNvSpPr>
          <p:nvPr>
            <p:ph sz="quarter" idx="13"/>
          </p:nvPr>
        </p:nvSpPr>
        <p:spPr/>
        <p:txBody>
          <a:bodyPr/>
          <a:lstStyle/>
          <a:p>
            <a:r>
              <a:rPr lang="fr-FR" dirty="0" smtClean="0"/>
              <a:t>La communication entre les 3 zones se passe ainsi :</a:t>
            </a:r>
          </a:p>
          <a:p>
            <a:pPr marL="457200" indent="-457200">
              <a:buFont typeface="+mj-lt"/>
              <a:buAutoNum type="arabicPeriod"/>
            </a:pPr>
            <a:endParaRPr lang="fr-FR" dirty="0" smtClean="0"/>
          </a:p>
          <a:p>
            <a:pPr marL="457200" indent="-457200">
              <a:buFont typeface="+mj-lt"/>
              <a:buAutoNum type="arabicPeriod"/>
            </a:pPr>
            <a:endParaRPr lang="fr-FR" dirty="0" smtClean="0"/>
          </a:p>
        </p:txBody>
      </p:sp>
      <p:grpSp>
        <p:nvGrpSpPr>
          <p:cNvPr id="22" name="Groupe 21"/>
          <p:cNvGrpSpPr/>
          <p:nvPr/>
        </p:nvGrpSpPr>
        <p:grpSpPr>
          <a:xfrm>
            <a:off x="1835696" y="1986350"/>
            <a:ext cx="5544616" cy="4109436"/>
            <a:chOff x="1331640" y="1911852"/>
            <a:chExt cx="5544616" cy="4109436"/>
          </a:xfrm>
        </p:grpSpPr>
        <p:sp>
          <p:nvSpPr>
            <p:cNvPr id="6" name="Rectangle à coins arrondis 5"/>
            <p:cNvSpPr/>
            <p:nvPr/>
          </p:nvSpPr>
          <p:spPr>
            <a:xfrm>
              <a:off x="1331640" y="1916832"/>
              <a:ext cx="1584176"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Répertoire</a:t>
              </a:r>
            </a:p>
            <a:p>
              <a:pPr algn="ctr"/>
              <a:r>
                <a:rPr lang="fr-FR" dirty="0" smtClean="0"/>
                <a:t>de travail</a:t>
              </a:r>
            </a:p>
          </p:txBody>
        </p:sp>
        <p:sp>
          <p:nvSpPr>
            <p:cNvPr id="7" name="Rectangle à coins arrondis 6"/>
            <p:cNvSpPr/>
            <p:nvPr/>
          </p:nvSpPr>
          <p:spPr>
            <a:xfrm>
              <a:off x="3275856" y="1916832"/>
              <a:ext cx="1584176" cy="86409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Zone d’index</a:t>
              </a:r>
            </a:p>
          </p:txBody>
        </p:sp>
        <p:sp>
          <p:nvSpPr>
            <p:cNvPr id="12" name="Rectangle à coins arrondis 11"/>
            <p:cNvSpPr/>
            <p:nvPr/>
          </p:nvSpPr>
          <p:spPr>
            <a:xfrm>
              <a:off x="5148064" y="1911852"/>
              <a:ext cx="1728192" cy="86409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Dépôt </a:t>
              </a:r>
              <a:r>
                <a:rPr lang="fr-FR" dirty="0"/>
                <a:t>local </a:t>
              </a:r>
              <a:r>
                <a:rPr lang="fr-FR" dirty="0" smtClean="0"/>
                <a:t>(répertoire .git)</a:t>
              </a:r>
            </a:p>
          </p:txBody>
        </p:sp>
        <p:cxnSp>
          <p:nvCxnSpPr>
            <p:cNvPr id="14" name="Connecteur droit 13"/>
            <p:cNvCxnSpPr>
              <a:stCxn id="6" idx="2"/>
            </p:cNvCxnSpPr>
            <p:nvPr/>
          </p:nvCxnSpPr>
          <p:spPr>
            <a:xfrm>
              <a:off x="2123728" y="2780928"/>
              <a:ext cx="0" cy="3240360"/>
            </a:xfrm>
            <a:prstGeom prst="line">
              <a:avLst/>
            </a:prstGeom>
            <a:ln w="19050">
              <a:solidFill>
                <a:srgbClr val="FAAA0A"/>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4067944" y="2780928"/>
              <a:ext cx="0" cy="3240360"/>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a:stCxn id="12" idx="2"/>
            </p:cNvCxnSpPr>
            <p:nvPr/>
          </p:nvCxnSpPr>
          <p:spPr>
            <a:xfrm>
              <a:off x="6012160" y="2775948"/>
              <a:ext cx="0" cy="3245340"/>
            </a:xfrm>
            <a:prstGeom prst="line">
              <a:avLst/>
            </a:prstGeom>
            <a:ln w="19050">
              <a:solidFill>
                <a:srgbClr val="CF022B"/>
              </a:solidFill>
            </a:ln>
          </p:spPr>
          <p:style>
            <a:lnRef idx="1">
              <a:schemeClr val="accent1"/>
            </a:lnRef>
            <a:fillRef idx="0">
              <a:schemeClr val="accent1"/>
            </a:fillRef>
            <a:effectRef idx="0">
              <a:schemeClr val="accent1"/>
            </a:effectRef>
            <a:fontRef idx="minor">
              <a:schemeClr val="tx1"/>
            </a:fontRef>
          </p:style>
        </p:cxnSp>
        <p:sp>
          <p:nvSpPr>
            <p:cNvPr id="19" name="Flèche gauche 18"/>
            <p:cNvSpPr/>
            <p:nvPr/>
          </p:nvSpPr>
          <p:spPr>
            <a:xfrm>
              <a:off x="2123728" y="3140968"/>
              <a:ext cx="3888432" cy="720080"/>
            </a:xfrm>
            <a:prstGeom prst="lef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1. </a:t>
              </a:r>
              <a:r>
                <a:rPr lang="fr-FR" dirty="0" err="1" smtClean="0"/>
                <a:t>Checkout</a:t>
              </a:r>
              <a:endParaRPr lang="fr-FR" dirty="0" smtClean="0"/>
            </a:p>
          </p:txBody>
        </p:sp>
        <p:sp>
          <p:nvSpPr>
            <p:cNvPr id="20" name="Flèche droite 19"/>
            <p:cNvSpPr/>
            <p:nvPr/>
          </p:nvSpPr>
          <p:spPr>
            <a:xfrm>
              <a:off x="2123728" y="4041068"/>
              <a:ext cx="1944216"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2. Stage files</a:t>
              </a:r>
            </a:p>
          </p:txBody>
        </p:sp>
        <p:sp>
          <p:nvSpPr>
            <p:cNvPr id="21" name="Flèche droite 20"/>
            <p:cNvSpPr/>
            <p:nvPr/>
          </p:nvSpPr>
          <p:spPr>
            <a:xfrm>
              <a:off x="4067944" y="4869160"/>
              <a:ext cx="1944216"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3. Commit</a:t>
              </a:r>
            </a:p>
          </p:txBody>
        </p:sp>
      </p:grpSp>
      <p:sp>
        <p:nvSpPr>
          <p:cNvPr id="1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209712361"/>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sz="quarter" idx="13"/>
          </p:nvPr>
        </p:nvSpPr>
        <p:spPr/>
        <p:txBody>
          <a:bodyPr/>
          <a:lstStyle/>
          <a:p>
            <a:r>
              <a:rPr lang="fr-FR" dirty="0" smtClean="0"/>
              <a:t>2 étapes : </a:t>
            </a:r>
          </a:p>
          <a:p>
            <a:pPr marL="457200" indent="-457200">
              <a:buFont typeface="+mj-lt"/>
              <a:buAutoNum type="arabicPeriod"/>
            </a:pPr>
            <a:r>
              <a:rPr lang="fr-FR" dirty="0" smtClean="0"/>
              <a:t>Sélectionner les fichiers </a:t>
            </a:r>
            <a:r>
              <a:rPr lang="fr-FR" dirty="0"/>
              <a:t/>
            </a:r>
            <a:br>
              <a:rPr lang="fr-FR" dirty="0"/>
            </a:br>
            <a:r>
              <a:rPr lang="fr-FR" dirty="0" smtClean="0"/>
              <a:t>à </a:t>
            </a:r>
            <a:r>
              <a:rPr lang="fr-FR" dirty="0" err="1" smtClean="0"/>
              <a:t>commiter</a:t>
            </a:r>
            <a:r>
              <a:rPr lang="fr-FR" dirty="0" smtClean="0"/>
              <a:t> et les indexer :</a:t>
            </a:r>
            <a:br>
              <a:rPr lang="fr-FR" dirty="0" smtClean="0"/>
            </a:br>
            <a:endParaRPr lang="fr-FR" dirty="0" smtClean="0"/>
          </a:p>
          <a:p>
            <a:pPr marL="457200" indent="-457200">
              <a:buFont typeface="+mj-lt"/>
              <a:buAutoNum type="arabicPeriod"/>
            </a:pPr>
            <a:endParaRPr lang="fr-FR" dirty="0"/>
          </a:p>
          <a:p>
            <a:pPr marL="457200" indent="-457200">
              <a:buFont typeface="+mj-lt"/>
              <a:buAutoNum type="arabicPeriod"/>
            </a:pPr>
            <a:endParaRPr lang="fr-FR" dirty="0" smtClean="0"/>
          </a:p>
          <a:p>
            <a:pPr marL="457200" indent="-457200">
              <a:buFont typeface="+mj-lt"/>
              <a:buAutoNum type="arabicPeriod"/>
            </a:pPr>
            <a:r>
              <a:rPr lang="fr-FR" dirty="0" err="1" smtClean="0"/>
              <a:t>Commiter</a:t>
            </a:r>
            <a:r>
              <a:rPr lang="fr-FR" dirty="0" smtClean="0"/>
              <a:t> ces modifications :</a:t>
            </a:r>
            <a:endParaRPr lang="fr-FR" dirty="0"/>
          </a:p>
        </p:txBody>
      </p:sp>
      <p:grpSp>
        <p:nvGrpSpPr>
          <p:cNvPr id="15" name="Groupe 14"/>
          <p:cNvGrpSpPr/>
          <p:nvPr/>
        </p:nvGrpSpPr>
        <p:grpSpPr>
          <a:xfrm>
            <a:off x="3311352" y="980728"/>
            <a:ext cx="5544616" cy="5617095"/>
            <a:chOff x="1331640" y="1892691"/>
            <a:chExt cx="5544616" cy="5617095"/>
          </a:xfrm>
        </p:grpSpPr>
        <p:sp>
          <p:nvSpPr>
            <p:cNvPr id="16" name="Rectangle à coins arrondis 15"/>
            <p:cNvSpPr/>
            <p:nvPr/>
          </p:nvSpPr>
          <p:spPr>
            <a:xfrm>
              <a:off x="1331640" y="1916832"/>
              <a:ext cx="1584176"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Répertoire</a:t>
              </a:r>
            </a:p>
            <a:p>
              <a:pPr algn="ctr"/>
              <a:r>
                <a:rPr lang="fr-FR" dirty="0" smtClean="0"/>
                <a:t>de travail</a:t>
              </a:r>
            </a:p>
          </p:txBody>
        </p:sp>
        <p:sp>
          <p:nvSpPr>
            <p:cNvPr id="17" name="Rectangle à coins arrondis 16"/>
            <p:cNvSpPr/>
            <p:nvPr/>
          </p:nvSpPr>
          <p:spPr>
            <a:xfrm>
              <a:off x="3131840" y="1892691"/>
              <a:ext cx="1584176" cy="86409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Zone d’index</a:t>
              </a:r>
            </a:p>
          </p:txBody>
        </p:sp>
        <p:sp>
          <p:nvSpPr>
            <p:cNvPr id="18" name="Rectangle à coins arrondis 17"/>
            <p:cNvSpPr/>
            <p:nvPr/>
          </p:nvSpPr>
          <p:spPr>
            <a:xfrm>
              <a:off x="5148064" y="1911852"/>
              <a:ext cx="1728192" cy="86409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Dépôt </a:t>
              </a:r>
              <a:r>
                <a:rPr lang="fr-FR" dirty="0"/>
                <a:t>local </a:t>
              </a:r>
              <a:r>
                <a:rPr lang="fr-FR" dirty="0" smtClean="0"/>
                <a:t>(répertoire .git)</a:t>
              </a:r>
            </a:p>
          </p:txBody>
        </p:sp>
        <p:cxnSp>
          <p:nvCxnSpPr>
            <p:cNvPr id="19" name="Connecteur droit 18"/>
            <p:cNvCxnSpPr>
              <a:stCxn id="16" idx="2"/>
            </p:cNvCxnSpPr>
            <p:nvPr/>
          </p:nvCxnSpPr>
          <p:spPr>
            <a:xfrm>
              <a:off x="2123728" y="2780928"/>
              <a:ext cx="0" cy="4296885"/>
            </a:xfrm>
            <a:prstGeom prst="line">
              <a:avLst/>
            </a:prstGeom>
            <a:ln w="19050">
              <a:solidFill>
                <a:srgbClr val="FAAA0A"/>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3940288" y="2756787"/>
              <a:ext cx="0" cy="4392488"/>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cxnSp>
          <p:nvCxnSpPr>
            <p:cNvPr id="21" name="Connecteur droit 20"/>
            <p:cNvCxnSpPr>
              <a:stCxn id="18" idx="2"/>
            </p:cNvCxnSpPr>
            <p:nvPr/>
          </p:nvCxnSpPr>
          <p:spPr>
            <a:xfrm flipH="1">
              <a:off x="5976664" y="2775948"/>
              <a:ext cx="35496" cy="4480452"/>
            </a:xfrm>
            <a:prstGeom prst="line">
              <a:avLst/>
            </a:prstGeom>
            <a:ln w="19050">
              <a:solidFill>
                <a:srgbClr val="CF022B"/>
              </a:solidFill>
            </a:ln>
          </p:spPr>
          <p:style>
            <a:lnRef idx="1">
              <a:schemeClr val="accent1"/>
            </a:lnRef>
            <a:fillRef idx="0">
              <a:schemeClr val="accent1"/>
            </a:fillRef>
            <a:effectRef idx="0">
              <a:schemeClr val="accent1"/>
            </a:effectRef>
            <a:fontRef idx="minor">
              <a:schemeClr val="tx1"/>
            </a:fontRef>
          </p:style>
        </p:cxnSp>
        <p:sp>
          <p:nvSpPr>
            <p:cNvPr id="23" name="Flèche droite 22"/>
            <p:cNvSpPr/>
            <p:nvPr/>
          </p:nvSpPr>
          <p:spPr>
            <a:xfrm>
              <a:off x="2132025" y="4392811"/>
              <a:ext cx="1816560"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1. Stage files</a:t>
              </a:r>
            </a:p>
          </p:txBody>
        </p:sp>
        <p:sp>
          <p:nvSpPr>
            <p:cNvPr id="24" name="Flèche droite 23"/>
            <p:cNvSpPr/>
            <p:nvPr/>
          </p:nvSpPr>
          <p:spPr>
            <a:xfrm>
              <a:off x="3943379" y="6789706"/>
              <a:ext cx="2033285" cy="720080"/>
            </a:xfrm>
            <a:prstGeom prst="rightArrow">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2. Commit</a:t>
              </a:r>
            </a:p>
          </p:txBody>
        </p:sp>
      </p:grpSp>
      <p:sp>
        <p:nvSpPr>
          <p:cNvPr id="2" name="Titre 1"/>
          <p:cNvSpPr>
            <a:spLocks noGrp="1"/>
          </p:cNvSpPr>
          <p:nvPr>
            <p:ph type="title"/>
          </p:nvPr>
        </p:nvSpPr>
        <p:spPr/>
        <p:txBody>
          <a:bodyPr/>
          <a:lstStyle/>
          <a:p>
            <a:r>
              <a:rPr lang="fr-FR" dirty="0" smtClean="0"/>
              <a:t>Sauvegarder des modifications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47</a:t>
            </a:fld>
            <a:endParaRPr lang="fr-FR"/>
          </a:p>
        </p:txBody>
      </p:sp>
      <p:sp>
        <p:nvSpPr>
          <p:cNvPr id="7" name="Rectangle 6"/>
          <p:cNvSpPr/>
          <p:nvPr/>
        </p:nvSpPr>
        <p:spPr>
          <a:xfrm>
            <a:off x="395536" y="2809865"/>
            <a:ext cx="8460432"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vi</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add</a:t>
            </a:r>
            <a:r>
              <a:rPr lang="fr-FR" dirty="0">
                <a:solidFill>
                  <a:srgbClr val="000000"/>
                </a:solidFill>
                <a:latin typeface="Courier New"/>
              </a:rPr>
              <a:t> </a:t>
            </a:r>
            <a:r>
              <a:rPr lang="fr-FR" dirty="0" smtClean="0">
                <a:solidFill>
                  <a:srgbClr val="000000"/>
                </a:solidFill>
                <a:latin typeface="Courier New"/>
              </a:rPr>
              <a:t>COMMIT.md</a:t>
            </a:r>
          </a:p>
        </p:txBody>
      </p:sp>
      <p:sp>
        <p:nvSpPr>
          <p:cNvPr id="8" name="Rectangle 7"/>
          <p:cNvSpPr/>
          <p:nvPr/>
        </p:nvSpPr>
        <p:spPr>
          <a:xfrm>
            <a:off x="416773" y="4604998"/>
            <a:ext cx="8460432"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commit </a:t>
            </a:r>
            <a:r>
              <a:rPr lang="fr-FR" b="1" dirty="0">
                <a:solidFill>
                  <a:srgbClr val="804000"/>
                </a:solidFill>
                <a:latin typeface="Courier New"/>
              </a:rPr>
              <a:t>-</a:t>
            </a:r>
            <a:r>
              <a:rPr lang="fr-FR" dirty="0">
                <a:solidFill>
                  <a:srgbClr val="000000"/>
                </a:solidFill>
                <a:latin typeface="Courier New"/>
              </a:rPr>
              <a:t>m </a:t>
            </a:r>
            <a:r>
              <a:rPr lang="fr-FR" dirty="0">
                <a:solidFill>
                  <a:srgbClr val="808080"/>
                </a:solidFill>
                <a:latin typeface="Courier New"/>
              </a:rPr>
              <a:t>"Création du fichier COMMIT"</a:t>
            </a:r>
            <a:r>
              <a:rPr lang="fr-FR" dirty="0">
                <a:solidFill>
                  <a:srgbClr val="000000"/>
                </a:solidFill>
                <a:latin typeface="Courier New"/>
              </a:rPr>
              <a:t> </a:t>
            </a:r>
            <a:endParaRPr lang="fr-FR" dirty="0" smtClean="0">
              <a:solidFill>
                <a:srgbClr val="000000"/>
              </a:solidFill>
              <a:latin typeface="Courier New"/>
            </a:endParaRPr>
          </a:p>
          <a:p>
            <a:r>
              <a:rPr lang="fr-FR" b="1" dirty="0" smtClean="0">
                <a:solidFill>
                  <a:srgbClr val="804000"/>
                </a:solidFill>
                <a:latin typeface="Courier New"/>
              </a:rPr>
              <a:t>[</a:t>
            </a:r>
            <a:r>
              <a:rPr lang="fr-FR" dirty="0">
                <a:solidFill>
                  <a:srgbClr val="000000"/>
                </a:solidFill>
                <a:latin typeface="Courier New"/>
              </a:rPr>
              <a:t>master </a:t>
            </a:r>
            <a:r>
              <a:rPr lang="fr-FR" b="1" dirty="0">
                <a:solidFill>
                  <a:srgbClr val="804000"/>
                </a:solidFill>
                <a:latin typeface="Courier New"/>
              </a:rPr>
              <a:t>(</a:t>
            </a:r>
            <a:r>
              <a:rPr lang="fr-FR" dirty="0">
                <a:solidFill>
                  <a:srgbClr val="000000"/>
                </a:solidFill>
                <a:latin typeface="Courier New"/>
              </a:rPr>
              <a:t>commit racine</a:t>
            </a:r>
            <a:r>
              <a:rPr lang="fr-FR" b="1" dirty="0">
                <a:solidFill>
                  <a:srgbClr val="804000"/>
                </a:solidFill>
                <a:latin typeface="Courier New"/>
              </a:rPr>
              <a:t>)</a:t>
            </a:r>
            <a:r>
              <a:rPr lang="fr-FR" dirty="0">
                <a:solidFill>
                  <a:srgbClr val="000000"/>
                </a:solidFill>
                <a:latin typeface="Courier New"/>
              </a:rPr>
              <a:t> </a:t>
            </a:r>
            <a:r>
              <a:rPr lang="fr-FR" dirty="0">
                <a:solidFill>
                  <a:srgbClr val="FF0000"/>
                </a:solidFill>
                <a:latin typeface="Courier New"/>
              </a:rPr>
              <a:t>03ef10c</a:t>
            </a:r>
            <a:r>
              <a:rPr lang="fr-FR" b="1" dirty="0">
                <a:solidFill>
                  <a:srgbClr val="804000"/>
                </a:solidFill>
                <a:latin typeface="Courier New"/>
              </a:rPr>
              <a:t>]</a:t>
            </a:r>
            <a:r>
              <a:rPr lang="fr-FR" dirty="0">
                <a:solidFill>
                  <a:srgbClr val="000000"/>
                </a:solidFill>
                <a:latin typeface="Courier New"/>
              </a:rPr>
              <a:t> Création du fichier </a:t>
            </a:r>
            <a:r>
              <a:rPr lang="fr-FR" dirty="0" smtClean="0">
                <a:solidFill>
                  <a:srgbClr val="000000"/>
                </a:solidFill>
                <a:latin typeface="Courier New"/>
              </a:rPr>
              <a:t>COMMIT</a:t>
            </a:r>
          </a:p>
          <a:p>
            <a:r>
              <a:rPr lang="fr-FR" dirty="0" smtClean="0">
                <a:solidFill>
                  <a:srgbClr val="000000"/>
                </a:solidFill>
                <a:latin typeface="Courier New"/>
              </a:rPr>
              <a:t> </a:t>
            </a:r>
            <a:r>
              <a:rPr lang="fr-FR" dirty="0">
                <a:solidFill>
                  <a:srgbClr val="000000"/>
                </a:solidFill>
                <a:latin typeface="Courier New"/>
              </a:rPr>
              <a:t>1 file </a:t>
            </a:r>
            <a:r>
              <a:rPr lang="fr-FR" dirty="0" err="1">
                <a:solidFill>
                  <a:srgbClr val="000000"/>
                </a:solidFill>
                <a:latin typeface="Courier New"/>
              </a:rPr>
              <a:t>changed</a:t>
            </a:r>
            <a:r>
              <a:rPr lang="fr-FR" dirty="0">
                <a:solidFill>
                  <a:srgbClr val="000000"/>
                </a:solidFill>
                <a:latin typeface="Courier New"/>
              </a:rPr>
              <a:t>, 2 insertions</a:t>
            </a:r>
            <a:r>
              <a:rPr lang="fr-FR" b="1" dirty="0" smtClean="0">
                <a:solidFill>
                  <a:srgbClr val="804000"/>
                </a:solidFill>
                <a:latin typeface="Courier New"/>
              </a:rPr>
              <a:t>(+)</a:t>
            </a:r>
          </a:p>
          <a:p>
            <a:r>
              <a:rPr lang="fr-FR" dirty="0" smtClean="0">
                <a:solidFill>
                  <a:srgbClr val="000000"/>
                </a:solidFill>
                <a:latin typeface="Courier New"/>
              </a:rPr>
              <a:t> </a:t>
            </a:r>
            <a:r>
              <a:rPr lang="fr-FR" dirty="0" err="1">
                <a:solidFill>
                  <a:srgbClr val="000000"/>
                </a:solidFill>
                <a:latin typeface="Courier New"/>
              </a:rPr>
              <a:t>create</a:t>
            </a:r>
            <a:r>
              <a:rPr lang="fr-FR" dirty="0">
                <a:solidFill>
                  <a:srgbClr val="000000"/>
                </a:solidFill>
                <a:latin typeface="Courier New"/>
              </a:rPr>
              <a:t> mode 100644 COMMIT.md</a:t>
            </a: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94549249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pied de page 2"/>
          <p:cNvSpPr>
            <a:spLocks noGrp="1"/>
          </p:cNvSpPr>
          <p:nvPr>
            <p:ph type="ftr" sz="quarter" idx="11"/>
          </p:nvPr>
        </p:nvSpPr>
        <p:spPr/>
        <p:txBody>
          <a:bodyPr/>
          <a:lstStyle/>
          <a:p>
            <a:r>
              <a:rPr lang="fr-FR" dirty="0"/>
              <a:t>ISIMA F2 - IT Forge</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48</a:t>
            </a:fld>
            <a:endParaRPr lang="fr-FR"/>
          </a:p>
        </p:txBody>
      </p:sp>
      <p:pic>
        <p:nvPicPr>
          <p:cNvPr id="6" name="Espace réservé du contenu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827584" y="1556792"/>
            <a:ext cx="7632848" cy="4304926"/>
          </a:xfrm>
        </p:spPr>
      </p:pic>
    </p:spTree>
    <p:extLst>
      <p:ext uri="{BB962C8B-B14F-4D97-AF65-F5344CB8AC3E}">
        <p14:creationId xmlns:p14="http://schemas.microsoft.com/office/powerpoint/2010/main" val="253356784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Modifier le dernier commit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49</a:t>
            </a:fld>
            <a:endParaRPr lang="fr-FR"/>
          </a:p>
        </p:txBody>
      </p:sp>
      <p:sp>
        <p:nvSpPr>
          <p:cNvPr id="5" name="Espace réservé du contenu 4"/>
          <p:cNvSpPr>
            <a:spLocks noGrp="1"/>
          </p:cNvSpPr>
          <p:nvPr>
            <p:ph sz="quarter" idx="13"/>
          </p:nvPr>
        </p:nvSpPr>
        <p:spPr/>
        <p:txBody>
          <a:bodyPr/>
          <a:lstStyle/>
          <a:p>
            <a:r>
              <a:rPr lang="fr-FR" dirty="0" smtClean="0"/>
              <a:t>Il est possible de modifier le </a:t>
            </a:r>
            <a:r>
              <a:rPr lang="fr-FR" b="1" dirty="0" smtClean="0"/>
              <a:t>dernier commit local</a:t>
            </a:r>
            <a:r>
              <a:rPr lang="fr-FR" dirty="0" smtClean="0"/>
              <a:t> pour ajouter des modifications ou modifier le commentaire de commit</a:t>
            </a:r>
          </a:p>
          <a:p>
            <a:endParaRPr lang="fr-FR" dirty="0"/>
          </a:p>
          <a:p>
            <a:endParaRPr lang="fr-FR" dirty="0" smtClean="0"/>
          </a:p>
          <a:p>
            <a:endParaRPr lang="fr-FR" dirty="0"/>
          </a:p>
          <a:p>
            <a:endParaRPr lang="fr-FR" dirty="0" smtClean="0"/>
          </a:p>
          <a:p>
            <a:endParaRPr lang="fr-FR" dirty="0"/>
          </a:p>
          <a:p>
            <a:r>
              <a:rPr lang="fr-FR" dirty="0" smtClean="0"/>
              <a:t>Il ne faut pas oublier de réindexer les fichiers à ajouter au commit, même s’ils faisaient déjà partie du commit initial !</a:t>
            </a:r>
            <a:endParaRPr lang="fr-FR" dirty="0"/>
          </a:p>
        </p:txBody>
      </p:sp>
      <p:sp>
        <p:nvSpPr>
          <p:cNvPr id="7" name="Rectangle 6"/>
          <p:cNvSpPr/>
          <p:nvPr/>
        </p:nvSpPr>
        <p:spPr>
          <a:xfrm>
            <a:off x="536954" y="2276872"/>
            <a:ext cx="8139502" cy="2308324"/>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vi</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add</a:t>
            </a:r>
            <a:r>
              <a:rPr lang="fr-FR" dirty="0">
                <a:solidFill>
                  <a:srgbClr val="000000"/>
                </a:solidFill>
                <a:latin typeface="Courier New"/>
              </a:rPr>
              <a:t> COMMIT.md </a:t>
            </a:r>
            <a:endParaRPr lang="fr-FR" dirty="0" smtClean="0">
              <a:solidFill>
                <a:srgbClr val="000000"/>
              </a:solidFill>
              <a:latin typeface="Courier New"/>
            </a:endParaRPr>
          </a:p>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commit </a:t>
            </a:r>
            <a:r>
              <a:rPr lang="fr-FR" b="1" dirty="0">
                <a:solidFill>
                  <a:srgbClr val="804000"/>
                </a:solidFill>
                <a:latin typeface="Courier New"/>
              </a:rPr>
              <a:t>-</a:t>
            </a:r>
            <a:r>
              <a:rPr lang="fr-FR" dirty="0">
                <a:solidFill>
                  <a:srgbClr val="000000"/>
                </a:solidFill>
                <a:latin typeface="Courier New"/>
              </a:rPr>
              <a:t>m </a:t>
            </a:r>
            <a:r>
              <a:rPr lang="fr-FR" dirty="0">
                <a:solidFill>
                  <a:srgbClr val="808080"/>
                </a:solidFill>
                <a:latin typeface="Courier New"/>
              </a:rPr>
              <a:t>"Création du fichier COMMIT avec 1 </a:t>
            </a:r>
            <a:r>
              <a:rPr lang="fr-FR" dirty="0" smtClean="0">
                <a:solidFill>
                  <a:srgbClr val="808080"/>
                </a:solidFill>
                <a:latin typeface="Courier New"/>
              </a:rPr>
              <a:t>titre"</a:t>
            </a:r>
            <a:r>
              <a:rPr lang="fr-FR" dirty="0" smtClean="0">
                <a:solidFill>
                  <a:srgbClr val="000000"/>
                </a:solidFill>
                <a:latin typeface="Courier New"/>
              </a:rPr>
              <a:t> </a:t>
            </a:r>
            <a:r>
              <a:rPr lang="fr-FR" b="1" dirty="0">
                <a:solidFill>
                  <a:srgbClr val="804000"/>
                </a:solidFill>
                <a:latin typeface="Courier New"/>
              </a:rPr>
              <a:t>--</a:t>
            </a:r>
            <a:r>
              <a:rPr lang="fr-FR" dirty="0" err="1">
                <a:solidFill>
                  <a:srgbClr val="000000"/>
                </a:solidFill>
                <a:latin typeface="Courier New"/>
              </a:rPr>
              <a:t>amend</a:t>
            </a:r>
            <a:r>
              <a:rPr lang="fr-FR" dirty="0">
                <a:solidFill>
                  <a:srgbClr val="000000"/>
                </a:solidFill>
                <a:latin typeface="Courier New"/>
              </a:rPr>
              <a:t> </a:t>
            </a:r>
            <a:endParaRPr lang="fr-FR" dirty="0" smtClean="0">
              <a:solidFill>
                <a:srgbClr val="000000"/>
              </a:solidFill>
              <a:latin typeface="Courier New"/>
            </a:endParaRPr>
          </a:p>
          <a:p>
            <a:r>
              <a:rPr lang="fr-FR" b="1" dirty="0" smtClean="0">
                <a:solidFill>
                  <a:srgbClr val="804000"/>
                </a:solidFill>
                <a:latin typeface="Courier New"/>
              </a:rPr>
              <a:t>[</a:t>
            </a:r>
            <a:r>
              <a:rPr lang="fr-FR" dirty="0">
                <a:solidFill>
                  <a:srgbClr val="000000"/>
                </a:solidFill>
                <a:latin typeface="Courier New"/>
              </a:rPr>
              <a:t>master </a:t>
            </a:r>
            <a:r>
              <a:rPr lang="fr-FR" dirty="0">
                <a:solidFill>
                  <a:srgbClr val="FF0000"/>
                </a:solidFill>
                <a:latin typeface="Courier New"/>
              </a:rPr>
              <a:t>0923b76</a:t>
            </a:r>
            <a:r>
              <a:rPr lang="fr-FR" b="1" dirty="0">
                <a:solidFill>
                  <a:srgbClr val="804000"/>
                </a:solidFill>
                <a:latin typeface="Courier New"/>
              </a:rPr>
              <a:t>]</a:t>
            </a:r>
            <a:r>
              <a:rPr lang="fr-FR" dirty="0">
                <a:solidFill>
                  <a:srgbClr val="000000"/>
                </a:solidFill>
                <a:latin typeface="Courier New"/>
              </a:rPr>
              <a:t> Création du fichier COMMIT avec 1 </a:t>
            </a:r>
            <a:r>
              <a:rPr lang="fr-FR" dirty="0" smtClean="0">
                <a:solidFill>
                  <a:srgbClr val="000000"/>
                </a:solidFill>
                <a:latin typeface="Courier New"/>
              </a:rPr>
              <a:t>titre</a:t>
            </a:r>
          </a:p>
          <a:p>
            <a:r>
              <a:rPr lang="fr-FR" dirty="0" smtClean="0">
                <a:solidFill>
                  <a:srgbClr val="000000"/>
                </a:solidFill>
                <a:latin typeface="Courier New"/>
              </a:rPr>
              <a:t> </a:t>
            </a:r>
            <a:r>
              <a:rPr lang="fr-FR" dirty="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Mar 24 22:16:46 2016 +0100</a:t>
            </a:r>
          </a:p>
          <a:p>
            <a:r>
              <a:rPr lang="fr-FR" dirty="0">
                <a:solidFill>
                  <a:srgbClr val="000000"/>
                </a:solidFill>
                <a:latin typeface="Courier New"/>
              </a:rPr>
              <a:t> 1 file </a:t>
            </a:r>
            <a:r>
              <a:rPr lang="fr-FR" dirty="0" err="1">
                <a:solidFill>
                  <a:srgbClr val="000000"/>
                </a:solidFill>
                <a:latin typeface="Courier New"/>
              </a:rPr>
              <a:t>changed</a:t>
            </a:r>
            <a:r>
              <a:rPr lang="fr-FR" dirty="0">
                <a:solidFill>
                  <a:srgbClr val="000000"/>
                </a:solidFill>
                <a:latin typeface="Courier New"/>
              </a:rPr>
              <a:t>, 6 insertions(+)</a:t>
            </a:r>
          </a:p>
          <a:p>
            <a:r>
              <a:rPr lang="fr-FR" dirty="0">
                <a:solidFill>
                  <a:srgbClr val="000000"/>
                </a:solidFill>
                <a:latin typeface="Courier New"/>
              </a:rPr>
              <a:t> </a:t>
            </a:r>
            <a:r>
              <a:rPr lang="fr-FR" dirty="0" err="1">
                <a:solidFill>
                  <a:srgbClr val="000000"/>
                </a:solidFill>
                <a:latin typeface="Courier New"/>
              </a:rPr>
              <a:t>create</a:t>
            </a:r>
            <a:r>
              <a:rPr lang="fr-FR" dirty="0">
                <a:solidFill>
                  <a:srgbClr val="000000"/>
                </a:solidFill>
                <a:latin typeface="Courier New"/>
              </a:rPr>
              <a:t> mode 100644 COMMIT.md</a:t>
            </a: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64775542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2925" y="188913"/>
            <a:ext cx="8045450" cy="788987"/>
          </a:xfrm>
        </p:spPr>
        <p:txBody>
          <a:bodyPr/>
          <a:lstStyle/>
          <a:p>
            <a:pPr defTabSz="914199" eaLnBrk="1" fontAlgn="auto" hangingPunct="1">
              <a:spcAft>
                <a:spcPts val="0"/>
              </a:spcAft>
              <a:defRPr/>
            </a:pPr>
            <a:r>
              <a:rPr lang="fr-FR" dirty="0"/>
              <a:t>Nos principales références</a:t>
            </a:r>
          </a:p>
        </p:txBody>
      </p:sp>
      <p:sp>
        <p:nvSpPr>
          <p:cNvPr id="20483" name="Espace réservé du contenu 1"/>
          <p:cNvSpPr txBox="1">
            <a:spLocks/>
          </p:cNvSpPr>
          <p:nvPr/>
        </p:nvSpPr>
        <p:spPr bwMode="auto">
          <a:xfrm>
            <a:off x="195263" y="1601788"/>
            <a:ext cx="7397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Banque</a:t>
            </a:r>
          </a:p>
        </p:txBody>
      </p:sp>
      <p:sp>
        <p:nvSpPr>
          <p:cNvPr id="162" name="Rectangle 161"/>
          <p:cNvSpPr/>
          <p:nvPr/>
        </p:nvSpPr>
        <p:spPr>
          <a:xfrm>
            <a:off x="1001713" y="1397000"/>
            <a:ext cx="44450" cy="561975"/>
          </a:xfrm>
          <a:prstGeom prst="rect">
            <a:avLst/>
          </a:prstGeom>
          <a:solidFill>
            <a:schemeClr val="accent2"/>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485" name="Espace réservé du contenu 1"/>
          <p:cNvSpPr txBox="1">
            <a:spLocks/>
          </p:cNvSpPr>
          <p:nvPr/>
        </p:nvSpPr>
        <p:spPr bwMode="auto">
          <a:xfrm>
            <a:off x="195263" y="2855913"/>
            <a:ext cx="739775"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Services, Transport &amp; Utilities </a:t>
            </a:r>
          </a:p>
        </p:txBody>
      </p:sp>
      <p:sp>
        <p:nvSpPr>
          <p:cNvPr id="230" name="Rectangle 229"/>
          <p:cNvSpPr/>
          <p:nvPr/>
        </p:nvSpPr>
        <p:spPr>
          <a:xfrm>
            <a:off x="1001713" y="2798763"/>
            <a:ext cx="44450" cy="560387"/>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487" name="Espace réservé du contenu 1"/>
          <p:cNvSpPr txBox="1">
            <a:spLocks/>
          </p:cNvSpPr>
          <p:nvPr/>
        </p:nvSpPr>
        <p:spPr bwMode="auto">
          <a:xfrm>
            <a:off x="195263" y="3703638"/>
            <a:ext cx="73977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Industrie</a:t>
            </a:r>
          </a:p>
        </p:txBody>
      </p:sp>
      <p:sp>
        <p:nvSpPr>
          <p:cNvPr id="234" name="Rectangle 233"/>
          <p:cNvSpPr/>
          <p:nvPr/>
        </p:nvSpPr>
        <p:spPr>
          <a:xfrm>
            <a:off x="1001713" y="3497263"/>
            <a:ext cx="44450" cy="561975"/>
          </a:xfrm>
          <a:prstGeom prst="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pic>
        <p:nvPicPr>
          <p:cNvPr id="20489" name="Picture 23">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t="25133" b="28418"/>
          <a:stretch>
            <a:fillRect/>
          </a:stretch>
        </p:blipFill>
        <p:spPr bwMode="auto">
          <a:xfrm>
            <a:off x="2965450" y="3544888"/>
            <a:ext cx="95408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Picture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9063" y="3608388"/>
            <a:ext cx="254000"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Picture 7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0400" y="3609975"/>
            <a:ext cx="5778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73213" y="3871913"/>
            <a:ext cx="573087" cy="11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8" descr="http://t0.gstatic.com/images?q=tbn:ANd9GcRDLn2y3VCxI7V-SY9EAg9QCZfK_i1zhzSreXSXpq-w1epko-vW"/>
          <p:cNvPicPr>
            <a:picLocks noChangeAspect="1" noChangeArrowheads="1"/>
          </p:cNvPicPr>
          <p:nvPr/>
        </p:nvPicPr>
        <p:blipFill>
          <a:blip r:embed="rId9">
            <a:extLst>
              <a:ext uri="{28A0092B-C50C-407E-A947-70E740481C1C}">
                <a14:useLocalDpi xmlns:a14="http://schemas.microsoft.com/office/drawing/2010/main" val="0"/>
              </a:ext>
            </a:extLst>
          </a:blip>
          <a:srcRect t="32866" b="29579"/>
          <a:stretch>
            <a:fillRect/>
          </a:stretch>
        </p:blipFill>
        <p:spPr bwMode="auto">
          <a:xfrm>
            <a:off x="2120900" y="3608388"/>
            <a:ext cx="669925" cy="13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62063" y="3603625"/>
            <a:ext cx="57943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5"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16163" y="3841750"/>
            <a:ext cx="896937"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6" name="Espace réservé du contenu 1"/>
          <p:cNvSpPr txBox="1">
            <a:spLocks/>
          </p:cNvSpPr>
          <p:nvPr/>
        </p:nvSpPr>
        <p:spPr bwMode="auto">
          <a:xfrm>
            <a:off x="195263" y="5029200"/>
            <a:ext cx="73977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Secteur Public</a:t>
            </a:r>
          </a:p>
        </p:txBody>
      </p:sp>
      <p:sp>
        <p:nvSpPr>
          <p:cNvPr id="242" name="Rectangle 241"/>
          <p:cNvSpPr/>
          <p:nvPr/>
        </p:nvSpPr>
        <p:spPr>
          <a:xfrm>
            <a:off x="1001713" y="4895850"/>
            <a:ext cx="44450" cy="57626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grpSp>
        <p:nvGrpSpPr>
          <p:cNvPr id="20498" name="Group 89"/>
          <p:cNvGrpSpPr>
            <a:grpSpLocks/>
          </p:cNvGrpSpPr>
          <p:nvPr/>
        </p:nvGrpSpPr>
        <p:grpSpPr bwMode="auto">
          <a:xfrm>
            <a:off x="1177925" y="5006975"/>
            <a:ext cx="1360488" cy="390525"/>
            <a:chOff x="582" y="3027"/>
            <a:chExt cx="1607" cy="460"/>
          </a:xfrm>
        </p:grpSpPr>
        <p:pic>
          <p:nvPicPr>
            <p:cNvPr id="20578" name="Picture 1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2" y="3053"/>
              <a:ext cx="626"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4" name="Text Box 101"/>
            <p:cNvSpPr txBox="1">
              <a:spLocks noChangeArrowheads="1"/>
            </p:cNvSpPr>
            <p:nvPr/>
          </p:nvSpPr>
          <p:spPr bwMode="auto">
            <a:xfrm>
              <a:off x="1118" y="3027"/>
              <a:ext cx="1071" cy="460"/>
            </a:xfrm>
            <a:prstGeom prst="rect">
              <a:avLst/>
            </a:prstGeom>
            <a:noFill/>
            <a:ln w="9525">
              <a:noFill/>
              <a:miter lim="800000"/>
              <a:headEnd/>
              <a:tailEnd/>
            </a:ln>
          </p:spPr>
          <p:txBody>
            <a:bodyPr>
              <a:spAutoFit/>
            </a:bodyPr>
            <a:lstStyle>
              <a:defPPr>
                <a:defRPr lang="fr-FR"/>
              </a:defPPr>
              <a:lvl1pPr algn="l" rtl="0" fontAlgn="base">
                <a:spcBef>
                  <a:spcPct val="0"/>
                </a:spcBef>
                <a:spcAft>
                  <a:spcPct val="0"/>
                </a:spcAft>
                <a:defRPr kern="1200">
                  <a:solidFill>
                    <a:schemeClr val="tx2"/>
                  </a:solidFill>
                  <a:latin typeface="Arial" pitchFamily="34" charset="0"/>
                  <a:ea typeface="ヒラギノ角ゴ Pro W3"/>
                  <a:cs typeface="ヒラギノ角ゴ Pro W3"/>
                </a:defRPr>
              </a:lvl1pPr>
              <a:lvl2pPr marL="457200" algn="l" rtl="0" fontAlgn="base">
                <a:spcBef>
                  <a:spcPct val="0"/>
                </a:spcBef>
                <a:spcAft>
                  <a:spcPct val="0"/>
                </a:spcAft>
                <a:defRPr kern="1200">
                  <a:solidFill>
                    <a:schemeClr val="tx2"/>
                  </a:solidFill>
                  <a:latin typeface="Arial" pitchFamily="34" charset="0"/>
                  <a:ea typeface="ヒラギノ角ゴ Pro W3"/>
                  <a:cs typeface="ヒラギノ角ゴ Pro W3"/>
                </a:defRPr>
              </a:lvl2pPr>
              <a:lvl3pPr marL="914400" algn="l" rtl="0" fontAlgn="base">
                <a:spcBef>
                  <a:spcPct val="0"/>
                </a:spcBef>
                <a:spcAft>
                  <a:spcPct val="0"/>
                </a:spcAft>
                <a:defRPr kern="1200">
                  <a:solidFill>
                    <a:schemeClr val="tx2"/>
                  </a:solidFill>
                  <a:latin typeface="Arial" pitchFamily="34" charset="0"/>
                  <a:ea typeface="ヒラギノ角ゴ Pro W3"/>
                  <a:cs typeface="ヒラギノ角ゴ Pro W3"/>
                </a:defRPr>
              </a:lvl3pPr>
              <a:lvl4pPr marL="1371600" algn="l" rtl="0" fontAlgn="base">
                <a:spcBef>
                  <a:spcPct val="0"/>
                </a:spcBef>
                <a:spcAft>
                  <a:spcPct val="0"/>
                </a:spcAft>
                <a:defRPr kern="1200">
                  <a:solidFill>
                    <a:schemeClr val="tx2"/>
                  </a:solidFill>
                  <a:latin typeface="Arial" pitchFamily="34" charset="0"/>
                  <a:ea typeface="ヒラギノ角ゴ Pro W3"/>
                  <a:cs typeface="ヒラギノ角ゴ Pro W3"/>
                </a:defRPr>
              </a:lvl4pPr>
              <a:lvl5pPr marL="1828800" algn="l" rtl="0" fontAlgn="base">
                <a:spcBef>
                  <a:spcPct val="0"/>
                </a:spcBef>
                <a:spcAft>
                  <a:spcPct val="0"/>
                </a:spcAft>
                <a:defRPr kern="1200">
                  <a:solidFill>
                    <a:schemeClr val="tx2"/>
                  </a:solidFill>
                  <a:latin typeface="Arial" pitchFamily="34" charset="0"/>
                  <a:ea typeface="ヒラギノ角ゴ Pro W3"/>
                  <a:cs typeface="ヒラギノ角ゴ Pro W3"/>
                </a:defRPr>
              </a:lvl5pPr>
              <a:lvl6pPr marL="2286000" algn="l" defTabSz="914400" rtl="0" eaLnBrk="1" latinLnBrk="0" hangingPunct="1">
                <a:defRPr kern="1200">
                  <a:solidFill>
                    <a:schemeClr val="tx2"/>
                  </a:solidFill>
                  <a:latin typeface="Arial" pitchFamily="34" charset="0"/>
                  <a:ea typeface="ヒラギノ角ゴ Pro W3"/>
                  <a:cs typeface="ヒラギノ角ゴ Pro W3"/>
                </a:defRPr>
              </a:lvl6pPr>
              <a:lvl7pPr marL="2743200" algn="l" defTabSz="914400" rtl="0" eaLnBrk="1" latinLnBrk="0" hangingPunct="1">
                <a:defRPr kern="1200">
                  <a:solidFill>
                    <a:schemeClr val="tx2"/>
                  </a:solidFill>
                  <a:latin typeface="Arial" pitchFamily="34" charset="0"/>
                  <a:ea typeface="ヒラギノ角ゴ Pro W3"/>
                  <a:cs typeface="ヒラギノ角ゴ Pro W3"/>
                </a:defRPr>
              </a:lvl7pPr>
              <a:lvl8pPr marL="3200400" algn="l" defTabSz="914400" rtl="0" eaLnBrk="1" latinLnBrk="0" hangingPunct="1">
                <a:defRPr kern="1200">
                  <a:solidFill>
                    <a:schemeClr val="tx2"/>
                  </a:solidFill>
                  <a:latin typeface="Arial" pitchFamily="34" charset="0"/>
                  <a:ea typeface="ヒラギノ角ゴ Pro W3"/>
                  <a:cs typeface="ヒラギノ角ゴ Pro W3"/>
                </a:defRPr>
              </a:lvl8pPr>
              <a:lvl9pPr marL="3657600" algn="l" defTabSz="914400" rtl="0" eaLnBrk="1" latinLnBrk="0" hangingPunct="1">
                <a:defRPr kern="1200">
                  <a:solidFill>
                    <a:schemeClr val="tx2"/>
                  </a:solidFill>
                  <a:latin typeface="Arial" pitchFamily="34" charset="0"/>
                  <a:ea typeface="ヒラギノ角ゴ Pro W3"/>
                  <a:cs typeface="ヒラギノ角ゴ Pro W3"/>
                </a:defRPr>
              </a:lvl9pPr>
            </a:lstStyle>
            <a:p>
              <a:pPr defTabSz="914199" eaLnBrk="1" hangingPunct="1">
                <a:lnSpc>
                  <a:spcPct val="80000"/>
                </a:lnSpc>
                <a:defRPr/>
              </a:pPr>
              <a:r>
                <a:rPr lang="fr-FR" sz="600" dirty="0">
                  <a:solidFill>
                    <a:schemeClr val="tx1"/>
                  </a:solidFill>
                  <a:latin typeface="+mn-lt"/>
                </a:rPr>
                <a:t>Ministères du </a:t>
              </a:r>
              <a:r>
                <a:rPr lang="fr-FR" sz="600" b="1" dirty="0" smtClean="0">
                  <a:solidFill>
                    <a:schemeClr val="tx1"/>
                  </a:solidFill>
                  <a:latin typeface="+mn-lt"/>
                </a:rPr>
                <a:t>Budget</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 </a:t>
              </a:r>
              <a:r>
                <a:rPr lang="fr-FR" sz="600" b="1" dirty="0" smtClean="0">
                  <a:solidFill>
                    <a:schemeClr val="tx1"/>
                  </a:solidFill>
                  <a:latin typeface="+mn-lt"/>
                </a:rPr>
                <a:t>Justice</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 </a:t>
              </a:r>
              <a:r>
                <a:rPr lang="fr-FR" sz="600" b="1" dirty="0" smtClean="0">
                  <a:solidFill>
                    <a:schemeClr val="tx1"/>
                  </a:solidFill>
                  <a:latin typeface="+mn-lt"/>
                </a:rPr>
                <a:t>Défense</a:t>
              </a:r>
              <a:r>
                <a:rPr lang="fr-FR" sz="600" dirty="0" smtClean="0">
                  <a:solidFill>
                    <a:schemeClr val="tx1"/>
                  </a:solidFill>
                  <a:latin typeface="+mn-lt"/>
                </a:rPr>
                <a:t>,</a:t>
              </a:r>
              <a:br>
                <a:rPr lang="fr-FR" sz="600" dirty="0" smtClean="0">
                  <a:solidFill>
                    <a:schemeClr val="tx1"/>
                  </a:solidFill>
                  <a:latin typeface="+mn-lt"/>
                </a:rPr>
              </a:br>
              <a:r>
                <a:rPr lang="fr-FR" sz="600" dirty="0" smtClean="0">
                  <a:solidFill>
                    <a:schemeClr val="tx1"/>
                  </a:solidFill>
                  <a:latin typeface="+mn-lt"/>
                </a:rPr>
                <a:t>de </a:t>
              </a:r>
              <a:r>
                <a:rPr lang="fr-FR" sz="600" dirty="0">
                  <a:solidFill>
                    <a:schemeClr val="tx1"/>
                  </a:solidFill>
                  <a:latin typeface="+mn-lt"/>
                </a:rPr>
                <a:t>l’</a:t>
              </a:r>
              <a:r>
                <a:rPr lang="fr-FR" sz="600" b="1" dirty="0">
                  <a:solidFill>
                    <a:schemeClr val="tx1"/>
                  </a:solidFill>
                  <a:latin typeface="+mn-lt"/>
                </a:rPr>
                <a:t>Intérieur</a:t>
              </a:r>
            </a:p>
          </p:txBody>
        </p:sp>
      </p:grpSp>
      <p:sp>
        <p:nvSpPr>
          <p:cNvPr id="20499" name="Espace réservé du contenu 1"/>
          <p:cNvSpPr txBox="1">
            <a:spLocks/>
          </p:cNvSpPr>
          <p:nvPr/>
        </p:nvSpPr>
        <p:spPr bwMode="auto">
          <a:xfrm>
            <a:off x="38100" y="5802313"/>
            <a:ext cx="8985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Distribution</a:t>
            </a:r>
          </a:p>
        </p:txBody>
      </p:sp>
      <p:sp>
        <p:nvSpPr>
          <p:cNvPr id="246" name="Rectangle 245"/>
          <p:cNvSpPr/>
          <p:nvPr/>
        </p:nvSpPr>
        <p:spPr>
          <a:xfrm>
            <a:off x="1003300" y="5597525"/>
            <a:ext cx="46038" cy="561975"/>
          </a:xfrm>
          <a:prstGeom prst="rect">
            <a:avLst/>
          </a:prstGeom>
          <a:solidFill>
            <a:srgbClr val="4D0B39"/>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501" name="Espace réservé du contenu 1"/>
          <p:cNvSpPr txBox="1">
            <a:spLocks/>
          </p:cNvSpPr>
          <p:nvPr/>
        </p:nvSpPr>
        <p:spPr bwMode="auto">
          <a:xfrm>
            <a:off x="195263" y="4329113"/>
            <a:ext cx="73977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Télécoms </a:t>
            </a:r>
            <a:br>
              <a:rPr lang="fr-FR" altLang="fr-FR" sz="1200" b="1"/>
            </a:br>
            <a:r>
              <a:rPr lang="fr-FR" altLang="fr-FR" sz="1200" b="1"/>
              <a:t>&amp; Médias</a:t>
            </a:r>
          </a:p>
        </p:txBody>
      </p:sp>
      <p:sp>
        <p:nvSpPr>
          <p:cNvPr id="238" name="Rectangle 237"/>
          <p:cNvSpPr/>
          <p:nvPr/>
        </p:nvSpPr>
        <p:spPr>
          <a:xfrm>
            <a:off x="1001713" y="4197350"/>
            <a:ext cx="44450" cy="576263"/>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p>
        </p:txBody>
      </p:sp>
      <p:sp>
        <p:nvSpPr>
          <p:cNvPr id="20503" name="Espace réservé du contenu 1"/>
          <p:cNvSpPr txBox="1">
            <a:spLocks/>
          </p:cNvSpPr>
          <p:nvPr/>
        </p:nvSpPr>
        <p:spPr bwMode="auto">
          <a:xfrm>
            <a:off x="195263" y="2303463"/>
            <a:ext cx="739775"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r" eaLnBrk="1" hangingPunct="1">
              <a:lnSpc>
                <a:spcPct val="80000"/>
              </a:lnSpc>
              <a:spcBef>
                <a:spcPct val="0"/>
              </a:spcBef>
              <a:buClrTx/>
              <a:buSzPct val="70000"/>
              <a:buFontTx/>
              <a:buNone/>
            </a:pPr>
            <a:r>
              <a:rPr lang="fr-FR" altLang="fr-FR" sz="1200" b="1"/>
              <a:t>Assurance</a:t>
            </a:r>
          </a:p>
        </p:txBody>
      </p:sp>
      <p:sp>
        <p:nvSpPr>
          <p:cNvPr id="219" name="Rectangle 218"/>
          <p:cNvSpPr/>
          <p:nvPr/>
        </p:nvSpPr>
        <p:spPr>
          <a:xfrm>
            <a:off x="987425" y="2098675"/>
            <a:ext cx="46038" cy="560388"/>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9" eaLnBrk="1" fontAlgn="auto" hangingPunct="1">
              <a:spcBef>
                <a:spcPts val="0"/>
              </a:spcBef>
              <a:spcAft>
                <a:spcPts val="0"/>
              </a:spcAft>
              <a:defRPr/>
            </a:pPr>
            <a:endParaRPr lang="fr-FR" sz="1400" dirty="0">
              <a:solidFill>
                <a:schemeClr val="tx1"/>
              </a:solidFill>
            </a:endParaRPr>
          </a:p>
        </p:txBody>
      </p:sp>
      <p:cxnSp>
        <p:nvCxnSpPr>
          <p:cNvPr id="106" name="Connecteur droit 105"/>
          <p:cNvCxnSpPr/>
          <p:nvPr/>
        </p:nvCxnSpPr>
        <p:spPr>
          <a:xfrm>
            <a:off x="1022350" y="1957388"/>
            <a:ext cx="8135938"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7" name="Connecteur droit 106"/>
          <p:cNvCxnSpPr/>
          <p:nvPr/>
        </p:nvCxnSpPr>
        <p:spPr>
          <a:xfrm>
            <a:off x="1028700" y="2654300"/>
            <a:ext cx="8135938" cy="0"/>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8" name="Connecteur droit 107"/>
          <p:cNvCxnSpPr/>
          <p:nvPr/>
        </p:nvCxnSpPr>
        <p:spPr>
          <a:xfrm>
            <a:off x="1035050" y="3357563"/>
            <a:ext cx="8135938" cy="0"/>
          </a:xfrm>
          <a:prstGeom prst="line">
            <a:avLst/>
          </a:prstGeom>
          <a:ln w="31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9" name="Connecteur droit 108"/>
          <p:cNvCxnSpPr/>
          <p:nvPr/>
        </p:nvCxnSpPr>
        <p:spPr>
          <a:xfrm>
            <a:off x="1027113" y="4056063"/>
            <a:ext cx="8135937" cy="0"/>
          </a:xfrm>
          <a:prstGeom prst="line">
            <a:avLst/>
          </a:prstGeom>
          <a:ln w="31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25" name="Connecteur droit 124"/>
          <p:cNvCxnSpPr/>
          <p:nvPr/>
        </p:nvCxnSpPr>
        <p:spPr>
          <a:xfrm>
            <a:off x="1027113" y="4759325"/>
            <a:ext cx="8135937" cy="0"/>
          </a:xfrm>
          <a:prstGeom prst="line">
            <a:avLst/>
          </a:prstGeom>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27" name="Connecteur droit 126"/>
          <p:cNvCxnSpPr/>
          <p:nvPr/>
        </p:nvCxnSpPr>
        <p:spPr>
          <a:xfrm>
            <a:off x="1027113" y="5462588"/>
            <a:ext cx="8135937"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8" name="Connecteur droit 127"/>
          <p:cNvCxnSpPr/>
          <p:nvPr/>
        </p:nvCxnSpPr>
        <p:spPr>
          <a:xfrm>
            <a:off x="1035050" y="6156325"/>
            <a:ext cx="8135938"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pic>
        <p:nvPicPr>
          <p:cNvPr id="20512" name="Picture 14"/>
          <p:cNvPicPr preferRelativeResize="0">
            <a:picLocks noChangeAspect="1" noChangeArrowheads="1"/>
          </p:cNvPicPr>
          <p:nvPr/>
        </p:nvPicPr>
        <p:blipFill>
          <a:blip r:embed="rId13">
            <a:extLst>
              <a:ext uri="{28A0092B-C50C-407E-A947-70E740481C1C}">
                <a14:useLocalDpi xmlns:a14="http://schemas.microsoft.com/office/drawing/2010/main" val="0"/>
              </a:ext>
            </a:extLst>
          </a:blip>
          <a:srcRect l="38280" t="53107" r="45331" b="33321"/>
          <a:stretch>
            <a:fillRect/>
          </a:stretch>
        </p:blipFill>
        <p:spPr bwMode="auto">
          <a:xfrm>
            <a:off x="3132138" y="5724525"/>
            <a:ext cx="4191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3" name="Picture 15" descr="ElCorteIgles"/>
          <p:cNvPicPr preferRelativeResize="0">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72463" y="5700713"/>
            <a:ext cx="5476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4" name="Picture 16" descr="casino"/>
          <p:cNvPicPr preferRelativeResize="0">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l="1807" t="19928" r="82719" b="31953"/>
          <a:stretch>
            <a:fillRect/>
          </a:stretch>
        </p:blipFill>
        <p:spPr bwMode="auto">
          <a:xfrm>
            <a:off x="2171700" y="5738813"/>
            <a:ext cx="577850"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5" name="Picture 42" descr="auchan"/>
          <p:cNvPicPr preferRelativeResize="0">
            <a:picLocks noChangeAspect="1" noChangeArrowheads="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b="22421"/>
          <a:stretch>
            <a:fillRect/>
          </a:stretch>
        </p:blipFill>
        <p:spPr bwMode="auto">
          <a:xfrm>
            <a:off x="1176338" y="5781675"/>
            <a:ext cx="579437"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6" name="Picture 59" descr="kingfisher_logo"/>
          <p:cNvPicPr preferRelativeResize="0">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724525" y="5775325"/>
            <a:ext cx="633413"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7" name="Picture 74" descr="1-504-Logo_KIABI"/>
          <p:cNvPicPr preferRelativeResize="0">
            <a:picLocks noChangeAspect="1" noChangeArrowheads="1"/>
          </p:cNvPicPr>
          <p:nvPr/>
        </p:nvPicPr>
        <p:blipFill>
          <a:blip r:embed="rId18">
            <a:extLst>
              <a:ext uri="{28A0092B-C50C-407E-A947-70E740481C1C}">
                <a14:useLocalDpi xmlns:a14="http://schemas.microsoft.com/office/drawing/2010/main" val="0"/>
              </a:ext>
            </a:extLst>
          </a:blip>
          <a:srcRect l="13620" t="16432" r="18387" b="18076"/>
          <a:stretch>
            <a:fillRect/>
          </a:stretch>
        </p:blipFill>
        <p:spPr bwMode="auto">
          <a:xfrm>
            <a:off x="7507288" y="5775325"/>
            <a:ext cx="415925"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8" name="Picture 75" descr="logo-la-redoute"/>
          <p:cNvPicPr preferRelativeResize="0">
            <a:picLocks noChangeAspect="1" noChangeArrowheads="1"/>
          </p:cNvPicPr>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4300" y="5778500"/>
            <a:ext cx="6651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9" name="Picture 10" descr="http://t3.gstatic.com/images?q=tbn:ANd9GcRAcDLY_yVuh9ZPBUuTVuv8WMX2xK1w9yNZ3EknCu9MJ2IutWV4XX-hc54"/>
          <p:cNvPicPr preferRelativeResize="0">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646863" y="5805488"/>
            <a:ext cx="457200" cy="12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0" name="Picture 88" descr="Logo du Groupe Carrefour"/>
          <p:cNvPicPr preferRelativeResize="0">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32363" y="5665788"/>
            <a:ext cx="4318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1" name="Picture 38" descr="nhslogo"/>
          <p:cNvPicPr>
            <a:picLocks noChangeAspect="1" noChangeArrowheads="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76775" y="5081588"/>
            <a:ext cx="44608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2" name="Picture 58" descr="Logo"/>
          <p:cNvPicPr>
            <a:picLocks noChangeAspect="1" noChangeArrowheads="1"/>
          </p:cNvPicPr>
          <p:nvPr/>
        </p:nvPicPr>
        <p:blipFill>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97863" y="4872038"/>
            <a:ext cx="59531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3" name="Picture 70" descr="Your Imag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48113" y="4995863"/>
            <a:ext cx="2984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4" name="Picture 9" descr="C:\Users\gervais\Desktop\Christelle\SOURCES\services\sogei.jpg"/>
          <p:cNvPicPr>
            <a:picLocks noChangeAspect="1" noChangeArrowheads="1"/>
          </p:cNvPicPr>
          <p:nvPr/>
        </p:nvPicPr>
        <p:blipFill>
          <a:blip r:embed="rId25">
            <a:extLst>
              <a:ext uri="{28A0092B-C50C-407E-A947-70E740481C1C}">
                <a14:useLocalDpi xmlns:a14="http://schemas.microsoft.com/office/drawing/2010/main" val="0"/>
              </a:ext>
            </a:extLst>
          </a:blip>
          <a:srcRect l="6438" t="16055" r="4843" b="21825"/>
          <a:stretch>
            <a:fillRect/>
          </a:stretch>
        </p:blipFill>
        <p:spPr bwMode="auto">
          <a:xfrm>
            <a:off x="6438900" y="5032375"/>
            <a:ext cx="6540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5" name="Picture 6" descr="C:\Users\gervais\Desktop\Christelle\SOURCES\mairie de paris.jp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60663" y="5138738"/>
            <a:ext cx="881062"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6" name="Picture 2" descr="http://www.assmp.org/local/cache-vignettes/L472xH354/Logo_Etat_Geneve-92fc6.jpg"/>
          <p:cNvPicPr>
            <a:picLocks noChangeAspect="1" noChangeArrowheads="1"/>
          </p:cNvPicPr>
          <p:nvPr/>
        </p:nvPicPr>
        <p:blipFill>
          <a:blip r:embed="rId27">
            <a:extLst>
              <a:ext uri="{28A0092B-C50C-407E-A947-70E740481C1C}">
                <a14:useLocalDpi xmlns:a14="http://schemas.microsoft.com/office/drawing/2010/main" val="0"/>
              </a:ext>
            </a:extLst>
          </a:blip>
          <a:srcRect b="10330"/>
          <a:stretch>
            <a:fillRect/>
          </a:stretch>
        </p:blipFill>
        <p:spPr bwMode="auto">
          <a:xfrm>
            <a:off x="5483225" y="4989513"/>
            <a:ext cx="601663"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7" name="Picture 84" descr="ejie copie"/>
          <p:cNvPicPr>
            <a:picLocks noChangeAspect="1" noChangeArrowheads="1"/>
          </p:cNvPicPr>
          <p:nvPr/>
        </p:nvPicPr>
        <p:blipFill>
          <a:blip r:embed="rId28">
            <a:extLst>
              <a:ext uri="{28A0092B-C50C-407E-A947-70E740481C1C}">
                <a14:useLocalDpi xmlns:a14="http://schemas.microsoft.com/office/drawing/2010/main" val="0"/>
              </a:ext>
            </a:extLst>
          </a:blip>
          <a:srcRect l="11137"/>
          <a:stretch>
            <a:fillRect/>
          </a:stretch>
        </p:blipFill>
        <p:spPr bwMode="auto">
          <a:xfrm>
            <a:off x="7459663" y="5006975"/>
            <a:ext cx="4968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8" name="Picture 18"/>
          <p:cNvPicPr preferRelativeResize="0">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356100" y="4446588"/>
            <a:ext cx="52070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pic>
      <p:pic>
        <p:nvPicPr>
          <p:cNvPr id="20529" name="Picture 39" descr="Orange"/>
          <p:cNvPicPr preferRelativeResize="0">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212850" y="4356100"/>
            <a:ext cx="28416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0" name="Picture 48"/>
          <p:cNvPicPr preferRelativeResize="0">
            <a:picLocks noChangeAspect="1" noChangeArrowheads="1"/>
          </p:cNvPicPr>
          <p:nvPr/>
        </p:nvPicPr>
        <p:blipFill>
          <a:blip r:embed="rId31">
            <a:clrChange>
              <a:clrFrom>
                <a:srgbClr val="FDFDFD"/>
              </a:clrFrom>
              <a:clrTo>
                <a:srgbClr val="FDFDFD">
                  <a:alpha val="0"/>
                </a:srgbClr>
              </a:clrTo>
            </a:clrChange>
            <a:extLst>
              <a:ext uri="{28A0092B-C50C-407E-A947-70E740481C1C}">
                <a14:useLocalDpi xmlns:a14="http://schemas.microsoft.com/office/drawing/2010/main" val="0"/>
              </a:ext>
            </a:extLst>
          </a:blip>
          <a:srcRect/>
          <a:stretch>
            <a:fillRect/>
          </a:stretch>
        </p:blipFill>
        <p:spPr bwMode="auto">
          <a:xfrm>
            <a:off x="3132138" y="4364038"/>
            <a:ext cx="6381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1" name="Picture 4"/>
          <p:cNvPicPr preferRelativeResize="0">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124075" y="4376738"/>
            <a:ext cx="309563"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2" name="Picture 10" descr="virgin media"/>
          <p:cNvPicPr preferRelativeResize="0">
            <a:picLocks noChangeAspect="1" noChangeArrowheads="1"/>
          </p:cNvPicPr>
          <p:nvPr/>
        </p:nvPicPr>
        <p:blipFill>
          <a:blip r:embed="rId3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08850" y="4338638"/>
            <a:ext cx="46513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3" name="Picture 11" descr="canal"/>
          <p:cNvPicPr preferRelativeResize="0">
            <a:picLocks noChangeAspect="1" noChangeArrowheads="1"/>
          </p:cNvPicPr>
          <p:nvPr/>
        </p:nvPicPr>
        <p:blipFill>
          <a:blip r:embed="rId34">
            <a:clrChange>
              <a:clrFrom>
                <a:srgbClr val="FFFFFF"/>
              </a:clrFrom>
              <a:clrTo>
                <a:srgbClr val="FFFFFF">
                  <a:alpha val="0"/>
                </a:srgbClr>
              </a:clrTo>
            </a:clrChange>
            <a:extLst>
              <a:ext uri="{28A0092B-C50C-407E-A947-70E740481C1C}">
                <a14:useLocalDpi xmlns:a14="http://schemas.microsoft.com/office/drawing/2010/main" val="0"/>
              </a:ext>
            </a:extLst>
          </a:blip>
          <a:srcRect l="3360" t="9158" r="2919" b="8722"/>
          <a:stretch>
            <a:fillRect/>
          </a:stretch>
        </p:blipFill>
        <p:spPr bwMode="auto">
          <a:xfrm>
            <a:off x="6227763" y="4471988"/>
            <a:ext cx="458787"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4" name="Picture 115" descr="o2"/>
          <p:cNvPicPr preferRelativeResize="0">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5435600" y="4416425"/>
            <a:ext cx="25558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5" name="Picture 4" descr="http://t3.gstatic.com/images?q=tbn:ANd9GcRyaWo4bR2twpv-uHFjt9J-UnEB8LUbAhE0xvkfq0awCH0jLjPN"/>
          <p:cNvPicPr preferRelativeResize="0">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8448675" y="4351338"/>
            <a:ext cx="300038"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6" name="Picture 43"/>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957763" y="3860800"/>
            <a:ext cx="8382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7" name="Picture 47" descr="michelin"/>
          <p:cNvPicPr>
            <a:picLocks noChangeAspect="1" noChangeArrowheads="1"/>
          </p:cNvPicPr>
          <p:nvPr/>
        </p:nvPicPr>
        <p:blipFill>
          <a:blip r:embed="rId38">
            <a:clrChange>
              <a:clrFrom>
                <a:srgbClr val="FFFFFF"/>
              </a:clrFrom>
              <a:clrTo>
                <a:srgbClr val="FFFFFF">
                  <a:alpha val="0"/>
                </a:srgbClr>
              </a:clrTo>
            </a:clrChange>
            <a:extLst>
              <a:ext uri="{28A0092B-C50C-407E-A947-70E740481C1C}">
                <a14:useLocalDpi xmlns:a14="http://schemas.microsoft.com/office/drawing/2010/main" val="0"/>
              </a:ext>
            </a:extLst>
          </a:blip>
          <a:srcRect l="8566" t="6749" r="9071" b="13498"/>
          <a:stretch>
            <a:fillRect/>
          </a:stretch>
        </p:blipFill>
        <p:spPr bwMode="auto">
          <a:xfrm>
            <a:off x="3768725" y="3740150"/>
            <a:ext cx="787400"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8" name="Picture 7" descr="C:\Users\gervais\Desktop\Christelle\SOURCES\distribution\gucci.jpg"/>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6546850" y="3884613"/>
            <a:ext cx="712788" cy="11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9" name="Picture 4" descr="Logo"/>
          <p:cNvPicPr>
            <a:picLocks noChangeAspect="1" noChangeArrowheads="1"/>
          </p:cNvPicPr>
          <p:nvPr/>
        </p:nvPicPr>
        <p:blipFill>
          <a:blip r:embed="rId40">
            <a:extLst>
              <a:ext uri="{28A0092B-C50C-407E-A947-70E740481C1C}">
                <a14:useLocalDpi xmlns:a14="http://schemas.microsoft.com/office/drawing/2010/main" val="0"/>
              </a:ext>
            </a:extLst>
          </a:blip>
          <a:srcRect l="4361" t="28346" r="7268" b="31889"/>
          <a:stretch>
            <a:fillRect/>
          </a:stretch>
        </p:blipFill>
        <p:spPr bwMode="auto">
          <a:xfrm>
            <a:off x="5508625" y="3644900"/>
            <a:ext cx="67945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0" name="Picture 8" descr="http://t2.gstatic.com/images?q=tbn:ANd9GcTiLtg5Fs_c_c2gwHsSC0MChPgrxvRM9mFZgviybK_hy62SowYp"/>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8266113" y="3679825"/>
            <a:ext cx="6985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1" name="Picture 4" descr="Nestlé Logo"/>
          <p:cNvPicPr>
            <a:picLocks noChangeAspect="1" noChangeArrowheads="1"/>
          </p:cNvPicPr>
          <p:nvPr/>
        </p:nvPicPr>
        <p:blipFill>
          <a:blip r:embed="rId42">
            <a:extLst>
              <a:ext uri="{28A0092B-C50C-407E-A947-70E740481C1C}">
                <a14:useLocalDpi xmlns:a14="http://schemas.microsoft.com/office/drawing/2010/main" val="0"/>
              </a:ext>
            </a:extLst>
          </a:blip>
          <a:srcRect l="12096" r="16505"/>
          <a:stretch>
            <a:fillRect/>
          </a:stretch>
        </p:blipFill>
        <p:spPr bwMode="auto">
          <a:xfrm>
            <a:off x="7702550" y="3648075"/>
            <a:ext cx="396875" cy="33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2" name="Picture 6" descr="C:\Users\gervais\Desktop\Christelle\SOURCES\services\gemalto.jpg"/>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4513263" y="3587750"/>
            <a:ext cx="511175"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3" name="Picture 28" descr="edf"/>
          <p:cNvPicPr preferRelativeResize="0">
            <a:picLocks noChangeAspect="1" noChangeArrowheads="1"/>
          </p:cNvPicPr>
          <p:nvPr/>
        </p:nvPicPr>
        <p:blipFill>
          <a:blip r:embed="rId4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8888" y="2874963"/>
            <a:ext cx="23653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4" name="Picture 29" descr="logo_enel"/>
          <p:cNvPicPr preferRelativeResize="0">
            <a:picLocks noChangeAspect="1" noChangeArrowheads="1"/>
          </p:cNvPicPr>
          <p:nvPr/>
        </p:nvPicPr>
        <p:blipFill>
          <a:blip r:embed="rId45">
            <a:extLst>
              <a:ext uri="{28A0092B-C50C-407E-A947-70E740481C1C}">
                <a14:useLocalDpi xmlns:a14="http://schemas.microsoft.com/office/drawing/2010/main" val="0"/>
              </a:ext>
            </a:extLst>
          </a:blip>
          <a:srcRect l="4561" t="7349" r="3476" b="25897"/>
          <a:stretch>
            <a:fillRect/>
          </a:stretch>
        </p:blipFill>
        <p:spPr bwMode="auto">
          <a:xfrm>
            <a:off x="8207375" y="2963863"/>
            <a:ext cx="554038"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5" name="Picture 36" descr="sncf copier"/>
          <p:cNvPicPr preferRelativeResize="0">
            <a:picLocks noChangeAspect="1" noChangeArrowheads="1"/>
          </p:cNvPicPr>
          <p:nvPr/>
        </p:nvPicPr>
        <p:blipFill>
          <a:blip r:embed="rId4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851275" y="2941638"/>
            <a:ext cx="441325"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6" name="Picture 45" descr="virgin_logo"/>
          <p:cNvPicPr preferRelativeResize="0">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6096000" y="2924175"/>
            <a:ext cx="811213"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7" name="Picture 46" descr="easyJet.com - the web's favourite airline"/>
          <p:cNvPicPr preferRelativeResize="0">
            <a:picLocks noChangeAspect="1" noChangeArrowheads="1"/>
          </p:cNvPicPr>
          <p:nvPr/>
        </p:nvPicPr>
        <p:blipFill>
          <a:blip r:embed="rId48">
            <a:extLst>
              <a:ext uri="{28A0092B-C50C-407E-A947-70E740481C1C}">
                <a14:useLocalDpi xmlns:a14="http://schemas.microsoft.com/office/drawing/2010/main" val="0"/>
              </a:ext>
            </a:extLst>
          </a:blip>
          <a:srcRect l="6674" t="21138" r="7628"/>
          <a:stretch>
            <a:fillRect/>
          </a:stretch>
        </p:blipFill>
        <p:spPr bwMode="auto">
          <a:xfrm>
            <a:off x="5219700" y="2963863"/>
            <a:ext cx="63500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8" name="Picture 62" descr="image_mini"/>
          <p:cNvPicPr preferRelativeResize="0">
            <a:picLocks noChangeAspect="1" noChangeArrowheads="1"/>
          </p:cNvPicPr>
          <p:nvPr/>
        </p:nvPicPr>
        <p:blipFill>
          <a:blip r:embed="rId49">
            <a:clrChange>
              <a:clrFrom>
                <a:srgbClr val="FEFEFE"/>
              </a:clrFrom>
              <a:clrTo>
                <a:srgbClr val="FEFEFE">
                  <a:alpha val="0"/>
                </a:srgbClr>
              </a:clrTo>
            </a:clrChange>
            <a:extLst>
              <a:ext uri="{28A0092B-C50C-407E-A947-70E740481C1C}">
                <a14:useLocalDpi xmlns:a14="http://schemas.microsoft.com/office/drawing/2010/main" val="0"/>
              </a:ext>
            </a:extLst>
          </a:blip>
          <a:srcRect t="13490" b="19942"/>
          <a:stretch>
            <a:fillRect/>
          </a:stretch>
        </p:blipFill>
        <p:spPr bwMode="auto">
          <a:xfrm>
            <a:off x="7019925" y="2936875"/>
            <a:ext cx="9461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9" name="Picture 64" descr="GDF-SUEZ_logoP"/>
          <p:cNvPicPr preferRelativeResize="0">
            <a:picLocks noChangeAspect="1" noChangeArrowheads="1"/>
          </p:cNvPicPr>
          <p:nvPr/>
        </p:nvPicPr>
        <p:blipFill>
          <a:blip r:embed="rId5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16088" y="2963863"/>
            <a:ext cx="8794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0" name="Picture 68"/>
          <p:cNvPicPr preferRelativeResize="0">
            <a:picLocks noChangeAspect="1" noChangeArrowheads="1"/>
          </p:cNvPicPr>
          <p:nvPr/>
        </p:nvPicPr>
        <p:blipFill>
          <a:blip r:embed="rId51">
            <a:clrChange>
              <a:clrFrom>
                <a:srgbClr val="FFFFFF"/>
              </a:clrFrom>
              <a:clrTo>
                <a:srgbClr val="FFFFFF">
                  <a:alpha val="0"/>
                </a:srgbClr>
              </a:clrTo>
            </a:clrChange>
            <a:extLst>
              <a:ext uri="{28A0092B-C50C-407E-A947-70E740481C1C}">
                <a14:useLocalDpi xmlns:a14="http://schemas.microsoft.com/office/drawing/2010/main" val="0"/>
              </a:ext>
            </a:extLst>
          </a:blip>
          <a:srcRect l="2991" t="14766" r="86859" b="79341"/>
          <a:stretch>
            <a:fillRect/>
          </a:stretch>
        </p:blipFill>
        <p:spPr bwMode="auto">
          <a:xfrm>
            <a:off x="4500563" y="2946400"/>
            <a:ext cx="531812"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1" name="Picture 69" descr="La Poste_logo"/>
          <p:cNvPicPr preferRelativeResize="0">
            <a:picLocks noChangeAspect="1" noChangeArrowheads="1"/>
          </p:cNvPicPr>
          <p:nvPr/>
        </p:nvPicPr>
        <p:blipFill>
          <a:blip r:embed="rId52">
            <a:clrChange>
              <a:clrFrom>
                <a:srgbClr val="FEFEFE"/>
              </a:clrFrom>
              <a:clrTo>
                <a:srgbClr val="FEFEFE">
                  <a:alpha val="0"/>
                </a:srgbClr>
              </a:clrTo>
            </a:clrChange>
            <a:extLst>
              <a:ext uri="{28A0092B-C50C-407E-A947-70E740481C1C}">
                <a14:useLocalDpi xmlns:a14="http://schemas.microsoft.com/office/drawing/2010/main" val="0"/>
              </a:ext>
            </a:extLst>
          </a:blip>
          <a:srcRect t="9636" b="55946"/>
          <a:stretch>
            <a:fillRect/>
          </a:stretch>
        </p:blipFill>
        <p:spPr bwMode="auto">
          <a:xfrm>
            <a:off x="2751138" y="2974975"/>
            <a:ext cx="92233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552" name="Object 6"/>
          <p:cNvGraphicFramePr>
            <a:graphicFrameLocks noChangeAspect="1"/>
          </p:cNvGraphicFramePr>
          <p:nvPr/>
        </p:nvGraphicFramePr>
        <p:xfrm>
          <a:off x="6094413" y="2301875"/>
          <a:ext cx="276225" cy="277813"/>
        </p:xfrm>
        <a:graphic>
          <a:graphicData uri="http://schemas.openxmlformats.org/presentationml/2006/ole">
            <mc:AlternateContent xmlns:mc="http://schemas.openxmlformats.org/markup-compatibility/2006">
              <mc:Choice xmlns:v="urn:schemas-microsoft-com:vml" Requires="v">
                <p:oleObj spid="_x0000_s20524" name="Image bitmap" r:id="rId53" imgW="2771429" imgH="2771429" progId="PBrush">
                  <p:embed/>
                </p:oleObj>
              </mc:Choice>
              <mc:Fallback>
                <p:oleObj name="Image bitmap" r:id="rId53" imgW="2771429" imgH="2771429" progId="PBrush">
                  <p:embed/>
                  <p:pic>
                    <p:nvPicPr>
                      <p:cNvPr id="20552" name="Object 6"/>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6094413" y="2301875"/>
                        <a:ext cx="2762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20553" name="Picture 7"/>
          <p:cNvPicPr>
            <a:picLocks noChangeAspect="1" noChangeArrowheads="1"/>
          </p:cNvPicPr>
          <p:nvPr/>
        </p:nvPicPr>
        <p:blipFill>
          <a:blip r:embed="rId55">
            <a:clrChange>
              <a:clrFrom>
                <a:srgbClr val="FFFFFF"/>
              </a:clrFrom>
              <a:clrTo>
                <a:srgbClr val="FFFFFF">
                  <a:alpha val="0"/>
                </a:srgbClr>
              </a:clrTo>
            </a:clrChange>
            <a:extLst>
              <a:ext uri="{28A0092B-C50C-407E-A947-70E740481C1C}">
                <a14:useLocalDpi xmlns:a14="http://schemas.microsoft.com/office/drawing/2010/main" val="0"/>
              </a:ext>
            </a:extLst>
          </a:blip>
          <a:srcRect l="38280" t="55223" r="45331" b="35437"/>
          <a:stretch>
            <a:fillRect/>
          </a:stretch>
        </p:blipFill>
        <p:spPr bwMode="auto">
          <a:xfrm>
            <a:off x="2339975" y="2293938"/>
            <a:ext cx="633413"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4" name="Picture 8" descr="mondiale 2"/>
          <p:cNvPicPr>
            <a:picLocks noChangeAspect="1" noChangeArrowheads="1"/>
          </p:cNvPicPr>
          <p:nvPr/>
        </p:nvPicPr>
        <p:blipFill>
          <a:blip r:embed="rId5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3250" y="2300288"/>
            <a:ext cx="4365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5" name="Picture 10"/>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1236663" y="2362200"/>
            <a:ext cx="6096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6" name="Picture 56" descr="standard"/>
          <p:cNvPicPr>
            <a:picLocks noChangeAspect="1" noChangeArrowheads="1"/>
          </p:cNvPicPr>
          <p:nvPr/>
        </p:nvPicPr>
        <p:blipFill>
          <a:blip r:embed="rId5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64488" y="2205038"/>
            <a:ext cx="57308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7" name="Picture 65" descr="1287425499axa_logo"/>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5076825" y="2301875"/>
            <a:ext cx="280988"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8" name="Picture 90" descr="BNP Assurance"/>
          <p:cNvPicPr>
            <a:picLocks noChangeAspect="1" noChangeArrowheads="1"/>
          </p:cNvPicPr>
          <p:nvPr/>
        </p:nvPicPr>
        <p:blipFill>
          <a:blip r:embed="rId60">
            <a:clrChange>
              <a:clrFrom>
                <a:srgbClr val="FFFFFF"/>
              </a:clrFrom>
              <a:clrTo>
                <a:srgbClr val="FFFFFF">
                  <a:alpha val="0"/>
                </a:srgbClr>
              </a:clrTo>
            </a:clrChange>
            <a:extLst>
              <a:ext uri="{28A0092B-C50C-407E-A947-70E740481C1C}">
                <a14:useLocalDpi xmlns:a14="http://schemas.microsoft.com/office/drawing/2010/main" val="0"/>
              </a:ext>
            </a:extLst>
          </a:blip>
          <a:srcRect l="8841" t="23259" r="11493" b="18607"/>
          <a:stretch>
            <a:fillRect/>
          </a:stretch>
        </p:blipFill>
        <p:spPr bwMode="auto">
          <a:xfrm>
            <a:off x="3563938" y="2311400"/>
            <a:ext cx="931862"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559" name="Object 5"/>
          <p:cNvGraphicFramePr>
            <a:graphicFrameLocks noChangeAspect="1"/>
          </p:cNvGraphicFramePr>
          <p:nvPr/>
        </p:nvGraphicFramePr>
        <p:xfrm>
          <a:off x="2457450" y="1624013"/>
          <a:ext cx="792163" cy="304800"/>
        </p:xfrm>
        <a:graphic>
          <a:graphicData uri="http://schemas.openxmlformats.org/presentationml/2006/ole">
            <mc:AlternateContent xmlns:mc="http://schemas.openxmlformats.org/markup-compatibility/2006">
              <mc:Choice xmlns:v="urn:schemas-microsoft-com:vml" Requires="v">
                <p:oleObj spid="_x0000_s20525" name="Image bitmap" r:id="rId61" imgW="1238423" imgH="476316" progId="PBrush">
                  <p:embed/>
                </p:oleObj>
              </mc:Choice>
              <mc:Fallback>
                <p:oleObj name="Image bitmap" r:id="rId61" imgW="1238423" imgH="476316" progId="PBrush">
                  <p:embed/>
                  <p:pic>
                    <p:nvPicPr>
                      <p:cNvPr id="20559" name="Object 5"/>
                      <p:cNvPicPr>
                        <a:picLocks noChangeAspect="1" noChangeArrowheads="1"/>
                      </p:cNvPicPr>
                      <p:nvPr/>
                    </p:nvPicPr>
                    <p:blipFill>
                      <a:blip r:embed="rId6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57450" y="1624013"/>
                        <a:ext cx="792163" cy="304800"/>
                      </a:xfrm>
                      <a:prstGeom prst="rect">
                        <a:avLst/>
                      </a:prstGeom>
                      <a:noFill/>
                      <a:ln>
                        <a:noFill/>
                      </a:ln>
                      <a:effectLst/>
                      <a:extLst>
                        <a:ext uri="{909E8E84-426E-40DD-AFC4-6F175D3DCCD1}">
                          <a14:hiddenFill xmlns:a14="http://schemas.microsoft.com/office/drawing/2010/main">
                            <a:gradFill rotWithShape="0">
                              <a:gsLst>
                                <a:gs pos="0">
                                  <a:srgbClr val="99CCFF"/>
                                </a:gs>
                                <a:gs pos="100000">
                                  <a:srgbClr val="6F94B9"/>
                                </a:gs>
                              </a:gsLst>
                              <a:lin ang="5400000" scaled="1"/>
                            </a:gradFill>
                          </a14:hiddenFill>
                        </a:ext>
                        <a:ext uri="{91240B29-F687-4F45-9708-019B960494DF}">
                          <a14:hiddenLine xmlns:a14="http://schemas.microsoft.com/office/drawing/2010/main" w="9525">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0560" name="Picture 11" descr="Logotipo BBVA. Enlace a Inicio">
            <a:hlinkClick r:id="rId63"/>
          </p:cNvPr>
          <p:cNvPicPr>
            <a:picLocks noChangeAspect="1" noChangeArrowheads="1"/>
          </p:cNvPicPr>
          <p:nvPr/>
        </p:nvPicPr>
        <p:blipFill>
          <a:blip r:embed="rId64">
            <a:extLst>
              <a:ext uri="{28A0092B-C50C-407E-A947-70E740481C1C}">
                <a14:useLocalDpi xmlns:a14="http://schemas.microsoft.com/office/drawing/2010/main" val="0"/>
              </a:ext>
            </a:extLst>
          </a:blip>
          <a:srcRect l="6615" t="11531" r="36661" b="9608"/>
          <a:stretch>
            <a:fillRect/>
          </a:stretch>
        </p:blipFill>
        <p:spPr bwMode="auto">
          <a:xfrm>
            <a:off x="7640638" y="1455738"/>
            <a:ext cx="344487"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1" name="Picture 35" descr="Societe generale Groupe"/>
          <p:cNvPicPr>
            <a:picLocks noChangeAspect="1" noChangeArrowheads="1"/>
          </p:cNvPicPr>
          <p:nvPr/>
        </p:nvPicPr>
        <p:blipFill>
          <a:blip r:embed="rId6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11338" y="1509713"/>
            <a:ext cx="684212"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2" name="Picture 55" descr="rbs"/>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8529638" y="1466850"/>
            <a:ext cx="34925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3" name="Picture 60" descr="logo"/>
          <p:cNvPicPr preferRelativeResize="0">
            <a:picLocks noChangeAspect="1" noChangeArrowheads="1"/>
          </p:cNvPicPr>
          <p:nvPr/>
        </p:nvPicPr>
        <p:blipFill>
          <a:blip r:embed="rId6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80288" y="1676400"/>
            <a:ext cx="554037"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4" name="Picture 61"/>
          <p:cNvPicPr>
            <a:picLocks noChangeAspect="1" noChangeArrowheads="1"/>
          </p:cNvPicPr>
          <p:nvPr/>
        </p:nvPicPr>
        <p:blipFill>
          <a:blip r:embed="rId6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6500" y="1385888"/>
            <a:ext cx="33496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5" name="Picture 63" descr="NAB-Logo-RGB"/>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5003800" y="1430338"/>
            <a:ext cx="1114425"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6" name="Picture 47" descr="BPCE"/>
          <p:cNvPicPr>
            <a:picLocks noChangeAspect="1" noChangeArrowheads="1"/>
          </p:cNvPicPr>
          <p:nvPr/>
        </p:nvPicPr>
        <p:blipFill>
          <a:blip r:embed="rId70">
            <a:clrChange>
              <a:clrFrom>
                <a:srgbClr val="FFFFFF"/>
              </a:clrFrom>
              <a:clrTo>
                <a:srgbClr val="FFFFFF">
                  <a:alpha val="0"/>
                </a:srgbClr>
              </a:clrTo>
            </a:clrChange>
            <a:extLst>
              <a:ext uri="{28A0092B-C50C-407E-A947-70E740481C1C}">
                <a14:useLocalDpi xmlns:a14="http://schemas.microsoft.com/office/drawing/2010/main" val="0"/>
              </a:ext>
            </a:extLst>
          </a:blip>
          <a:srcRect t="24541" b="31453"/>
          <a:stretch>
            <a:fillRect/>
          </a:stretch>
        </p:blipFill>
        <p:spPr bwMode="auto">
          <a:xfrm>
            <a:off x="1389063" y="1736725"/>
            <a:ext cx="777875"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7" name="Picture 13" descr="Logo_credit_Mutuel"/>
          <p:cNvPicPr>
            <a:picLocks noChangeAspect="1" noChangeArrowheads="1"/>
          </p:cNvPicPr>
          <p:nvPr/>
        </p:nvPicPr>
        <p:blipFill>
          <a:blip r:embed="rId7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38900" y="1738313"/>
            <a:ext cx="7699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8" name="Picture 16" descr="La Banque Postale"/>
          <p:cNvPicPr>
            <a:picLocks noChangeAspect="1" noChangeArrowheads="1"/>
          </p:cNvPicPr>
          <p:nvPr/>
        </p:nvPicPr>
        <p:blipFill>
          <a:blip r:embed="rId72">
            <a:extLst>
              <a:ext uri="{28A0092B-C50C-407E-A947-70E740481C1C}">
                <a14:useLocalDpi xmlns:a14="http://schemas.microsoft.com/office/drawing/2010/main" val="0"/>
              </a:ext>
            </a:extLst>
          </a:blip>
          <a:srcRect/>
          <a:stretch>
            <a:fillRect/>
          </a:stretch>
        </p:blipFill>
        <p:spPr bwMode="auto">
          <a:xfrm>
            <a:off x="3549650" y="1482725"/>
            <a:ext cx="319088"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9" name="Picture 2" descr="Retour à l'accueil"/>
          <p:cNvPicPr>
            <a:picLocks noChangeAspect="1" noChangeArrowheads="1"/>
          </p:cNvPicPr>
          <p:nvPr/>
        </p:nvPicPr>
        <p:blipFill>
          <a:blip r:embed="rId73">
            <a:extLst>
              <a:ext uri="{28A0092B-C50C-407E-A947-70E740481C1C}">
                <a14:useLocalDpi xmlns:a14="http://schemas.microsoft.com/office/drawing/2010/main" val="0"/>
              </a:ext>
            </a:extLst>
          </a:blip>
          <a:srcRect l="13379" t="21753" r="9700" b="29366"/>
          <a:stretch>
            <a:fillRect/>
          </a:stretch>
        </p:blipFill>
        <p:spPr bwMode="auto">
          <a:xfrm>
            <a:off x="3014663" y="1519238"/>
            <a:ext cx="274637"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0" name="Picture 72" descr="ing-direct"/>
          <p:cNvPicPr>
            <a:picLocks noChangeAspect="1" noChangeArrowheads="1"/>
          </p:cNvPicPr>
          <p:nvPr/>
        </p:nvPicPr>
        <p:blipFill>
          <a:blip r:embed="rId74">
            <a:extLst>
              <a:ext uri="{28A0092B-C50C-407E-A947-70E740481C1C}">
                <a14:useLocalDpi xmlns:a14="http://schemas.microsoft.com/office/drawing/2010/main" val="0"/>
              </a:ext>
            </a:extLst>
          </a:blip>
          <a:srcRect l="6967" r="7047" b="-5669"/>
          <a:stretch>
            <a:fillRect/>
          </a:stretch>
        </p:blipFill>
        <p:spPr bwMode="auto">
          <a:xfrm>
            <a:off x="6583363" y="1457325"/>
            <a:ext cx="71278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1" name="Picture 4" descr="http://t3.gstatic.com/images?q=tbn:ANd9GcRjA-vDSCVj8afM9GL7dUUetb5ON_jmtJaXE10ru60y0GhvYLp5ngZZGu0"/>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8077200" y="1763713"/>
            <a:ext cx="539750" cy="14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2" name="Picture 340" descr="C:\Users\j.paganelli\Desktop\Dossiers JULIAP\Newsletter\Doc utiles - Photos\Logos\bgfi.jpg"/>
          <p:cNvPicPr>
            <a:picLocks noChangeAspect="1" noChangeArrowheads="1"/>
          </p:cNvPicPr>
          <p:nvPr/>
        </p:nvPicPr>
        <p:blipFill>
          <a:blip r:embed="rId7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61038" y="1587500"/>
            <a:ext cx="5159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3" name="Picture 6" descr="http://3.bp.blogspot.com/_5Hg8PPAorvA/TRZZVGtNQsI/AAAAAAAAD-8/dVVkZIRniFw/s1600/Attijariwafa-bank-Europe.jpg"/>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4083050" y="1443038"/>
            <a:ext cx="41116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4" name="Picture 8" descr="http://t2.gstatic.com/images?q=tbn:ANd9GcQsocZOq_N1UzAE1UHfprrL4hvZqeuSAEU69lYY44YjfzTCFG7a"/>
          <p:cNvPicPr>
            <a:picLocks noChangeAspect="1" noChangeArrowheads="1"/>
          </p:cNvPicPr>
          <p:nvPr/>
        </p:nvPicPr>
        <p:blipFill>
          <a:blip r:embed="rId78">
            <a:extLst>
              <a:ext uri="{28A0092B-C50C-407E-A947-70E740481C1C}">
                <a14:useLocalDpi xmlns:a14="http://schemas.microsoft.com/office/drawing/2010/main" val="0"/>
              </a:ext>
            </a:extLst>
          </a:blip>
          <a:srcRect/>
          <a:stretch>
            <a:fillRect/>
          </a:stretch>
        </p:blipFill>
        <p:spPr bwMode="auto">
          <a:xfrm>
            <a:off x="5221288" y="1687513"/>
            <a:ext cx="339725"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5" name="Picture 5" descr="http://www.rabobank.com/content/images/rabobank-logo-print.jpg"/>
          <p:cNvPicPr>
            <a:picLocks noChangeAspect="1" noChangeArrowheads="1"/>
          </p:cNvPicPr>
          <p:nvPr/>
        </p:nvPicPr>
        <p:blipFill>
          <a:blip r:embed="rId79">
            <a:extLst>
              <a:ext uri="{28A0092B-C50C-407E-A947-70E740481C1C}">
                <a14:useLocalDpi xmlns:a14="http://schemas.microsoft.com/office/drawing/2010/main" val="0"/>
              </a:ext>
            </a:extLst>
          </a:blip>
          <a:srcRect/>
          <a:stretch>
            <a:fillRect/>
          </a:stretch>
        </p:blipFill>
        <p:spPr bwMode="auto">
          <a:xfrm>
            <a:off x="4595813" y="1427163"/>
            <a:ext cx="3476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4" name="Espace réservé de la date 99"/>
          <p:cNvSpPr>
            <a:spLocks noGrp="1"/>
          </p:cNvSpPr>
          <p:nvPr>
            <p:ph type="dt" sz="quarter" idx="10"/>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0F7DE170-52C8-43D9-B0AE-E90D2D710BF5}" type="datetime1">
              <a:rPr lang="fr-FR"/>
              <a:pPr defTabSz="912813" fontAlgn="base">
                <a:spcBef>
                  <a:spcPct val="0"/>
                </a:spcBef>
                <a:spcAft>
                  <a:spcPct val="0"/>
                </a:spcAft>
                <a:defRPr/>
              </a:pPr>
              <a:t>05/02/2018</a:t>
            </a:fld>
            <a:endParaRPr lang="fr-FR"/>
          </a:p>
        </p:txBody>
      </p:sp>
    </p:spTree>
    <p:extLst>
      <p:ext uri="{BB962C8B-B14F-4D97-AF65-F5344CB8AC3E}">
        <p14:creationId xmlns:p14="http://schemas.microsoft.com/office/powerpoint/2010/main" val="24260031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états des fichiers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50</a:t>
            </a:fld>
            <a:endParaRPr lang="fr-FR"/>
          </a:p>
        </p:txBody>
      </p:sp>
      <p:sp>
        <p:nvSpPr>
          <p:cNvPr id="5" name="Espace réservé du contenu 4"/>
          <p:cNvSpPr>
            <a:spLocks noGrp="1"/>
          </p:cNvSpPr>
          <p:nvPr>
            <p:ph sz="quarter" idx="13"/>
          </p:nvPr>
        </p:nvSpPr>
        <p:spPr/>
        <p:txBody>
          <a:bodyPr/>
          <a:lstStyle/>
          <a:p>
            <a:r>
              <a:rPr lang="fr-FR" dirty="0" smtClean="0"/>
              <a:t>Un fichier contenant dans le</a:t>
            </a:r>
            <a:r>
              <a:rPr lang="fr-FR" i="1" dirty="0" smtClean="0"/>
              <a:t> répertoire de travail</a:t>
            </a:r>
            <a:r>
              <a:rPr lang="fr-FR" dirty="0" smtClean="0"/>
              <a:t> peut être dans différents états : non </a:t>
            </a:r>
            <a:r>
              <a:rPr lang="fr-FR" dirty="0" err="1" smtClean="0"/>
              <a:t>versionné</a:t>
            </a:r>
            <a:r>
              <a:rPr lang="fr-FR" dirty="0" smtClean="0"/>
              <a:t>, non modifié, modifié, indexé.</a:t>
            </a:r>
          </a:p>
          <a:p>
            <a:pPr marL="0" indent="0">
              <a:buNone/>
            </a:pPr>
            <a:endParaRPr lang="fr-FR" dirty="0" smtClean="0"/>
          </a:p>
          <a:p>
            <a:pPr marL="0" indent="0">
              <a:buNone/>
            </a:pPr>
            <a:endParaRPr lang="fr-FR" dirty="0"/>
          </a:p>
        </p:txBody>
      </p:sp>
      <p:sp>
        <p:nvSpPr>
          <p:cNvPr id="6" name="Rectangle à coins arrondis 5"/>
          <p:cNvSpPr/>
          <p:nvPr/>
        </p:nvSpPr>
        <p:spPr>
          <a:xfrm>
            <a:off x="1344927" y="2996952"/>
            <a:ext cx="1872208" cy="50405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Non </a:t>
            </a:r>
            <a:r>
              <a:rPr lang="fr-FR" dirty="0" err="1" smtClean="0"/>
              <a:t>versionné</a:t>
            </a:r>
            <a:endParaRPr lang="fr-FR" dirty="0" smtClean="0"/>
          </a:p>
        </p:txBody>
      </p:sp>
      <p:sp>
        <p:nvSpPr>
          <p:cNvPr id="7" name="Ellipse 6"/>
          <p:cNvSpPr/>
          <p:nvPr/>
        </p:nvSpPr>
        <p:spPr>
          <a:xfrm>
            <a:off x="2101011" y="2121829"/>
            <a:ext cx="360040" cy="360040"/>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p:txBody>
      </p:sp>
      <p:cxnSp>
        <p:nvCxnSpPr>
          <p:cNvPr id="9" name="Connecteur droit avec flèche 8"/>
          <p:cNvCxnSpPr>
            <a:stCxn id="7" idx="4"/>
            <a:endCxn id="6" idx="0"/>
          </p:cNvCxnSpPr>
          <p:nvPr/>
        </p:nvCxnSpPr>
        <p:spPr>
          <a:xfrm>
            <a:off x="2281031" y="2481869"/>
            <a:ext cx="0" cy="515083"/>
          </a:xfrm>
          <a:prstGeom prst="straightConnector1">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2554744"/>
            <a:ext cx="2252540" cy="369332"/>
          </a:xfrm>
          <a:prstGeom prst="rect">
            <a:avLst/>
          </a:prstGeom>
        </p:spPr>
        <p:txBody>
          <a:bodyPr wrap="none">
            <a:spAutoFit/>
          </a:bodyPr>
          <a:lstStyle/>
          <a:p>
            <a:r>
              <a:rPr lang="fr-FR" b="1" dirty="0">
                <a:solidFill>
                  <a:srgbClr val="FF8040"/>
                </a:solidFill>
                <a:latin typeface="Courier New"/>
              </a:rPr>
              <a:t>$ </a:t>
            </a:r>
            <a:r>
              <a:rPr lang="fr-FR" b="1" dirty="0" err="1">
                <a:solidFill>
                  <a:srgbClr val="FF8040"/>
                </a:solidFill>
                <a:latin typeface="Courier New"/>
              </a:rPr>
              <a:t>touch</a:t>
            </a:r>
            <a:r>
              <a:rPr lang="fr-FR" dirty="0">
                <a:solidFill>
                  <a:srgbClr val="000000"/>
                </a:solidFill>
                <a:latin typeface="Courier New"/>
              </a:rPr>
              <a:t> </a:t>
            </a:r>
            <a:r>
              <a:rPr lang="fr-FR" dirty="0" smtClean="0">
                <a:solidFill>
                  <a:srgbClr val="000000"/>
                </a:solidFill>
                <a:latin typeface="Courier New"/>
              </a:rPr>
              <a:t>file.md</a:t>
            </a:r>
            <a:endParaRPr lang="fr-FR" dirty="0">
              <a:effectLst/>
            </a:endParaRPr>
          </a:p>
        </p:txBody>
      </p:sp>
      <p:sp>
        <p:nvSpPr>
          <p:cNvPr id="13" name="Rectangle à coins arrondis 12"/>
          <p:cNvSpPr/>
          <p:nvPr/>
        </p:nvSpPr>
        <p:spPr>
          <a:xfrm>
            <a:off x="3563889" y="4102454"/>
            <a:ext cx="1872208" cy="504056"/>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Indexé</a:t>
            </a:r>
          </a:p>
        </p:txBody>
      </p:sp>
      <p:sp>
        <p:nvSpPr>
          <p:cNvPr id="16" name="Rectangle 15"/>
          <p:cNvSpPr/>
          <p:nvPr/>
        </p:nvSpPr>
        <p:spPr>
          <a:xfrm>
            <a:off x="3186128" y="3746593"/>
            <a:ext cx="2528256"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err="1" smtClean="0">
                <a:solidFill>
                  <a:srgbClr val="000000"/>
                </a:solidFill>
                <a:latin typeface="Courier New"/>
              </a:rPr>
              <a:t>add</a:t>
            </a:r>
            <a:r>
              <a:rPr lang="fr-FR" dirty="0" smtClean="0">
                <a:solidFill>
                  <a:srgbClr val="000000"/>
                </a:solidFill>
                <a:latin typeface="Courier New"/>
              </a:rPr>
              <a:t> file.md</a:t>
            </a:r>
            <a:endParaRPr lang="fr-FR" dirty="0">
              <a:effectLst/>
            </a:endParaRPr>
          </a:p>
        </p:txBody>
      </p:sp>
      <p:cxnSp>
        <p:nvCxnSpPr>
          <p:cNvPr id="19" name="Connecteur en angle 18"/>
          <p:cNvCxnSpPr>
            <a:stCxn id="13" idx="2"/>
            <a:endCxn id="57" idx="0"/>
          </p:cNvCxnSpPr>
          <p:nvPr/>
        </p:nvCxnSpPr>
        <p:spPr>
          <a:xfrm rot="16200000" flipH="1">
            <a:off x="3979919" y="5126583"/>
            <a:ext cx="1040148" cy="1"/>
          </a:xfrm>
          <a:prstGeom prst="bentConnector3">
            <a:avLst>
              <a:gd name="adj1" fmla="val 50000"/>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1696019" y="4942183"/>
            <a:ext cx="2803973"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commit –m </a:t>
            </a:r>
            <a:r>
              <a:rPr lang="fr-FR" dirty="0" smtClean="0">
                <a:solidFill>
                  <a:srgbClr val="808080"/>
                </a:solidFill>
                <a:latin typeface="Courier New"/>
              </a:rPr>
              <a:t>"…"</a:t>
            </a:r>
            <a:endParaRPr lang="fr-FR" dirty="0">
              <a:effectLst/>
            </a:endParaRPr>
          </a:p>
        </p:txBody>
      </p:sp>
      <p:sp>
        <p:nvSpPr>
          <p:cNvPr id="29" name="Rectangle à coins arrondis 28"/>
          <p:cNvSpPr/>
          <p:nvPr/>
        </p:nvSpPr>
        <p:spPr>
          <a:xfrm>
            <a:off x="5563023" y="2996952"/>
            <a:ext cx="1872208" cy="50405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Modifié</a:t>
            </a:r>
          </a:p>
        </p:txBody>
      </p:sp>
      <p:cxnSp>
        <p:nvCxnSpPr>
          <p:cNvPr id="33" name="Connecteur en angle 32"/>
          <p:cNvCxnSpPr>
            <a:stCxn id="6" idx="2"/>
            <a:endCxn id="13" idx="1"/>
          </p:cNvCxnSpPr>
          <p:nvPr/>
        </p:nvCxnSpPr>
        <p:spPr>
          <a:xfrm rot="16200000" flipH="1">
            <a:off x="2495723" y="3286316"/>
            <a:ext cx="853474" cy="1282858"/>
          </a:xfrm>
          <a:prstGeom prst="bentConnector2">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cxnSp>
        <p:nvCxnSpPr>
          <p:cNvPr id="35" name="Connecteur en angle 34"/>
          <p:cNvCxnSpPr>
            <a:stCxn id="29" idx="2"/>
            <a:endCxn id="13" idx="3"/>
          </p:cNvCxnSpPr>
          <p:nvPr/>
        </p:nvCxnSpPr>
        <p:spPr>
          <a:xfrm rot="5400000">
            <a:off x="5540875" y="3396230"/>
            <a:ext cx="853474" cy="1063030"/>
          </a:xfrm>
          <a:prstGeom prst="bentConnector2">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cxnSp>
        <p:nvCxnSpPr>
          <p:cNvPr id="37" name="Connecteur en angle 36"/>
          <p:cNvCxnSpPr>
            <a:stCxn id="57" idx="3"/>
            <a:endCxn id="29" idx="0"/>
          </p:cNvCxnSpPr>
          <p:nvPr/>
        </p:nvCxnSpPr>
        <p:spPr>
          <a:xfrm flipV="1">
            <a:off x="5436098" y="2996952"/>
            <a:ext cx="1063029" cy="2901734"/>
          </a:xfrm>
          <a:prstGeom prst="bentConnector4">
            <a:avLst>
              <a:gd name="adj1" fmla="val 247553"/>
              <a:gd name="adj2" fmla="val 107878"/>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6372200" y="2370078"/>
            <a:ext cx="1838965"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vi </a:t>
            </a:r>
            <a:r>
              <a:rPr lang="fr-FR" dirty="0" smtClean="0">
                <a:solidFill>
                  <a:srgbClr val="000000"/>
                </a:solidFill>
                <a:latin typeface="Courier New"/>
              </a:rPr>
              <a:t>file.md</a:t>
            </a:r>
            <a:endParaRPr lang="fr-FR" dirty="0">
              <a:effectLst/>
            </a:endParaRPr>
          </a:p>
        </p:txBody>
      </p:sp>
      <p:sp>
        <p:nvSpPr>
          <p:cNvPr id="57" name="Rectangle à coins arrondis 56"/>
          <p:cNvSpPr/>
          <p:nvPr/>
        </p:nvSpPr>
        <p:spPr>
          <a:xfrm>
            <a:off x="3563890" y="5646658"/>
            <a:ext cx="1872208" cy="504056"/>
          </a:xfrm>
          <a:prstGeom prst="round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Non modifié</a:t>
            </a:r>
          </a:p>
        </p:txBody>
      </p:sp>
      <p:sp>
        <p:nvSpPr>
          <p:cNvPr id="2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710952068"/>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Inspecter le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51</a:t>
            </a:fld>
            <a:endParaRPr lang="fr-FR"/>
          </a:p>
        </p:txBody>
      </p:sp>
      <p:sp>
        <p:nvSpPr>
          <p:cNvPr id="5" name="Espace réservé du contenu 4"/>
          <p:cNvSpPr>
            <a:spLocks noGrp="1"/>
          </p:cNvSpPr>
          <p:nvPr>
            <p:ph sz="quarter" idx="13"/>
          </p:nvPr>
        </p:nvSpPr>
        <p:spPr/>
        <p:txBody>
          <a:bodyPr/>
          <a:lstStyle/>
          <a:p>
            <a:r>
              <a:rPr lang="fr-FR" dirty="0" smtClean="0"/>
              <a:t>Une commande : « </a:t>
            </a:r>
            <a:r>
              <a:rPr lang="fr-FR" i="1" dirty="0" smtClean="0"/>
              <a:t>git </a:t>
            </a:r>
            <a:r>
              <a:rPr lang="fr-FR" i="1" dirty="0" err="1" smtClean="0"/>
              <a:t>status</a:t>
            </a:r>
            <a:r>
              <a:rPr lang="fr-FR" dirty="0" smtClean="0"/>
              <a:t> »</a:t>
            </a:r>
          </a:p>
          <a:p>
            <a:r>
              <a:rPr lang="fr-FR" dirty="0" smtClean="0"/>
              <a:t>Indique l’état des fichiers non </a:t>
            </a:r>
            <a:r>
              <a:rPr lang="fr-FR" dirty="0" err="1" smtClean="0"/>
              <a:t>versionnés</a:t>
            </a:r>
            <a:r>
              <a:rPr lang="fr-FR" dirty="0" smtClean="0"/>
              <a:t>, modifiés et indexés</a:t>
            </a:r>
          </a:p>
          <a:p>
            <a:pPr marL="0" indent="0">
              <a:buNone/>
            </a:pPr>
            <a:endParaRPr lang="fr-FR" dirty="0" smtClean="0"/>
          </a:p>
        </p:txBody>
      </p:sp>
      <p:sp>
        <p:nvSpPr>
          <p:cNvPr id="7" name="Rectangle 6"/>
          <p:cNvSpPr/>
          <p:nvPr/>
        </p:nvSpPr>
        <p:spPr>
          <a:xfrm>
            <a:off x="395536" y="2492896"/>
            <a:ext cx="8424936"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smtClean="0">
                <a:solidFill>
                  <a:srgbClr val="FF8040"/>
                </a:solidFill>
                <a:latin typeface="Courier New"/>
              </a:rPr>
              <a:t>$ </a:t>
            </a:r>
            <a:r>
              <a:rPr lang="fr-FR" b="1" dirty="0">
                <a:solidFill>
                  <a:srgbClr val="FF8040"/>
                </a:solidFill>
                <a:latin typeface="Courier New"/>
              </a:rPr>
              <a:t>git</a:t>
            </a:r>
            <a:r>
              <a:rPr lang="fr-FR" dirty="0">
                <a:solidFill>
                  <a:srgbClr val="000000"/>
                </a:solidFill>
                <a:latin typeface="Courier New"/>
              </a:rPr>
              <a:t> </a:t>
            </a:r>
            <a:r>
              <a:rPr lang="fr-FR" dirty="0" err="1">
                <a:solidFill>
                  <a:srgbClr val="000000"/>
                </a:solidFill>
                <a:latin typeface="Courier New"/>
              </a:rPr>
              <a:t>status</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Sur </a:t>
            </a:r>
            <a:r>
              <a:rPr lang="fr-FR" dirty="0">
                <a:solidFill>
                  <a:srgbClr val="000000"/>
                </a:solidFill>
                <a:latin typeface="Courier New"/>
              </a:rPr>
              <a:t>la branche </a:t>
            </a:r>
            <a:r>
              <a:rPr lang="fr-FR" b="1" dirty="0">
                <a:solidFill>
                  <a:srgbClr val="000000"/>
                </a:solidFill>
                <a:latin typeface="Courier New"/>
              </a:rPr>
              <a:t>master </a:t>
            </a:r>
            <a:endParaRPr lang="fr-FR" b="1" dirty="0" smtClean="0">
              <a:solidFill>
                <a:srgbClr val="000000"/>
              </a:solidFill>
              <a:latin typeface="Courier New"/>
            </a:endParaRPr>
          </a:p>
          <a:p>
            <a:r>
              <a:rPr lang="fr-FR" dirty="0" smtClean="0">
                <a:solidFill>
                  <a:srgbClr val="000000"/>
                </a:solidFill>
                <a:latin typeface="Courier New"/>
              </a:rPr>
              <a:t>Modifications qui seront validées :</a:t>
            </a:r>
          </a:p>
          <a:p>
            <a:r>
              <a:rPr lang="fr-FR" dirty="0">
                <a:solidFill>
                  <a:srgbClr val="000000"/>
                </a:solidFill>
                <a:latin typeface="Courier New"/>
              </a:rPr>
              <a:t>	</a:t>
            </a:r>
            <a:r>
              <a:rPr lang="fr-FR" dirty="0" smtClean="0">
                <a:solidFill>
                  <a:srgbClr val="000000"/>
                </a:solidFill>
                <a:latin typeface="Courier New"/>
              </a:rPr>
              <a:t>	</a:t>
            </a:r>
            <a:r>
              <a:rPr lang="fr-FR" b="1" dirty="0" smtClean="0">
                <a:solidFill>
                  <a:srgbClr val="00B050"/>
                </a:solidFill>
                <a:latin typeface="Courier New"/>
              </a:rPr>
              <a:t>modifié :	UPDATED.md</a:t>
            </a:r>
          </a:p>
          <a:p>
            <a:r>
              <a:rPr lang="fr-FR" b="1" dirty="0">
                <a:solidFill>
                  <a:srgbClr val="00B050"/>
                </a:solidFill>
                <a:latin typeface="Courier New"/>
              </a:rPr>
              <a:t>	</a:t>
            </a:r>
            <a:r>
              <a:rPr lang="fr-FR" b="1" dirty="0" smtClean="0">
                <a:solidFill>
                  <a:srgbClr val="00B050"/>
                </a:solidFill>
                <a:latin typeface="Courier New"/>
              </a:rPr>
              <a:t>	nouveau fichier :	NEW.md</a:t>
            </a:r>
          </a:p>
          <a:p>
            <a:r>
              <a:rPr lang="fr-FR" dirty="0" smtClean="0">
                <a:solidFill>
                  <a:srgbClr val="000000"/>
                </a:solidFill>
                <a:latin typeface="Courier New"/>
              </a:rPr>
              <a:t>Modifications </a:t>
            </a:r>
            <a:r>
              <a:rPr lang="fr-FR" dirty="0">
                <a:solidFill>
                  <a:srgbClr val="000000"/>
                </a:solidFill>
                <a:latin typeface="Courier New"/>
              </a:rPr>
              <a:t>qui ne seront pas validées </a:t>
            </a:r>
            <a:r>
              <a:rPr lang="fr-FR" b="1" dirty="0" smtClean="0">
                <a:solidFill>
                  <a:srgbClr val="804000"/>
                </a:solidFill>
                <a:latin typeface="Courier New"/>
              </a:rPr>
              <a:t>:</a:t>
            </a:r>
          </a:p>
          <a:p>
            <a:r>
              <a:rPr lang="fr-FR" b="1" dirty="0" smtClean="0">
                <a:solidFill>
                  <a:srgbClr val="000000"/>
                </a:solidFill>
                <a:latin typeface="Courier New"/>
              </a:rPr>
              <a:t>		</a:t>
            </a:r>
            <a:r>
              <a:rPr lang="fr-FR" b="1" dirty="0" smtClean="0">
                <a:solidFill>
                  <a:srgbClr val="FF0000"/>
                </a:solidFill>
                <a:latin typeface="Courier New"/>
              </a:rPr>
              <a:t>modifié :	COMMIT.md</a:t>
            </a:r>
            <a:endParaRPr lang="fr-FR" b="1" dirty="0">
              <a:solidFill>
                <a:srgbClr val="FF0000"/>
              </a:solidFill>
              <a:latin typeface="Courier New"/>
            </a:endParaRPr>
          </a:p>
          <a:p>
            <a:r>
              <a:rPr lang="fr-FR" dirty="0" smtClean="0">
                <a:solidFill>
                  <a:srgbClr val="000000"/>
                </a:solidFill>
                <a:latin typeface="Courier New"/>
              </a:rPr>
              <a:t>Fichiers </a:t>
            </a:r>
            <a:r>
              <a:rPr lang="fr-FR" dirty="0">
                <a:solidFill>
                  <a:srgbClr val="000000"/>
                </a:solidFill>
                <a:latin typeface="Courier New"/>
              </a:rPr>
              <a:t>non suivis</a:t>
            </a:r>
            <a:r>
              <a:rPr lang="fr-FR" b="1" dirty="0">
                <a:solidFill>
                  <a:srgbClr val="804000"/>
                </a:solidFill>
                <a:latin typeface="Courier New"/>
              </a:rPr>
              <a:t>:</a:t>
            </a:r>
            <a:r>
              <a:rPr lang="fr-FR" dirty="0">
                <a:solidFill>
                  <a:srgbClr val="000000"/>
                </a:solidFill>
                <a:latin typeface="Courier New"/>
              </a:rPr>
              <a:t> </a:t>
            </a:r>
          </a:p>
          <a:p>
            <a:r>
              <a:rPr lang="fr-FR" b="1" dirty="0">
                <a:solidFill>
                  <a:srgbClr val="804000"/>
                </a:solidFill>
                <a:latin typeface="Courier New"/>
              </a:rPr>
              <a:t>	</a:t>
            </a:r>
            <a:r>
              <a:rPr lang="fr-FR" b="1" dirty="0" smtClean="0">
                <a:solidFill>
                  <a:srgbClr val="804000"/>
                </a:solidFill>
                <a:latin typeface="Courier New"/>
              </a:rPr>
              <a:t>	</a:t>
            </a:r>
            <a:r>
              <a:rPr lang="fr-FR" b="1" dirty="0" smtClean="0">
                <a:solidFill>
                  <a:srgbClr val="FF0000"/>
                </a:solidFill>
                <a:latin typeface="Courier New"/>
              </a:rPr>
              <a:t>STATUS.md</a:t>
            </a:r>
            <a:r>
              <a:rPr lang="fr-FR" b="1" dirty="0" smtClean="0">
                <a:solidFill>
                  <a:srgbClr val="000000"/>
                </a:solidFill>
                <a:latin typeface="Courier New"/>
              </a:rPr>
              <a:t> </a:t>
            </a:r>
            <a:endParaRPr lang="fr-FR" b="1" dirty="0">
              <a:solidFill>
                <a:srgbClr val="000000"/>
              </a:solidFill>
              <a:latin typeface="Courier New"/>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45622050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Consulter l’historique 1/2</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52</a:t>
            </a:fld>
            <a:endParaRPr lang="fr-FR"/>
          </a:p>
        </p:txBody>
      </p:sp>
      <p:sp>
        <p:nvSpPr>
          <p:cNvPr id="5" name="Espace réservé du contenu 4"/>
          <p:cNvSpPr>
            <a:spLocks noGrp="1"/>
          </p:cNvSpPr>
          <p:nvPr>
            <p:ph sz="quarter" idx="13"/>
          </p:nvPr>
        </p:nvSpPr>
        <p:spPr/>
        <p:txBody>
          <a:bodyPr/>
          <a:lstStyle/>
          <a:p>
            <a:r>
              <a:rPr lang="fr-FR" dirty="0" smtClean="0"/>
              <a:t>La commande « </a:t>
            </a:r>
            <a:r>
              <a:rPr lang="fr-FR" i="1" dirty="0" smtClean="0"/>
              <a:t>git log</a:t>
            </a:r>
            <a:r>
              <a:rPr lang="fr-FR" dirty="0" smtClean="0"/>
              <a:t> » permet consulter l’historique avec plus ou moins de détails.</a:t>
            </a:r>
            <a:endParaRPr lang="fr-FR" dirty="0"/>
          </a:p>
        </p:txBody>
      </p:sp>
      <p:sp>
        <p:nvSpPr>
          <p:cNvPr id="7" name="Rectangle 6"/>
          <p:cNvSpPr/>
          <p:nvPr/>
        </p:nvSpPr>
        <p:spPr>
          <a:xfrm>
            <a:off x="276672" y="2276872"/>
            <a:ext cx="8496944" cy="397031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a:rPr>
              <a:t>$ git</a:t>
            </a:r>
            <a:r>
              <a:rPr lang="fr-FR" dirty="0">
                <a:solidFill>
                  <a:srgbClr val="000000"/>
                </a:solidFill>
                <a:latin typeface="Courier New"/>
              </a:rPr>
              <a:t> log </a:t>
            </a:r>
            <a:endParaRPr lang="fr-FR" dirty="0" smtClean="0">
              <a:solidFill>
                <a:srgbClr val="000000"/>
              </a:solidFill>
              <a:latin typeface="Courier New"/>
            </a:endParaRPr>
          </a:p>
          <a:p>
            <a:r>
              <a:rPr lang="fr-FR" dirty="0" smtClean="0">
                <a:solidFill>
                  <a:srgbClr val="000000"/>
                </a:solidFill>
                <a:latin typeface="Courier New"/>
              </a:rPr>
              <a:t>commit </a:t>
            </a:r>
            <a:r>
              <a:rPr lang="fr-FR" dirty="0">
                <a:solidFill>
                  <a:srgbClr val="000000"/>
                </a:solidFill>
                <a:latin typeface="Courier New"/>
              </a:rPr>
              <a:t>f1df95e6880adc80a799a223e6743a9c70374af0 </a:t>
            </a:r>
            <a:endParaRPr lang="fr-FR" dirty="0" smtClean="0">
              <a:solidFill>
                <a:srgbClr val="000000"/>
              </a:solidFill>
              <a:latin typeface="Courier New"/>
            </a:endParaRPr>
          </a:p>
          <a:p>
            <a:r>
              <a:rPr lang="fr-FR" dirty="0" err="1" smtClean="0">
                <a:solidFill>
                  <a:srgbClr val="000000"/>
                </a:solidFill>
                <a:latin typeface="Courier New"/>
              </a:rPr>
              <a:t>Author</a:t>
            </a:r>
            <a:r>
              <a:rPr lang="fr-FR" b="1" dirty="0">
                <a:solidFill>
                  <a:srgbClr val="804000"/>
                </a:solidFill>
                <a:latin typeface="Courier New"/>
              </a:rPr>
              <a:t>:</a:t>
            </a:r>
            <a:r>
              <a:rPr lang="fr-FR" dirty="0">
                <a:solidFill>
                  <a:srgbClr val="000000"/>
                </a:solidFill>
                <a:latin typeface="Courier New"/>
              </a:rPr>
              <a:t> </a:t>
            </a:r>
            <a:r>
              <a:rPr lang="fr-FR" dirty="0" smtClean="0">
                <a:solidFill>
                  <a:srgbClr val="000000"/>
                </a:solidFill>
                <a:latin typeface="Courier New"/>
              </a:rPr>
              <a:t>Thomas JOUVE </a:t>
            </a:r>
            <a:r>
              <a:rPr lang="fr-FR" b="1" dirty="0" smtClean="0">
                <a:solidFill>
                  <a:srgbClr val="804000"/>
                </a:solidFill>
                <a:latin typeface="Courier New"/>
              </a:rPr>
              <a:t>&lt;</a:t>
            </a:r>
            <a:r>
              <a:rPr lang="fr-FR" dirty="0" smtClean="0">
                <a:solidFill>
                  <a:srgbClr val="000000"/>
                </a:solidFill>
                <a:latin typeface="Courier New"/>
              </a:rPr>
              <a:t>thomas.jouve</a:t>
            </a:r>
            <a:r>
              <a:rPr lang="fr-FR" b="1" dirty="0" smtClean="0">
                <a:solidFill>
                  <a:srgbClr val="804000"/>
                </a:solidFill>
                <a:latin typeface="Courier New"/>
              </a:rPr>
              <a:t>@</a:t>
            </a:r>
            <a:r>
              <a:rPr lang="fr-FR" dirty="0" smtClean="0">
                <a:solidFill>
                  <a:srgbClr val="000000"/>
                </a:solidFill>
                <a:latin typeface="Courier New"/>
              </a:rPr>
              <a:t>soprasteria.com</a:t>
            </a:r>
            <a:r>
              <a:rPr lang="fr-FR" b="1" dirty="0">
                <a:solidFill>
                  <a:srgbClr val="804000"/>
                </a:solidFill>
                <a:latin typeface="Courier New"/>
              </a:rPr>
              <a:t>&gt;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a:t>
            </a:r>
            <a:r>
              <a:rPr lang="fr-FR" dirty="0" err="1">
                <a:solidFill>
                  <a:srgbClr val="000000"/>
                </a:solidFill>
                <a:latin typeface="Courier New"/>
              </a:rPr>
              <a:t>Apr</a:t>
            </a:r>
            <a:r>
              <a:rPr lang="fr-FR" dirty="0">
                <a:solidFill>
                  <a:srgbClr val="000000"/>
                </a:solidFill>
                <a:latin typeface="Courier New"/>
              </a:rPr>
              <a:t> 14 17:56:57 2016 +0200</a:t>
            </a:r>
          </a:p>
          <a:p>
            <a:endParaRPr lang="fr-FR" dirty="0">
              <a:solidFill>
                <a:srgbClr val="FF0000"/>
              </a:solidFill>
              <a:latin typeface="Courier New"/>
            </a:endParaRPr>
          </a:p>
          <a:p>
            <a:r>
              <a:rPr lang="fr-FR" dirty="0" smtClean="0">
                <a:solidFill>
                  <a:srgbClr val="000000"/>
                </a:solidFill>
                <a:latin typeface="Courier New"/>
              </a:rPr>
              <a:t> </a:t>
            </a:r>
            <a:r>
              <a:rPr lang="fr-FR" dirty="0">
                <a:solidFill>
                  <a:srgbClr val="000000"/>
                </a:solidFill>
                <a:latin typeface="Courier New"/>
              </a:rPr>
              <a:t>Ajout fichier participants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commit a1890c448a411166998abb28a851082cc804c9f8 </a:t>
            </a:r>
          </a:p>
          <a:p>
            <a:r>
              <a:rPr lang="fr-FR" dirty="0" err="1" smtClean="0">
                <a:solidFill>
                  <a:srgbClr val="000000"/>
                </a:solidFill>
                <a:latin typeface="Courier New"/>
              </a:rPr>
              <a:t>Author</a:t>
            </a:r>
            <a:r>
              <a:rPr lang="fr-FR" b="1" dirty="0">
                <a:solidFill>
                  <a:srgbClr val="804000"/>
                </a:solidFill>
                <a:latin typeface="Courier New"/>
              </a:rPr>
              <a:t>:</a:t>
            </a:r>
            <a:r>
              <a:rPr lang="fr-FR" dirty="0">
                <a:solidFill>
                  <a:srgbClr val="000000"/>
                </a:solidFill>
                <a:latin typeface="Courier New"/>
              </a:rPr>
              <a:t> </a:t>
            </a:r>
            <a:r>
              <a:rPr lang="fr-FR" dirty="0" smtClean="0">
                <a:solidFill>
                  <a:srgbClr val="000000"/>
                </a:solidFill>
                <a:latin typeface="Courier New"/>
              </a:rPr>
              <a:t>Thomas JOUVE </a:t>
            </a:r>
            <a:r>
              <a:rPr lang="fr-FR" b="1" dirty="0" smtClean="0">
                <a:solidFill>
                  <a:srgbClr val="804000"/>
                </a:solidFill>
                <a:latin typeface="Courier New"/>
              </a:rPr>
              <a:t>&lt;</a:t>
            </a:r>
            <a:r>
              <a:rPr lang="fr-FR" dirty="0">
                <a:solidFill>
                  <a:srgbClr val="000000"/>
                </a:solidFill>
                <a:latin typeface="Courier New"/>
              </a:rPr>
              <a:t>thomas.jouve</a:t>
            </a:r>
            <a:r>
              <a:rPr lang="fr-FR" b="1" dirty="0" smtClean="0">
                <a:solidFill>
                  <a:srgbClr val="804000"/>
                </a:solidFill>
                <a:latin typeface="Courier New"/>
              </a:rPr>
              <a:t>@</a:t>
            </a:r>
            <a:r>
              <a:rPr lang="fr-FR" dirty="0" smtClean="0">
                <a:solidFill>
                  <a:srgbClr val="000000"/>
                </a:solidFill>
                <a:latin typeface="Courier New"/>
              </a:rPr>
              <a:t>soprasteria.com</a:t>
            </a:r>
            <a:r>
              <a:rPr lang="fr-FR" b="1" dirty="0">
                <a:solidFill>
                  <a:srgbClr val="804000"/>
                </a:solidFill>
                <a:latin typeface="Courier New"/>
              </a:rPr>
              <a:t>&gt;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Date</a:t>
            </a:r>
            <a:r>
              <a:rPr lang="fr-FR" b="1" dirty="0">
                <a:solidFill>
                  <a:srgbClr val="804000"/>
                </a:solidFill>
                <a:latin typeface="Courier New"/>
              </a:rPr>
              <a:t>:</a:t>
            </a:r>
            <a:r>
              <a:rPr lang="fr-FR" dirty="0">
                <a:solidFill>
                  <a:srgbClr val="000000"/>
                </a:solidFill>
                <a:latin typeface="Courier New"/>
              </a:rPr>
              <a:t> Thu </a:t>
            </a:r>
            <a:r>
              <a:rPr lang="fr-FR" dirty="0" err="1">
                <a:solidFill>
                  <a:srgbClr val="000000"/>
                </a:solidFill>
                <a:latin typeface="Courier New"/>
              </a:rPr>
              <a:t>Apr</a:t>
            </a:r>
            <a:r>
              <a:rPr lang="fr-FR" dirty="0">
                <a:solidFill>
                  <a:srgbClr val="000000"/>
                </a:solidFill>
                <a:latin typeface="Courier New"/>
              </a:rPr>
              <a:t> 14 17:53:19 2016 +0200</a:t>
            </a:r>
          </a:p>
          <a:p>
            <a:endParaRPr lang="fr-FR" dirty="0">
              <a:solidFill>
                <a:srgbClr val="FF0000"/>
              </a:solidFill>
              <a:latin typeface="Courier New"/>
            </a:endParaRPr>
          </a:p>
          <a:p>
            <a:r>
              <a:rPr lang="fr-FR" dirty="0" smtClean="0">
                <a:solidFill>
                  <a:srgbClr val="000000"/>
                </a:solidFill>
                <a:latin typeface="Courier New"/>
              </a:rPr>
              <a:t> </a:t>
            </a:r>
            <a:r>
              <a:rPr lang="fr-FR" dirty="0">
                <a:solidFill>
                  <a:srgbClr val="000000"/>
                </a:solidFill>
                <a:latin typeface="Courier New"/>
              </a:rPr>
              <a:t>Correction </a:t>
            </a:r>
            <a:r>
              <a:rPr lang="fr-FR" dirty="0" smtClean="0">
                <a:solidFill>
                  <a:srgbClr val="000000"/>
                </a:solidFill>
                <a:latin typeface="Courier New"/>
              </a:rPr>
              <a:t>orthographe </a:t>
            </a:r>
          </a:p>
          <a:p>
            <a:endParaRPr lang="fr-FR" dirty="0">
              <a:solidFill>
                <a:srgbClr val="000000"/>
              </a:solidFill>
              <a:latin typeface="Courier New"/>
            </a:endParaRPr>
          </a:p>
          <a:p>
            <a:r>
              <a:rPr lang="fr-FR" dirty="0" smtClean="0">
                <a:solidFill>
                  <a:srgbClr val="000000"/>
                </a:solidFill>
                <a:latin typeface="Courier New"/>
              </a:rPr>
              <a:t>[…]</a:t>
            </a: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4292130733"/>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Consulter l’historique 2/2</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53</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9" name="Espace réservé du contenu 4"/>
          <p:cNvSpPr>
            <a:spLocks noGrp="1"/>
          </p:cNvSpPr>
          <p:nvPr>
            <p:ph sz="quarter" idx="13"/>
          </p:nvPr>
        </p:nvSpPr>
        <p:spPr>
          <a:xfrm>
            <a:off x="515938" y="1484313"/>
            <a:ext cx="8088312" cy="4681537"/>
          </a:xfrm>
        </p:spPr>
        <p:txBody>
          <a:bodyPr/>
          <a:lstStyle/>
          <a:p>
            <a:r>
              <a:rPr lang="fr-FR" dirty="0" smtClean="0"/>
              <a:t>La commande « </a:t>
            </a:r>
            <a:r>
              <a:rPr lang="fr-FR" i="1" dirty="0" smtClean="0"/>
              <a:t>git log</a:t>
            </a:r>
            <a:r>
              <a:rPr lang="fr-FR" dirty="0" smtClean="0"/>
              <a:t> » avec une présentation plus visuelle et détaillée.</a:t>
            </a:r>
            <a:endParaRPr lang="fr-FR" dirty="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90075"/>
            <a:ext cx="6325483" cy="2762636"/>
          </a:xfrm>
          <a:prstGeom prst="rect">
            <a:avLst/>
          </a:prstGeom>
        </p:spPr>
      </p:pic>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9166" y="2877875"/>
            <a:ext cx="3931022" cy="3911706"/>
          </a:xfrm>
          <a:prstGeom prst="rect">
            <a:avLst/>
          </a:prstGeom>
        </p:spPr>
      </p:pic>
    </p:spTree>
    <p:extLst>
      <p:ext uri="{BB962C8B-B14F-4D97-AF65-F5344CB8AC3E}">
        <p14:creationId xmlns:p14="http://schemas.microsoft.com/office/powerpoint/2010/main" val="37689432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Ignorer un fichier dans un dépôt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54</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196752"/>
            <a:ext cx="7596336" cy="5060732"/>
          </a:xfrm>
          <a:prstGeom prst="rect">
            <a:avLst/>
          </a:prstGeom>
        </p:spPr>
      </p:pic>
    </p:spTree>
    <p:extLst>
      <p:ext uri="{BB962C8B-B14F-4D97-AF65-F5344CB8AC3E}">
        <p14:creationId xmlns:p14="http://schemas.microsoft.com/office/powerpoint/2010/main" val="116053982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Ignorer un fichier dans </a:t>
            </a:r>
            <a:r>
              <a:rPr lang="fr-FR" smtClean="0"/>
              <a:t>un dépôt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55</a:t>
            </a:fld>
            <a:endParaRPr lang="fr-FR"/>
          </a:p>
        </p:txBody>
      </p:sp>
      <p:sp>
        <p:nvSpPr>
          <p:cNvPr id="5" name="Espace réservé du contenu 4"/>
          <p:cNvSpPr>
            <a:spLocks noGrp="1"/>
          </p:cNvSpPr>
          <p:nvPr>
            <p:ph sz="quarter" idx="13"/>
          </p:nvPr>
        </p:nvSpPr>
        <p:spPr/>
        <p:txBody>
          <a:bodyPr/>
          <a:lstStyle/>
          <a:p>
            <a:r>
              <a:rPr lang="fr-FR" dirty="0" smtClean="0"/>
              <a:t>Fichier </a:t>
            </a:r>
            <a:r>
              <a:rPr lang="fr-FR" i="1" dirty="0" smtClean="0"/>
              <a:t>.</a:t>
            </a:r>
            <a:r>
              <a:rPr lang="fr-FR" i="1" dirty="0" err="1" smtClean="0"/>
              <a:t>gitignore</a:t>
            </a:r>
            <a:r>
              <a:rPr lang="fr-FR" dirty="0" smtClean="0"/>
              <a:t> à la racine du dépôt</a:t>
            </a:r>
          </a:p>
          <a:p>
            <a:r>
              <a:rPr lang="fr-FR" dirty="0" smtClean="0"/>
              <a:t>Ajouter les chemins et les fichiers à ignorer</a:t>
            </a:r>
          </a:p>
          <a:p>
            <a:r>
              <a:rPr lang="fr-FR" dirty="0" smtClean="0"/>
              <a:t>Supporte les </a:t>
            </a:r>
            <a:r>
              <a:rPr lang="fr-FR" i="1" dirty="0" err="1" smtClean="0"/>
              <a:t>wildcards</a:t>
            </a:r>
            <a:r>
              <a:rPr lang="fr-FR" dirty="0" smtClean="0"/>
              <a:t>  « * »</a:t>
            </a:r>
          </a:p>
          <a:p>
            <a:pPr marL="0" indent="0">
              <a:buNone/>
            </a:pPr>
            <a:endParaRPr lang="fr-FR" dirty="0"/>
          </a:p>
        </p:txBody>
      </p:sp>
      <p:sp>
        <p:nvSpPr>
          <p:cNvPr id="7" name="Rectangle 6"/>
          <p:cNvSpPr/>
          <p:nvPr/>
        </p:nvSpPr>
        <p:spPr>
          <a:xfrm>
            <a:off x="755576" y="2924944"/>
            <a:ext cx="7056784"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dirty="0" smtClean="0">
                <a:solidFill>
                  <a:srgbClr val="000000"/>
                </a:solidFill>
                <a:latin typeface="Courier New"/>
              </a:rPr>
              <a:t># </a:t>
            </a:r>
            <a:r>
              <a:rPr lang="fr-FR" dirty="0" err="1" smtClean="0">
                <a:solidFill>
                  <a:srgbClr val="000000"/>
                </a:solidFill>
                <a:latin typeface="Courier New"/>
              </a:rPr>
              <a:t>IntelliJ</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iml</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idea</a:t>
            </a:r>
            <a:r>
              <a:rPr lang="fr-FR" dirty="0">
                <a:solidFill>
                  <a:srgbClr val="000000"/>
                </a:solidFill>
                <a:latin typeface="Courier New"/>
              </a:rPr>
              <a:t>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 </a:t>
            </a:r>
            <a:r>
              <a:rPr lang="fr-FR" dirty="0" err="1" smtClean="0">
                <a:solidFill>
                  <a:srgbClr val="000000"/>
                </a:solidFill>
                <a:latin typeface="Courier New"/>
              </a:rPr>
              <a:t>Maven</a:t>
            </a:r>
            <a:endParaRPr lang="fr-FR" dirty="0" smtClean="0">
              <a:solidFill>
                <a:srgbClr val="000000"/>
              </a:solidFill>
              <a:latin typeface="Courier New"/>
            </a:endParaRPr>
          </a:p>
          <a:p>
            <a:r>
              <a:rPr lang="fr-FR" dirty="0" err="1" smtClean="0">
                <a:solidFill>
                  <a:srgbClr val="000000"/>
                </a:solidFill>
                <a:latin typeface="Courier New"/>
              </a:rPr>
              <a:t>target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a:solidFill>
                  <a:srgbClr val="000000"/>
                </a:solidFill>
                <a:latin typeface="Courier New"/>
              </a:rPr>
              <a:t>m2 </a:t>
            </a:r>
            <a:endParaRPr lang="fr-FR" dirty="0" smtClean="0">
              <a:solidFill>
                <a:srgbClr val="000000"/>
              </a:solidFill>
              <a:latin typeface="Courier New"/>
            </a:endParaRPr>
          </a:p>
          <a:p>
            <a:endParaRPr lang="fr-FR" dirty="0">
              <a:solidFill>
                <a:srgbClr val="000000"/>
              </a:solidFill>
              <a:latin typeface="Courier New"/>
            </a:endParaRPr>
          </a:p>
          <a:p>
            <a:r>
              <a:rPr lang="fr-FR" dirty="0" smtClean="0">
                <a:solidFill>
                  <a:srgbClr val="000000"/>
                </a:solidFill>
                <a:latin typeface="Courier New"/>
              </a:rPr>
              <a:t># </a:t>
            </a:r>
            <a:r>
              <a:rPr lang="fr-FR" dirty="0" err="1" smtClean="0">
                <a:solidFill>
                  <a:srgbClr val="000000"/>
                </a:solidFill>
                <a:latin typeface="Courier New"/>
              </a:rPr>
              <a:t>Eclipse</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project</a:t>
            </a:r>
            <a:r>
              <a:rPr lang="fr-FR" dirty="0">
                <a:solidFill>
                  <a:srgbClr val="000000"/>
                </a:solidFill>
                <a:latin typeface="Courier New"/>
              </a:rPr>
              <a:t> </a:t>
            </a:r>
            <a:endParaRPr lang="fr-FR" dirty="0" smtClean="0">
              <a:solidFill>
                <a:srgbClr val="000000"/>
              </a:solidFill>
              <a:latin typeface="Courier New"/>
            </a:endParaRPr>
          </a:p>
          <a:p>
            <a:r>
              <a:rPr lang="fr-FR" dirty="0" smtClean="0">
                <a:solidFill>
                  <a:srgbClr val="000000"/>
                </a:solidFill>
                <a:latin typeface="Courier New"/>
              </a:rPr>
              <a:t>.</a:t>
            </a:r>
            <a:r>
              <a:rPr lang="fr-FR" dirty="0">
                <a:solidFill>
                  <a:srgbClr val="000000"/>
                </a:solidFill>
                <a:latin typeface="Courier New"/>
              </a:rPr>
              <a:t>settings </a:t>
            </a:r>
            <a:endParaRPr lang="fr-FR" dirty="0" smtClean="0">
              <a:solidFill>
                <a:srgbClr val="000000"/>
              </a:solidFill>
              <a:latin typeface="Courier New"/>
            </a:endParaRPr>
          </a:p>
          <a:p>
            <a:r>
              <a:rPr lang="fr-FR" dirty="0" smtClean="0">
                <a:solidFill>
                  <a:srgbClr val="000000"/>
                </a:solidFill>
                <a:latin typeface="Courier New"/>
              </a:rPr>
              <a:t>.</a:t>
            </a:r>
            <a:r>
              <a:rPr lang="fr-FR" dirty="0" err="1">
                <a:solidFill>
                  <a:srgbClr val="000000"/>
                </a:solidFill>
                <a:latin typeface="Courier New"/>
              </a:rPr>
              <a:t>classpath</a:t>
            </a:r>
            <a:r>
              <a:rPr lang="fr-FR" dirty="0">
                <a:solidFill>
                  <a:srgbClr val="000000"/>
                </a:solidFill>
                <a:latin typeface="Courier New"/>
              </a:rPr>
              <a:t> </a:t>
            </a:r>
            <a:endParaRPr lang="fr-FR" dirty="0">
              <a:effectLst/>
            </a:endParaRP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78706102"/>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56</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smtClean="0">
                <a:solidFill>
                  <a:srgbClr val="CC0000"/>
                </a:solidFill>
              </a:rPr>
              <a:t>Git</a:t>
            </a:r>
          </a:p>
        </p:txBody>
      </p:sp>
      <p:sp>
        <p:nvSpPr>
          <p:cNvPr id="3075" name="Rectangle 3"/>
          <p:cNvSpPr>
            <a:spLocks noGrp="1" noChangeArrowheads="1"/>
          </p:cNvSpPr>
          <p:nvPr>
            <p:ph type="subTitle" idx="1"/>
          </p:nvPr>
        </p:nvSpPr>
        <p:spPr>
          <a:xfrm>
            <a:off x="611560" y="4941168"/>
            <a:ext cx="6457215" cy="307777"/>
          </a:xfrm>
          <a:noFill/>
        </p:spPr>
        <p:txBody>
          <a:bodyPr/>
          <a:lstStyle/>
          <a:p>
            <a:r>
              <a:rPr lang="fr-FR" dirty="0" smtClean="0"/>
              <a:t>Tout seul c’est bien à plusieurs c’est mieux</a:t>
            </a:r>
            <a:endParaRPr lang="fr-FR" dirty="0"/>
          </a:p>
        </p:txBody>
      </p:sp>
      <p:pic>
        <p:nvPicPr>
          <p:cNvPr id="13" name="Espace réservé pour une image  12"/>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4594" b="14594"/>
          <a:stretch>
            <a:fillRect/>
          </a:stretch>
        </p:blipFill>
        <p:spPr/>
      </p:pic>
    </p:spTree>
    <p:extLst>
      <p:ext uri="{BB962C8B-B14F-4D97-AF65-F5344CB8AC3E}">
        <p14:creationId xmlns:p14="http://schemas.microsoft.com/office/powerpoint/2010/main" val="573185544"/>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p:txBody>
          <a:bodyPr/>
          <a:lstStyle/>
          <a:p>
            <a:fld id="{AF43E6FD-AB27-4108-A2FC-346BB5F75E3F}" type="slidenum">
              <a:rPr lang="fr-FR" smtClean="0"/>
              <a:pPr/>
              <a:t>57</a:t>
            </a:fld>
            <a:endParaRPr lang="fr-FR" dirty="0"/>
          </a:p>
        </p:txBody>
      </p:sp>
      <p:cxnSp>
        <p:nvCxnSpPr>
          <p:cNvPr id="12" name="Connecteur droit Séparateur"/>
          <p:cNvCxnSpPr/>
          <p:nvPr/>
        </p:nvCxnSpPr>
        <p:spPr>
          <a:xfrm>
            <a:off x="7092315" y="1269315"/>
            <a:ext cx="0" cy="5040045"/>
          </a:xfrm>
          <a:prstGeom prst="line">
            <a:avLst/>
          </a:prstGeom>
          <a:ln w="25400">
            <a:solidFill>
              <a:srgbClr val="000000"/>
            </a:solidFill>
          </a:ln>
        </p:spPr>
        <p:style>
          <a:lnRef idx="1">
            <a:schemeClr val="accent1"/>
          </a:lnRef>
          <a:fillRef idx="0">
            <a:schemeClr val="accent1"/>
          </a:fillRef>
          <a:effectRef idx="0">
            <a:schemeClr val="accent1"/>
          </a:effectRef>
          <a:fontRef idx="minor">
            <a:schemeClr val="tx1"/>
          </a:fontRef>
        </p:style>
      </p:cxnSp>
      <p:sp>
        <p:nvSpPr>
          <p:cNvPr id="19" name="ZoneTexte Local"/>
          <p:cNvSpPr txBox="1"/>
          <p:nvPr/>
        </p:nvSpPr>
        <p:spPr>
          <a:xfrm>
            <a:off x="251460" y="1268775"/>
            <a:ext cx="6480810" cy="360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fr-FR" dirty="0" smtClean="0"/>
              <a:t>Local</a:t>
            </a:r>
            <a:endParaRPr lang="fr-FR" dirty="0"/>
          </a:p>
        </p:txBody>
      </p:sp>
      <p:sp>
        <p:nvSpPr>
          <p:cNvPr id="20" name="ZoneTexte Serveur"/>
          <p:cNvSpPr txBox="1"/>
          <p:nvPr/>
        </p:nvSpPr>
        <p:spPr>
          <a:xfrm>
            <a:off x="7452360" y="1268775"/>
            <a:ext cx="1440000" cy="36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dirty="0" smtClean="0"/>
              <a:t>Serveur</a:t>
            </a:r>
            <a:endParaRPr lang="fr-FR" dirty="0"/>
          </a:p>
        </p:txBody>
      </p:sp>
      <p:sp>
        <p:nvSpPr>
          <p:cNvPr id="21" name="ZoneTexte Stash"/>
          <p:cNvSpPr txBox="1"/>
          <p:nvPr/>
        </p:nvSpPr>
        <p:spPr>
          <a:xfrm>
            <a:off x="251460" y="1988865"/>
            <a:ext cx="1080000" cy="360000"/>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fr-FR" dirty="0" smtClean="0"/>
              <a:t>Stash</a:t>
            </a:r>
            <a:endParaRPr lang="fr-FR" dirty="0"/>
          </a:p>
        </p:txBody>
      </p:sp>
      <p:sp>
        <p:nvSpPr>
          <p:cNvPr id="22" name="ZoneTexte Workspace"/>
          <p:cNvSpPr txBox="1"/>
          <p:nvPr/>
        </p:nvSpPr>
        <p:spPr>
          <a:xfrm>
            <a:off x="169164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23" name="ZoneTexte Index/Stage"/>
          <p:cNvSpPr txBox="1"/>
          <p:nvPr/>
        </p:nvSpPr>
        <p:spPr>
          <a:xfrm>
            <a:off x="3491865"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24" name="ZoneTexte Repository"/>
          <p:cNvSpPr txBox="1"/>
          <p:nvPr/>
        </p:nvSpPr>
        <p:spPr>
          <a:xfrm>
            <a:off x="5292090" y="1988865"/>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sp>
        <p:nvSpPr>
          <p:cNvPr id="25" name="ZoneTexte Repository"/>
          <p:cNvSpPr txBox="1"/>
          <p:nvPr/>
        </p:nvSpPr>
        <p:spPr>
          <a:xfrm>
            <a:off x="7452540" y="1988865"/>
            <a:ext cx="1440000" cy="36000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fr-FR" dirty="0" smtClean="0"/>
              <a:t>Repository</a:t>
            </a:r>
            <a:endParaRPr lang="fr-FR" dirty="0"/>
          </a:p>
        </p:txBody>
      </p:sp>
      <p:cxnSp>
        <p:nvCxnSpPr>
          <p:cNvPr id="44" name="Connecteur droit Stash"/>
          <p:cNvCxnSpPr/>
          <p:nvPr/>
        </p:nvCxnSpPr>
        <p:spPr>
          <a:xfrm flipH="1">
            <a:off x="791460" y="2348865"/>
            <a:ext cx="540" cy="3960495"/>
          </a:xfrm>
          <a:prstGeom prst="line">
            <a:avLst/>
          </a:prstGeom>
          <a:ln w="25400">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cteur droit Workspace"/>
          <p:cNvCxnSpPr/>
          <p:nvPr/>
        </p:nvCxnSpPr>
        <p:spPr>
          <a:xfrm>
            <a:off x="241173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0" name="Connecteur droit Index/Stage"/>
          <p:cNvCxnSpPr/>
          <p:nvPr/>
        </p:nvCxnSpPr>
        <p:spPr>
          <a:xfrm>
            <a:off x="4211955"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cteur droit Repository"/>
          <p:cNvCxnSpPr/>
          <p:nvPr/>
        </p:nvCxnSpPr>
        <p:spPr>
          <a:xfrm>
            <a:off x="6012180" y="2348865"/>
            <a:ext cx="0" cy="3960495"/>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cteur droit Repository"/>
          <p:cNvCxnSpPr/>
          <p:nvPr/>
        </p:nvCxnSpPr>
        <p:spPr>
          <a:xfrm>
            <a:off x="8172450" y="2348865"/>
            <a:ext cx="0" cy="3960495"/>
          </a:xfrm>
          <a:prstGeom prst="line">
            <a:avLst/>
          </a:prstGeom>
          <a:ln w="254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3" name="Double flèche Status/Diff"/>
          <p:cNvSpPr/>
          <p:nvPr/>
        </p:nvSpPr>
        <p:spPr>
          <a:xfrm>
            <a:off x="2411730"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3" name="Double flèche Status/Diff"/>
          <p:cNvSpPr/>
          <p:nvPr/>
        </p:nvSpPr>
        <p:spPr>
          <a:xfrm>
            <a:off x="4211955" y="3068955"/>
            <a:ext cx="1800135" cy="360045"/>
          </a:xfrm>
          <a:prstGeom prst="lef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s</a:t>
            </a:r>
            <a:r>
              <a:rPr lang="fr-FR" dirty="0" smtClean="0"/>
              <a:t>tatus / diff</a:t>
            </a:r>
          </a:p>
        </p:txBody>
      </p:sp>
      <p:sp>
        <p:nvSpPr>
          <p:cNvPr id="35" name="Flèche gauche Clone"/>
          <p:cNvSpPr/>
          <p:nvPr/>
        </p:nvSpPr>
        <p:spPr>
          <a:xfrm>
            <a:off x="6012180" y="2708910"/>
            <a:ext cx="2160359"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4" name="Flèche gauche Clone"/>
          <p:cNvSpPr/>
          <p:nvPr/>
        </p:nvSpPr>
        <p:spPr>
          <a:xfrm>
            <a:off x="2411730" y="2708910"/>
            <a:ext cx="576081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36" name="Flèche droite Add/Mv/Rm"/>
          <p:cNvSpPr/>
          <p:nvPr/>
        </p:nvSpPr>
        <p:spPr>
          <a:xfrm>
            <a:off x="2411730" y="3429000"/>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a</a:t>
            </a:r>
            <a:r>
              <a:rPr lang="fr-FR" dirty="0" smtClean="0"/>
              <a:t>dd / mv / rm</a:t>
            </a:r>
          </a:p>
        </p:txBody>
      </p:sp>
      <p:sp>
        <p:nvSpPr>
          <p:cNvPr id="37" name="Flèche droite Commit"/>
          <p:cNvSpPr/>
          <p:nvPr/>
        </p:nvSpPr>
        <p:spPr>
          <a:xfrm>
            <a:off x="4211955" y="3789045"/>
            <a:ext cx="1800225" cy="360045"/>
          </a:xfrm>
          <a:prstGeom prst="righ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ommit</a:t>
            </a:r>
          </a:p>
        </p:txBody>
      </p:sp>
      <p:sp>
        <p:nvSpPr>
          <p:cNvPr id="42" name="Flèche gauche Reset"/>
          <p:cNvSpPr/>
          <p:nvPr/>
        </p:nvSpPr>
        <p:spPr>
          <a:xfrm>
            <a:off x="4212045" y="4149090"/>
            <a:ext cx="1800135"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r</a:t>
            </a:r>
            <a:r>
              <a:rPr lang="fr-FR" dirty="0" smtClean="0"/>
              <a:t>eset</a:t>
            </a:r>
          </a:p>
        </p:txBody>
      </p:sp>
      <p:sp>
        <p:nvSpPr>
          <p:cNvPr id="41" name="Flèche gauche Checkout"/>
          <p:cNvSpPr/>
          <p:nvPr/>
        </p:nvSpPr>
        <p:spPr>
          <a:xfrm>
            <a:off x="2411730" y="4509135"/>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c</a:t>
            </a:r>
            <a:r>
              <a:rPr lang="fr-FR" dirty="0" smtClean="0"/>
              <a:t>heckout (écrasement)</a:t>
            </a:r>
          </a:p>
        </p:txBody>
      </p:sp>
      <p:sp>
        <p:nvSpPr>
          <p:cNvPr id="39" name="Flèche gauche Merge"/>
          <p:cNvSpPr/>
          <p:nvPr/>
        </p:nvSpPr>
        <p:spPr>
          <a:xfrm>
            <a:off x="2411730" y="4869180"/>
            <a:ext cx="3600450" cy="360045"/>
          </a:xfrm>
          <a:prstGeom prst="leftArrow">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a:t>m</a:t>
            </a:r>
            <a:r>
              <a:rPr lang="fr-FR" dirty="0" smtClean="0"/>
              <a:t>erge (fusion)</a:t>
            </a:r>
          </a:p>
        </p:txBody>
      </p:sp>
      <p:sp>
        <p:nvSpPr>
          <p:cNvPr id="51" name="Flèche droite Push"/>
          <p:cNvSpPr/>
          <p:nvPr/>
        </p:nvSpPr>
        <p:spPr>
          <a:xfrm>
            <a:off x="6012180" y="5229225"/>
            <a:ext cx="2160180"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52" name="Flèche gauche Fetch"/>
          <p:cNvSpPr/>
          <p:nvPr/>
        </p:nvSpPr>
        <p:spPr>
          <a:xfrm>
            <a:off x="6012180" y="5589270"/>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46" name="Flèche gauche Pull"/>
          <p:cNvSpPr/>
          <p:nvPr/>
        </p:nvSpPr>
        <p:spPr>
          <a:xfrm>
            <a:off x="6012090" y="5949315"/>
            <a:ext cx="216018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Pull"/>
          <p:cNvSpPr/>
          <p:nvPr/>
        </p:nvSpPr>
        <p:spPr>
          <a:xfrm>
            <a:off x="4212044" y="5949315"/>
            <a:ext cx="396031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3" name="Flèche gauche Pull"/>
          <p:cNvSpPr/>
          <p:nvPr/>
        </p:nvSpPr>
        <p:spPr>
          <a:xfrm>
            <a:off x="2411730" y="5949315"/>
            <a:ext cx="576063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54" name="Flèche gauche Stash save"/>
          <p:cNvSpPr/>
          <p:nvPr/>
        </p:nvSpPr>
        <p:spPr>
          <a:xfrm>
            <a:off x="792000" y="3610800"/>
            <a:ext cx="1619640" cy="360045"/>
          </a:xfrm>
          <a:prstGeom prst="lef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save</a:t>
            </a:r>
          </a:p>
        </p:txBody>
      </p:sp>
      <p:sp>
        <p:nvSpPr>
          <p:cNvPr id="55" name="Flèche droite Stash pop"/>
          <p:cNvSpPr/>
          <p:nvPr/>
        </p:nvSpPr>
        <p:spPr>
          <a:xfrm>
            <a:off x="792000" y="397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s</a:t>
            </a:r>
            <a:r>
              <a:rPr lang="fr-FR" dirty="0" smtClean="0"/>
              <a:t>tash pop</a:t>
            </a:r>
          </a:p>
        </p:txBody>
      </p:sp>
      <p:sp>
        <p:nvSpPr>
          <p:cNvPr id="56" name="Flèche droite Stash apply"/>
          <p:cNvSpPr/>
          <p:nvPr/>
        </p:nvSpPr>
        <p:spPr>
          <a:xfrm>
            <a:off x="792000" y="4330800"/>
            <a:ext cx="1619730" cy="360045"/>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smtClean="0"/>
              <a:t>stash apply</a:t>
            </a:r>
          </a:p>
        </p:txBody>
      </p:sp>
      <p:sp>
        <p:nvSpPr>
          <p:cNvPr id="4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48" name="Titre 1"/>
          <p:cNvSpPr>
            <a:spLocks noGrp="1"/>
          </p:cNvSpPr>
          <p:nvPr>
            <p:ph type="title"/>
          </p:nvPr>
        </p:nvSpPr>
        <p:spPr>
          <a:xfrm>
            <a:off x="531466" y="237223"/>
            <a:ext cx="8045374" cy="790031"/>
          </a:xfrm>
        </p:spPr>
        <p:txBody>
          <a:bodyPr/>
          <a:lstStyle/>
          <a:p>
            <a:r>
              <a:rPr lang="fr-FR" dirty="0" smtClean="0"/>
              <a:t/>
            </a:r>
            <a:br>
              <a:rPr lang="fr-FR" dirty="0" smtClean="0"/>
            </a:br>
            <a:r>
              <a:rPr lang="fr-FR" dirty="0" smtClean="0"/>
              <a:t>Travail Collaboratif</a:t>
            </a:r>
            <a:endParaRPr lang="fr-FR" dirty="0"/>
          </a:p>
        </p:txBody>
      </p:sp>
    </p:spTree>
    <p:extLst>
      <p:ext uri="{BB962C8B-B14F-4D97-AF65-F5344CB8AC3E}">
        <p14:creationId xmlns:p14="http://schemas.microsoft.com/office/powerpoint/2010/main" val="305200959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cteur droit Repository"/>
          <p:cNvCxnSpPr>
            <a:endCxn id="39" idx="0"/>
          </p:cNvCxnSpPr>
          <p:nvPr/>
        </p:nvCxnSpPr>
        <p:spPr>
          <a:xfrm>
            <a:off x="4858126" y="2801979"/>
            <a:ext cx="1826"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48" name="Connecteur droit Index/Stage"/>
          <p:cNvCxnSpPr/>
          <p:nvPr/>
        </p:nvCxnSpPr>
        <p:spPr>
          <a:xfrm>
            <a:off x="3057902" y="2801979"/>
            <a:ext cx="8316"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fr-FR" dirty="0"/>
              <a:t>Travail Collaboratif</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58</a:t>
            </a:fld>
            <a:endParaRPr lang="fr-FR"/>
          </a:p>
        </p:txBody>
      </p:sp>
      <p:sp>
        <p:nvSpPr>
          <p:cNvPr id="5" name="Espace réservé du contenu 4"/>
          <p:cNvSpPr>
            <a:spLocks noGrp="1"/>
          </p:cNvSpPr>
          <p:nvPr>
            <p:ph sz="quarter" idx="13"/>
          </p:nvPr>
        </p:nvSpPr>
        <p:spPr/>
        <p:txBody>
          <a:bodyPr/>
          <a:lstStyle/>
          <a:p>
            <a:r>
              <a:rPr lang="fr-FR" dirty="0" smtClean="0"/>
              <a:t>La communication entre les 3 zones se passe ainsi :</a:t>
            </a:r>
          </a:p>
          <a:p>
            <a:pPr marL="457200" indent="-457200">
              <a:buFont typeface="+mj-lt"/>
              <a:buAutoNum type="arabicPeriod"/>
            </a:pPr>
            <a:endParaRPr lang="fr-FR" dirty="0" smtClean="0"/>
          </a:p>
          <a:p>
            <a:pPr marL="457200" indent="-457200">
              <a:buFont typeface="+mj-lt"/>
              <a:buAutoNum type="arabicPeriod"/>
            </a:pPr>
            <a:endParaRPr lang="fr-FR" dirty="0" smtClean="0"/>
          </a:p>
        </p:txBody>
      </p:sp>
      <p:sp>
        <p:nvSpPr>
          <p:cNvPr id="1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28" name="Flèche gauche Clone"/>
          <p:cNvSpPr/>
          <p:nvPr/>
        </p:nvSpPr>
        <p:spPr>
          <a:xfrm>
            <a:off x="4884115" y="2877282"/>
            <a:ext cx="2568205"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sp>
        <p:nvSpPr>
          <p:cNvPr id="29" name="Flèche droite Push"/>
          <p:cNvSpPr/>
          <p:nvPr/>
        </p:nvSpPr>
        <p:spPr>
          <a:xfrm>
            <a:off x="4884115" y="3754429"/>
            <a:ext cx="2544042" cy="360045"/>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ush</a:t>
            </a:r>
          </a:p>
        </p:txBody>
      </p:sp>
      <p:sp>
        <p:nvSpPr>
          <p:cNvPr id="30" name="Flèche gauche Fetch"/>
          <p:cNvSpPr/>
          <p:nvPr/>
        </p:nvSpPr>
        <p:spPr>
          <a:xfrm>
            <a:off x="4864488" y="4537254"/>
            <a:ext cx="2587832"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f</a:t>
            </a:r>
            <a:r>
              <a:rPr lang="fr-FR" dirty="0" smtClean="0"/>
              <a:t>etch</a:t>
            </a:r>
          </a:p>
        </p:txBody>
      </p:sp>
      <p:sp>
        <p:nvSpPr>
          <p:cNvPr id="31" name="Flèche gauche Pull"/>
          <p:cNvSpPr/>
          <p:nvPr/>
        </p:nvSpPr>
        <p:spPr>
          <a:xfrm>
            <a:off x="4716017" y="5443461"/>
            <a:ext cx="2712140"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34" name="Rectangle à coins arrondis 33"/>
          <p:cNvSpPr/>
          <p:nvPr/>
        </p:nvSpPr>
        <p:spPr>
          <a:xfrm>
            <a:off x="683567" y="1937883"/>
            <a:ext cx="5236224" cy="864096"/>
          </a:xfrm>
          <a:prstGeom prst="roundRect">
            <a:avLst/>
          </a:pr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Dépôt local</a:t>
            </a:r>
            <a:endParaRPr lang="fr-FR" dirty="0" smtClean="0"/>
          </a:p>
        </p:txBody>
      </p:sp>
      <p:sp>
        <p:nvSpPr>
          <p:cNvPr id="35" name="Rectangle à coins arrondis 34"/>
          <p:cNvSpPr/>
          <p:nvPr/>
        </p:nvSpPr>
        <p:spPr>
          <a:xfrm>
            <a:off x="6650035" y="1976640"/>
            <a:ext cx="1532530" cy="825339"/>
          </a:xfrm>
          <a:prstGeom prst="roundRect">
            <a:avLst/>
          </a:prstGeom>
          <a:solidFill>
            <a:srgbClr val="F07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Dépôt </a:t>
            </a:r>
            <a:r>
              <a:rPr lang="fr-FR" dirty="0" smtClean="0"/>
              <a:t>distant</a:t>
            </a:r>
          </a:p>
        </p:txBody>
      </p:sp>
      <p:sp>
        <p:nvSpPr>
          <p:cNvPr id="37" name="ZoneTexte Workspace"/>
          <p:cNvSpPr txBox="1"/>
          <p:nvPr/>
        </p:nvSpPr>
        <p:spPr>
          <a:xfrm>
            <a:off x="5395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Workspace</a:t>
            </a:r>
            <a:endParaRPr lang="fr-FR" dirty="0"/>
          </a:p>
        </p:txBody>
      </p:sp>
      <p:sp>
        <p:nvSpPr>
          <p:cNvPr id="38" name="ZoneTexte Index/Stage"/>
          <p:cNvSpPr txBox="1"/>
          <p:nvPr/>
        </p:nvSpPr>
        <p:spPr>
          <a:xfrm>
            <a:off x="23397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Index/Stage</a:t>
            </a:r>
            <a:endParaRPr lang="fr-FR" dirty="0"/>
          </a:p>
        </p:txBody>
      </p:sp>
      <p:sp>
        <p:nvSpPr>
          <p:cNvPr id="39" name="ZoneTexte Repository"/>
          <p:cNvSpPr txBox="1"/>
          <p:nvPr/>
        </p:nvSpPr>
        <p:spPr>
          <a:xfrm>
            <a:off x="4139952" y="5911693"/>
            <a:ext cx="1440000" cy="36000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fr-FR" dirty="0" smtClean="0"/>
              <a:t>Repository</a:t>
            </a:r>
            <a:endParaRPr lang="fr-FR" dirty="0"/>
          </a:p>
        </p:txBody>
      </p:sp>
      <p:cxnSp>
        <p:nvCxnSpPr>
          <p:cNvPr id="41" name="Connecteur droit 40"/>
          <p:cNvCxnSpPr/>
          <p:nvPr/>
        </p:nvCxnSpPr>
        <p:spPr>
          <a:xfrm>
            <a:off x="7452320" y="2708920"/>
            <a:ext cx="0" cy="3240360"/>
          </a:xfrm>
          <a:prstGeom prst="line">
            <a:avLst/>
          </a:prstGeom>
          <a:ln w="19050">
            <a:solidFill>
              <a:srgbClr val="F07D00"/>
            </a:solidFill>
          </a:ln>
        </p:spPr>
        <p:style>
          <a:lnRef idx="1">
            <a:schemeClr val="accent1"/>
          </a:lnRef>
          <a:fillRef idx="0">
            <a:schemeClr val="accent1"/>
          </a:fillRef>
          <a:effectRef idx="0">
            <a:schemeClr val="accent1"/>
          </a:effectRef>
          <a:fontRef idx="minor">
            <a:schemeClr val="tx1"/>
          </a:fontRef>
        </p:style>
      </p:cxnSp>
      <p:sp>
        <p:nvSpPr>
          <p:cNvPr id="42" name="Flèche gauche Pull"/>
          <p:cNvSpPr/>
          <p:nvPr/>
        </p:nvSpPr>
        <p:spPr>
          <a:xfrm>
            <a:off x="3059832" y="5436390"/>
            <a:ext cx="4392488"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3" name="Flèche gauche Pull"/>
          <p:cNvSpPr/>
          <p:nvPr/>
        </p:nvSpPr>
        <p:spPr>
          <a:xfrm>
            <a:off x="1259632" y="5441075"/>
            <a:ext cx="6192688"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t>
            </a:r>
            <a:r>
              <a:rPr lang="fr-FR" dirty="0" smtClean="0"/>
              <a:t>ull (fetch + merge)</a:t>
            </a:r>
          </a:p>
        </p:txBody>
      </p:sp>
      <p:sp>
        <p:nvSpPr>
          <p:cNvPr id="45" name="Flèche gauche Clone"/>
          <p:cNvSpPr/>
          <p:nvPr/>
        </p:nvSpPr>
        <p:spPr>
          <a:xfrm>
            <a:off x="1259632" y="2881351"/>
            <a:ext cx="6201596" cy="360045"/>
          </a:xfrm>
          <a:prstGeom prst="lef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c</a:t>
            </a:r>
            <a:r>
              <a:rPr lang="fr-FR" dirty="0" smtClean="0"/>
              <a:t>lone</a:t>
            </a:r>
          </a:p>
        </p:txBody>
      </p:sp>
      <p:cxnSp>
        <p:nvCxnSpPr>
          <p:cNvPr id="47" name="Connecteur droit Workspace"/>
          <p:cNvCxnSpPr/>
          <p:nvPr/>
        </p:nvCxnSpPr>
        <p:spPr>
          <a:xfrm>
            <a:off x="1257677" y="2801979"/>
            <a:ext cx="0" cy="3109714"/>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8382082"/>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Initialiser son dépôt local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59</a:t>
            </a:fld>
            <a:endParaRPr lang="fr-FR"/>
          </a:p>
        </p:txBody>
      </p:sp>
      <p:sp>
        <p:nvSpPr>
          <p:cNvPr id="5" name="Espace réservé du contenu 4"/>
          <p:cNvSpPr>
            <a:spLocks noGrp="1"/>
          </p:cNvSpPr>
          <p:nvPr>
            <p:ph sz="quarter" idx="13"/>
          </p:nvPr>
        </p:nvSpPr>
        <p:spPr/>
        <p:txBody>
          <a:bodyPr/>
          <a:lstStyle/>
          <a:p>
            <a:r>
              <a:rPr lang="fr-FR" dirty="0" smtClean="0"/>
              <a:t>A partir d’un dépôt (</a:t>
            </a:r>
            <a:r>
              <a:rPr lang="fr-FR" dirty="0" err="1" smtClean="0"/>
              <a:t>repository</a:t>
            </a:r>
            <a:r>
              <a:rPr lang="fr-FR" dirty="0" smtClean="0"/>
              <a:t>) distant préexistant</a:t>
            </a:r>
            <a:endParaRPr lang="fr-FR" dirty="0"/>
          </a:p>
          <a:p>
            <a:endParaRPr lang="fr-FR" dirty="0" smtClean="0"/>
          </a:p>
          <a:p>
            <a:endParaRPr lang="fr-FR" dirty="0"/>
          </a:p>
          <a:p>
            <a:endParaRPr lang="fr-FR" dirty="0" smtClean="0"/>
          </a:p>
          <a:p>
            <a:endParaRPr lang="fr-FR" dirty="0"/>
          </a:p>
          <a:p>
            <a:endParaRPr lang="fr-FR" dirty="0" smtClean="0"/>
          </a:p>
          <a:p>
            <a:r>
              <a:rPr lang="fr-FR" dirty="0" smtClean="0"/>
              <a:t>Protocole HTTPS avec login et mot de passe, ou SSH avec paire de clés</a:t>
            </a:r>
          </a:p>
          <a:p>
            <a:r>
              <a:rPr lang="fr-FR" dirty="0" smtClean="0"/>
              <a:t>Utilise la branche par défaut du dépôt, généralement </a:t>
            </a:r>
            <a:r>
              <a:rPr lang="fr-FR" b="1" dirty="0" smtClean="0"/>
              <a:t>master</a:t>
            </a:r>
          </a:p>
        </p:txBody>
      </p:sp>
      <p:sp>
        <p:nvSpPr>
          <p:cNvPr id="14" name="Rectangle 13"/>
          <p:cNvSpPr/>
          <p:nvPr/>
        </p:nvSpPr>
        <p:spPr>
          <a:xfrm>
            <a:off x="179512" y="2132856"/>
            <a:ext cx="8784976" cy="209288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a:solidFill>
                  <a:srgbClr val="FF8040"/>
                </a:solidFill>
                <a:latin typeface="Courier New"/>
              </a:rPr>
              <a:t>$ git</a:t>
            </a:r>
            <a:r>
              <a:rPr lang="fr-FR" sz="1600" dirty="0">
                <a:solidFill>
                  <a:srgbClr val="000000"/>
                </a:solidFill>
                <a:latin typeface="Courier New"/>
              </a:rPr>
              <a:t> clone </a:t>
            </a:r>
            <a:r>
              <a:rPr lang="en-US" sz="1600" dirty="0">
                <a:hlinkClick r:id="rId3"/>
              </a:rPr>
              <a:t>https://tjouve@gitlab.isima.fr/mazenovi/2017-F2-Forge.git</a:t>
            </a:r>
            <a:endParaRPr lang="fr-FR" sz="1600" dirty="0"/>
          </a:p>
          <a:p>
            <a:r>
              <a:rPr lang="en-US" sz="1600" dirty="0" smtClean="0">
                <a:solidFill>
                  <a:srgbClr val="000000"/>
                </a:solidFill>
                <a:latin typeface="Courier New"/>
              </a:rPr>
              <a:t>Cloning </a:t>
            </a:r>
            <a:r>
              <a:rPr lang="en-US" sz="1600" dirty="0">
                <a:solidFill>
                  <a:srgbClr val="000000"/>
                </a:solidFill>
                <a:latin typeface="Courier New"/>
              </a:rPr>
              <a:t>into </a:t>
            </a:r>
            <a:r>
              <a:rPr lang="en-US" sz="1600" dirty="0" smtClean="0">
                <a:solidFill>
                  <a:srgbClr val="808080"/>
                </a:solidFill>
                <a:latin typeface="Courier New"/>
              </a:rPr>
              <a:t>'2017-F2-Forge'</a:t>
            </a:r>
            <a:r>
              <a:rPr lang="en-US" sz="1600" b="1" dirty="0" smtClean="0">
                <a:solidFill>
                  <a:srgbClr val="804000"/>
                </a:solidFill>
                <a:latin typeface="Courier New"/>
              </a:rPr>
              <a:t>...</a:t>
            </a:r>
            <a:r>
              <a:rPr lang="en-US" sz="1600" dirty="0" smtClean="0">
                <a:solidFill>
                  <a:srgbClr val="000000"/>
                </a:solidFill>
                <a:latin typeface="Courier New"/>
              </a:rPr>
              <a:t> </a:t>
            </a:r>
          </a:p>
          <a:p>
            <a:r>
              <a:rPr lang="en-US" sz="1600" dirty="0">
                <a:solidFill>
                  <a:srgbClr val="000000"/>
                </a:solidFill>
                <a:latin typeface="Courier New"/>
              </a:rPr>
              <a:t>remote: Counting objects: 62, done. </a:t>
            </a:r>
          </a:p>
          <a:p>
            <a:r>
              <a:rPr lang="en-US" sz="1600" dirty="0">
                <a:solidFill>
                  <a:srgbClr val="000000"/>
                </a:solidFill>
                <a:latin typeface="Courier New"/>
              </a:rPr>
              <a:t>remote: Compressing objects: 100% (29/29), done. </a:t>
            </a:r>
          </a:p>
          <a:p>
            <a:r>
              <a:rPr lang="en-US" sz="1600" dirty="0">
                <a:solidFill>
                  <a:srgbClr val="000000"/>
                </a:solidFill>
                <a:latin typeface="Courier New"/>
              </a:rPr>
              <a:t>remote: Total 62 (delta 26), reused 62 (delta 26), pack-reused 0 </a:t>
            </a:r>
          </a:p>
          <a:p>
            <a:r>
              <a:rPr lang="en-US" sz="1600" dirty="0">
                <a:solidFill>
                  <a:srgbClr val="000000"/>
                </a:solidFill>
                <a:latin typeface="Courier New"/>
              </a:rPr>
              <a:t>Receiving objects: 100% (62/62), 6.33 </a:t>
            </a:r>
            <a:r>
              <a:rPr lang="en-US" sz="1600" dirty="0" err="1">
                <a:solidFill>
                  <a:srgbClr val="000000"/>
                </a:solidFill>
                <a:latin typeface="Courier New"/>
              </a:rPr>
              <a:t>KiB</a:t>
            </a:r>
            <a:r>
              <a:rPr lang="en-US" sz="1600" dirty="0">
                <a:solidFill>
                  <a:srgbClr val="000000"/>
                </a:solidFill>
                <a:latin typeface="Courier New"/>
              </a:rPr>
              <a:t> | 0 bytes/s, done. </a:t>
            </a:r>
          </a:p>
          <a:p>
            <a:r>
              <a:rPr lang="en-US" sz="1600" dirty="0">
                <a:solidFill>
                  <a:srgbClr val="000000"/>
                </a:solidFill>
                <a:latin typeface="Courier New"/>
              </a:rPr>
              <a:t>Resolving deltas: 100% (26/26), done. </a:t>
            </a:r>
          </a:p>
          <a:p>
            <a:r>
              <a:rPr lang="en-US" sz="1600" dirty="0">
                <a:solidFill>
                  <a:srgbClr val="000000"/>
                </a:solidFill>
                <a:latin typeface="Courier New"/>
              </a:rPr>
              <a:t>Checking connectivity... done. </a:t>
            </a: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14315851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Espace réservé pour une image  6" descr="Image2.jpg"/>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t="67" b="67"/>
          <a:stretch>
            <a:fillRect/>
          </a:stretch>
        </p:blipFill>
        <p:spPr>
          <a:xfrm>
            <a:off x="-12700" y="0"/>
            <a:ext cx="9156700" cy="4238625"/>
          </a:xfrm>
        </p:spPr>
      </p:pic>
      <p:sp>
        <p:nvSpPr>
          <p:cNvPr id="8" name="Titre 1"/>
          <p:cNvSpPr>
            <a:spLocks noGrp="1"/>
          </p:cNvSpPr>
          <p:nvPr>
            <p:ph type="ctrTitle"/>
          </p:nvPr>
        </p:nvSpPr>
        <p:spPr>
          <a:xfrm>
            <a:off x="539750" y="4713288"/>
            <a:ext cx="7561263" cy="979487"/>
          </a:xfrm>
        </p:spPr>
        <p:txBody>
          <a:bodyPr/>
          <a:lstStyle/>
          <a:p>
            <a:pPr defTabSz="914199" eaLnBrk="1" fontAlgn="auto" hangingPunct="1">
              <a:spcAft>
                <a:spcPts val="0"/>
              </a:spcAft>
              <a:defRPr/>
            </a:pPr>
            <a:r>
              <a:rPr lang="fr-FR" sz="3200" dirty="0" smtClean="0"/>
              <a:t>Présentation </a:t>
            </a:r>
            <a:br>
              <a:rPr lang="fr-FR" sz="3200" dirty="0" smtClean="0"/>
            </a:br>
            <a:r>
              <a:rPr lang="fr-FR" sz="3200" dirty="0" smtClean="0"/>
              <a:t>Division Rhône Alpes Auvergne</a:t>
            </a:r>
            <a:endParaRPr lang="fr-FR" sz="3200" dirty="0"/>
          </a:p>
        </p:txBody>
      </p:sp>
      <p:sp>
        <p:nvSpPr>
          <p:cNvPr id="23556"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A536AE18-010B-4793-B16F-9D9C0511326A}" type="datetime1">
              <a:rPr lang="fr-FR"/>
              <a:pPr defTabSz="912813" fontAlgn="base">
                <a:spcBef>
                  <a:spcPct val="0"/>
                </a:spcBef>
                <a:spcAft>
                  <a:spcPct val="0"/>
                </a:spcAft>
                <a:defRPr/>
              </a:pPr>
              <a:t>05/02/2018</a:t>
            </a:fld>
            <a:endParaRPr lang="fr-FR"/>
          </a:p>
        </p:txBody>
      </p:sp>
      <p:sp>
        <p:nvSpPr>
          <p:cNvPr id="5" name="Espace réservé du pied de page 4"/>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390897177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Connecter à des </a:t>
            </a:r>
            <a:r>
              <a:rPr lang="fr-FR" dirty="0" err="1"/>
              <a:t>repository</a:t>
            </a:r>
            <a:r>
              <a:rPr lang="fr-FR" dirty="0"/>
              <a:t> distant</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60</a:t>
            </a:fld>
            <a:endParaRPr lang="fr-FR"/>
          </a:p>
        </p:txBody>
      </p:sp>
      <p:sp>
        <p:nvSpPr>
          <p:cNvPr id="5" name="Espace réservé du contenu 4"/>
          <p:cNvSpPr>
            <a:spLocks noGrp="1"/>
          </p:cNvSpPr>
          <p:nvPr>
            <p:ph sz="quarter" idx="13"/>
          </p:nvPr>
        </p:nvSpPr>
        <p:spPr/>
        <p:txBody>
          <a:bodyPr/>
          <a:lstStyle/>
          <a:p>
            <a:r>
              <a:rPr lang="fr-FR" dirty="0" smtClean="0"/>
              <a:t>Dans un repo local existant</a:t>
            </a:r>
          </a:p>
          <a:p>
            <a:r>
              <a:rPr lang="fr-FR" dirty="0" smtClean="0"/>
              <a:t>Se connecter à un repo distant</a:t>
            </a:r>
            <a:endParaRPr lang="fr-FR" dirty="0"/>
          </a:p>
          <a:p>
            <a:endParaRPr lang="fr-FR" dirty="0" smtClean="0"/>
          </a:p>
          <a:p>
            <a:endParaRPr lang="fr-FR" dirty="0"/>
          </a:p>
          <a:p>
            <a:pPr marL="0" indent="0">
              <a:buNone/>
            </a:pPr>
            <a:endParaRPr lang="fr-FR" dirty="0" smtClean="0"/>
          </a:p>
          <a:p>
            <a:endParaRPr lang="fr-FR" dirty="0" smtClean="0"/>
          </a:p>
          <a:p>
            <a:r>
              <a:rPr lang="fr-FR" dirty="0" smtClean="0"/>
              <a:t>Protocole HTTPS avec login et mot de passe, ou SSH avec paire de clés</a:t>
            </a:r>
          </a:p>
          <a:p>
            <a:r>
              <a:rPr lang="fr-FR" dirty="0" smtClean="0"/>
              <a:t>Plusieurs repo distant possible, lors d’un push, pull on spécifie le nom</a:t>
            </a:r>
            <a:endParaRPr lang="fr-FR" b="1" dirty="0" smtClean="0"/>
          </a:p>
        </p:txBody>
      </p:sp>
      <p:sp>
        <p:nvSpPr>
          <p:cNvPr id="14" name="Rectangle 13"/>
          <p:cNvSpPr/>
          <p:nvPr/>
        </p:nvSpPr>
        <p:spPr>
          <a:xfrm>
            <a:off x="174638" y="2636912"/>
            <a:ext cx="8784976"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en-US" sz="1600" b="1" dirty="0" err="1" smtClean="0">
                <a:solidFill>
                  <a:srgbClr val="FF8040"/>
                </a:solidFill>
                <a:latin typeface="Courier New"/>
              </a:rPr>
              <a:t>git</a:t>
            </a:r>
            <a:r>
              <a:rPr lang="en-US" dirty="0" smtClean="0"/>
              <a:t> </a:t>
            </a:r>
            <a:r>
              <a:rPr lang="en-US" dirty="0"/>
              <a:t>remote add </a:t>
            </a:r>
            <a:r>
              <a:rPr lang="en-US" dirty="0">
                <a:solidFill>
                  <a:srgbClr val="FF0000"/>
                </a:solidFill>
              </a:rPr>
              <a:t>origin</a:t>
            </a:r>
            <a:r>
              <a:rPr lang="en-US" dirty="0"/>
              <a:t> </a:t>
            </a:r>
            <a:r>
              <a:rPr lang="en-US" dirty="0">
                <a:hlinkClick r:id="rId3"/>
              </a:rPr>
              <a:t>https://</a:t>
            </a:r>
            <a:r>
              <a:rPr lang="en-US" dirty="0" smtClean="0">
                <a:hlinkClick r:id="rId3"/>
              </a:rPr>
              <a:t>tjouve@gitlab.isima.fr/mazenovi/2017-F2-Forge.git</a:t>
            </a:r>
            <a:endParaRPr lang="en-US" sz="1600" dirty="0">
              <a:solidFill>
                <a:srgbClr val="000000"/>
              </a:solidFill>
              <a:latin typeface="Courier New"/>
            </a:endParaRPr>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8" name="Rectangle 7"/>
          <p:cNvSpPr/>
          <p:nvPr/>
        </p:nvSpPr>
        <p:spPr>
          <a:xfrm>
            <a:off x="174638" y="3212976"/>
            <a:ext cx="8784976" cy="9233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smtClean="0">
                <a:solidFill>
                  <a:srgbClr val="FF8040"/>
                </a:solidFill>
                <a:latin typeface="Courier New"/>
              </a:rPr>
              <a:t>$ </a:t>
            </a:r>
            <a:r>
              <a:rPr lang="en-US" sz="1600" b="1" dirty="0" err="1" smtClean="0">
                <a:solidFill>
                  <a:srgbClr val="FF8040"/>
                </a:solidFill>
                <a:latin typeface="Courier New"/>
              </a:rPr>
              <a:t>git</a:t>
            </a:r>
            <a:r>
              <a:rPr lang="en-US" dirty="0" smtClean="0"/>
              <a:t> </a:t>
            </a:r>
            <a:r>
              <a:rPr lang="en-US" dirty="0"/>
              <a:t>remote </a:t>
            </a:r>
            <a:r>
              <a:rPr lang="en-US" dirty="0" smtClean="0"/>
              <a:t>–v</a:t>
            </a:r>
          </a:p>
          <a:p>
            <a:r>
              <a:rPr lang="fr-FR" dirty="0" err="1">
                <a:solidFill>
                  <a:srgbClr val="FF0000"/>
                </a:solidFill>
              </a:rPr>
              <a:t>origin</a:t>
            </a:r>
            <a:r>
              <a:rPr lang="fr-FR" dirty="0"/>
              <a:t>  </a:t>
            </a:r>
            <a:r>
              <a:rPr lang="fr-FR" dirty="0">
                <a:hlinkClick r:id="rId3"/>
              </a:rPr>
              <a:t>https://tjouve@gitlab.isima.fr/mazenovi/2017-F2-Forge.git (</a:t>
            </a:r>
            <a:r>
              <a:rPr lang="fr-FR" dirty="0" err="1">
                <a:hlinkClick r:id="rId3"/>
              </a:rPr>
              <a:t>fetch</a:t>
            </a:r>
            <a:r>
              <a:rPr lang="fr-FR" dirty="0">
                <a:hlinkClick r:id="rId3"/>
              </a:rPr>
              <a:t>)</a:t>
            </a:r>
            <a:endParaRPr lang="fr-FR" dirty="0"/>
          </a:p>
          <a:p>
            <a:r>
              <a:rPr lang="fr-FR" dirty="0" err="1">
                <a:solidFill>
                  <a:srgbClr val="FF0000"/>
                </a:solidFill>
              </a:rPr>
              <a:t>origin</a:t>
            </a:r>
            <a:r>
              <a:rPr lang="fr-FR" dirty="0"/>
              <a:t>  </a:t>
            </a:r>
            <a:r>
              <a:rPr lang="fr-FR" dirty="0">
                <a:hlinkClick r:id="rId3"/>
              </a:rPr>
              <a:t>https://tjouve@gitlab.isima.fr/mazenovi/2017-F2-Forge.git (push</a:t>
            </a:r>
            <a:r>
              <a:rPr lang="fr-FR" dirty="0" smtClean="0">
                <a:hlinkClick r:id="rId3"/>
              </a:rPr>
              <a:t>)</a:t>
            </a:r>
            <a:endParaRPr lang="fr-FR" dirty="0"/>
          </a:p>
        </p:txBody>
      </p:sp>
    </p:spTree>
    <p:extLst>
      <p:ext uri="{BB962C8B-B14F-4D97-AF65-F5344CB8AC3E}">
        <p14:creationId xmlns:p14="http://schemas.microsoft.com/office/powerpoint/2010/main" val="4170025223"/>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Communiquer avec le dépôt distant</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61</a:t>
            </a:fld>
            <a:endParaRPr lang="fr-FR"/>
          </a:p>
        </p:txBody>
      </p:sp>
      <p:sp>
        <p:nvSpPr>
          <p:cNvPr id="5" name="Espace réservé du contenu 4"/>
          <p:cNvSpPr>
            <a:spLocks noGrp="1"/>
          </p:cNvSpPr>
          <p:nvPr>
            <p:ph sz="quarter" idx="13"/>
          </p:nvPr>
        </p:nvSpPr>
        <p:spPr/>
        <p:txBody>
          <a:bodyPr/>
          <a:lstStyle/>
          <a:p>
            <a:r>
              <a:rPr lang="fr-FR" dirty="0" smtClean="0"/>
              <a:t>La commande « </a:t>
            </a:r>
            <a:r>
              <a:rPr lang="fr-FR" i="1" dirty="0" smtClean="0"/>
              <a:t>git push</a:t>
            </a:r>
            <a:r>
              <a:rPr lang="fr-FR" dirty="0" smtClean="0"/>
              <a:t> » permet d’envoyer au dépôt des modifications locales </a:t>
            </a:r>
            <a:r>
              <a:rPr lang="fr-FR" dirty="0" err="1" smtClean="0"/>
              <a:t>commitées</a:t>
            </a:r>
            <a:endParaRPr lang="fr-FR" dirty="0" smtClean="0"/>
          </a:p>
          <a:p>
            <a:r>
              <a:rPr lang="fr-FR" dirty="0"/>
              <a:t>La commande « </a:t>
            </a:r>
            <a:r>
              <a:rPr lang="fr-FR" i="1" dirty="0"/>
              <a:t>git </a:t>
            </a:r>
            <a:r>
              <a:rPr lang="fr-FR" i="1" dirty="0" err="1"/>
              <a:t>fetch</a:t>
            </a:r>
            <a:r>
              <a:rPr lang="fr-FR" dirty="0"/>
              <a:t> » permet de récupérer les informations sur le dépôt distant (nouvelles branches et </a:t>
            </a:r>
            <a:r>
              <a:rPr lang="fr-FR" dirty="0" err="1"/>
              <a:t>commits</a:t>
            </a:r>
            <a:r>
              <a:rPr lang="fr-FR" dirty="0"/>
              <a:t> par ex.) </a:t>
            </a:r>
            <a:r>
              <a:rPr lang="fr-FR" b="1" dirty="0"/>
              <a:t>sans fusionner ces modifications</a:t>
            </a:r>
            <a:r>
              <a:rPr lang="fr-FR" dirty="0"/>
              <a:t> dans le dépôt local</a:t>
            </a:r>
            <a:r>
              <a:rPr lang="fr-FR" dirty="0" smtClean="0"/>
              <a:t>.</a:t>
            </a:r>
          </a:p>
          <a:p>
            <a:r>
              <a:rPr lang="fr-FR" dirty="0" smtClean="0"/>
              <a:t>La commande « g</a:t>
            </a:r>
            <a:r>
              <a:rPr lang="fr-FR" i="1" dirty="0" smtClean="0"/>
              <a:t>it pull</a:t>
            </a:r>
            <a:r>
              <a:rPr lang="fr-FR" dirty="0" smtClean="0"/>
              <a:t> » permet de récupérer des modifications faites par d’autres sur le dépôt distant, et de les intégrer dans son dépôt local en </a:t>
            </a:r>
            <a:r>
              <a:rPr lang="fr-FR" b="1" dirty="0" smtClean="0"/>
              <a:t>fusionnant</a:t>
            </a:r>
            <a:r>
              <a:rPr lang="fr-FR" dirty="0" smtClean="0"/>
              <a:t> si nécessaire avec des modifications locales</a:t>
            </a: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68308068"/>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Partager ses </a:t>
            </a:r>
            <a:r>
              <a:rPr lang="fr-FR" dirty="0" err="1" smtClean="0"/>
              <a:t>modificationS</a:t>
            </a:r>
            <a:r>
              <a:rPr lang="fr-FR" dirty="0" smtClean="0"/>
              <a:t> – En résumé</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62</a:t>
            </a:fld>
            <a:endParaRPr lang="fr-FR"/>
          </a:p>
        </p:txBody>
      </p:sp>
      <p:pic>
        <p:nvPicPr>
          <p:cNvPr id="6" name="Espace réservé du contenu 5"/>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3734518" y="4221088"/>
            <a:ext cx="1521074" cy="1572790"/>
          </a:xfrm>
        </p:spPr>
      </p:pic>
      <p:pic>
        <p:nvPicPr>
          <p:cNvPr id="7" name="Image 6" title="Dépôt dista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0040" y="1474912"/>
            <a:ext cx="1450032" cy="1450032"/>
          </a:xfrm>
          <a:prstGeom prst="rect">
            <a:avLst/>
          </a:prstGeom>
        </p:spPr>
      </p:pic>
      <p:cxnSp>
        <p:nvCxnSpPr>
          <p:cNvPr id="9" name="Connecteur en angle 8"/>
          <p:cNvCxnSpPr>
            <a:stCxn id="7" idx="1"/>
            <a:endCxn id="6" idx="1"/>
          </p:cNvCxnSpPr>
          <p:nvPr/>
        </p:nvCxnSpPr>
        <p:spPr>
          <a:xfrm rot="10800000" flipV="1">
            <a:off x="3734518" y="2199927"/>
            <a:ext cx="35522" cy="2807555"/>
          </a:xfrm>
          <a:prstGeom prst="bentConnector3">
            <a:avLst>
              <a:gd name="adj1" fmla="val 3024177"/>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971600" y="3261087"/>
            <a:ext cx="1701107"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err="1" smtClean="0">
                <a:solidFill>
                  <a:srgbClr val="000000"/>
                </a:solidFill>
                <a:latin typeface="Courier New"/>
              </a:rPr>
              <a:t>fetch</a:t>
            </a:r>
            <a:endParaRPr lang="fr-FR" dirty="0">
              <a:effectLst/>
            </a:endParaRPr>
          </a:p>
        </p:txBody>
      </p:sp>
      <p:cxnSp>
        <p:nvCxnSpPr>
          <p:cNvPr id="13" name="Connecteur en angle 12"/>
          <p:cNvCxnSpPr>
            <a:stCxn id="7" idx="2"/>
            <a:endCxn id="6" idx="0"/>
          </p:cNvCxnSpPr>
          <p:nvPr/>
        </p:nvCxnSpPr>
        <p:spPr>
          <a:xfrm rot="5400000">
            <a:off x="3846984" y="3573016"/>
            <a:ext cx="1296144" cy="1"/>
          </a:xfrm>
          <a:prstGeom prst="bentConnector3">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508196" y="3261087"/>
            <a:ext cx="1563248"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pull</a:t>
            </a:r>
            <a:endParaRPr lang="fr-FR" dirty="0">
              <a:effectLst/>
            </a:endParaRPr>
          </a:p>
        </p:txBody>
      </p:sp>
      <p:cxnSp>
        <p:nvCxnSpPr>
          <p:cNvPr id="19" name="Connecteur en angle 18"/>
          <p:cNvCxnSpPr>
            <a:stCxn id="6" idx="3"/>
            <a:endCxn id="7" idx="3"/>
          </p:cNvCxnSpPr>
          <p:nvPr/>
        </p:nvCxnSpPr>
        <p:spPr>
          <a:xfrm flipH="1" flipV="1">
            <a:off x="5220072" y="2199928"/>
            <a:ext cx="35520" cy="2807555"/>
          </a:xfrm>
          <a:prstGeom prst="bentConnector3">
            <a:avLst>
              <a:gd name="adj1" fmla="val -4030850"/>
            </a:avLst>
          </a:prstGeom>
          <a:ln w="19050">
            <a:solidFill>
              <a:srgbClr val="CF022B"/>
            </a:solidFill>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804248" y="3261087"/>
            <a:ext cx="1563248" cy="369332"/>
          </a:xfrm>
          <a:prstGeom prst="rect">
            <a:avLst/>
          </a:prstGeom>
        </p:spPr>
        <p:txBody>
          <a:bodyPr wrap="none">
            <a:spAutoFit/>
          </a:bodyPr>
          <a:lstStyle/>
          <a:p>
            <a:r>
              <a:rPr lang="fr-FR" b="1" dirty="0">
                <a:solidFill>
                  <a:srgbClr val="FF8040"/>
                </a:solidFill>
                <a:latin typeface="Courier New"/>
              </a:rPr>
              <a:t>$ </a:t>
            </a:r>
            <a:r>
              <a:rPr lang="fr-FR" b="1" dirty="0" smtClean="0">
                <a:solidFill>
                  <a:srgbClr val="FF8040"/>
                </a:solidFill>
                <a:latin typeface="Courier New"/>
              </a:rPr>
              <a:t>git </a:t>
            </a:r>
            <a:r>
              <a:rPr lang="fr-FR" dirty="0" smtClean="0">
                <a:solidFill>
                  <a:srgbClr val="000000"/>
                </a:solidFill>
                <a:latin typeface="Courier New"/>
              </a:rPr>
              <a:t>push</a:t>
            </a:r>
            <a:endParaRPr lang="fr-FR" dirty="0">
              <a:effectLst/>
            </a:endParaRPr>
          </a:p>
        </p:txBody>
      </p:sp>
      <p:sp>
        <p:nvSpPr>
          <p:cNvPr id="22" name="ZoneTexte 21"/>
          <p:cNvSpPr txBox="1"/>
          <p:nvPr/>
        </p:nvSpPr>
        <p:spPr>
          <a:xfrm>
            <a:off x="3770040" y="1196752"/>
            <a:ext cx="1459567" cy="369332"/>
          </a:xfrm>
          <a:prstGeom prst="rect">
            <a:avLst/>
          </a:prstGeom>
          <a:noFill/>
        </p:spPr>
        <p:txBody>
          <a:bodyPr wrap="none" rtlCol="0">
            <a:spAutoFit/>
          </a:bodyPr>
          <a:lstStyle/>
          <a:p>
            <a:r>
              <a:rPr lang="fr-FR" dirty="0" smtClean="0">
                <a:latin typeface="+mn-lt"/>
              </a:rPr>
              <a:t>Dépôt distant</a:t>
            </a:r>
            <a:endParaRPr lang="fr-FR" dirty="0">
              <a:latin typeface="+mn-lt"/>
            </a:endParaRPr>
          </a:p>
        </p:txBody>
      </p:sp>
      <p:sp>
        <p:nvSpPr>
          <p:cNvPr id="23" name="ZoneTexte 22"/>
          <p:cNvSpPr txBox="1"/>
          <p:nvPr/>
        </p:nvSpPr>
        <p:spPr>
          <a:xfrm>
            <a:off x="3770040" y="5733256"/>
            <a:ext cx="1250342" cy="369332"/>
          </a:xfrm>
          <a:prstGeom prst="rect">
            <a:avLst/>
          </a:prstGeom>
          <a:noFill/>
        </p:spPr>
        <p:txBody>
          <a:bodyPr wrap="none" rtlCol="0">
            <a:spAutoFit/>
          </a:bodyPr>
          <a:lstStyle/>
          <a:p>
            <a:r>
              <a:rPr lang="fr-FR" dirty="0" smtClean="0">
                <a:latin typeface="+mn-lt"/>
              </a:rPr>
              <a:t>Dépôt local</a:t>
            </a:r>
            <a:endParaRPr lang="fr-FR" dirty="0">
              <a:latin typeface="+mn-lt"/>
            </a:endParaRPr>
          </a:p>
        </p:txBody>
      </p:sp>
      <p:sp>
        <p:nvSpPr>
          <p:cNvPr id="1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413877099"/>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Git</a:t>
            </a:r>
            <a:br>
              <a:rPr lang="fr-FR" dirty="0" smtClean="0"/>
            </a:br>
            <a:r>
              <a:rPr lang="fr-FR" dirty="0" err="1" smtClean="0"/>
              <a:t>recap</a:t>
            </a:r>
            <a:endParaRPr lang="fr-FR" dirty="0"/>
          </a:p>
        </p:txBody>
      </p:sp>
      <p:sp>
        <p:nvSpPr>
          <p:cNvPr id="3" name="Espace réservé du pied de page 2"/>
          <p:cNvSpPr>
            <a:spLocks noGrp="1"/>
          </p:cNvSpPr>
          <p:nvPr>
            <p:ph type="ftr" sz="quarter" idx="11"/>
          </p:nvPr>
        </p:nvSpPr>
        <p:spPr/>
        <p:txBody>
          <a:bodyPr/>
          <a:lstStyle/>
          <a:p>
            <a:r>
              <a:rPr lang="fr-FR" smtClean="0"/>
              <a:t>Git - Basiques - Introduction / V1.0 - A UTILISATION INTERNE UNIQUEMENT</a:t>
            </a:r>
            <a:endParaRPr lang="fr-F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63</a:t>
            </a:fld>
            <a:endParaRPr lang="fr-FR"/>
          </a:p>
        </p:txBody>
      </p:sp>
      <p:pic>
        <p:nvPicPr>
          <p:cNvPr id="7" name="Espace réservé du contenu 6"/>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515938" y="2650140"/>
            <a:ext cx="8088312" cy="2349882"/>
          </a:xfrm>
        </p:spPr>
      </p:pic>
    </p:spTree>
    <p:extLst>
      <p:ext uri="{BB962C8B-B14F-4D97-AF65-F5344CB8AC3E}">
        <p14:creationId xmlns:p14="http://schemas.microsoft.com/office/powerpoint/2010/main" val="444484819"/>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2BC37B4C-F0E5-49DD-9359-DA01E046D90D}" type="slidenum">
              <a:rPr lang="fr-FR" smtClean="0"/>
              <a:pPr/>
              <a:t>64</a:t>
            </a:fld>
            <a:endParaRPr lang="fr-FR"/>
          </a:p>
        </p:txBody>
      </p:sp>
      <p:sp>
        <p:nvSpPr>
          <p:cNvPr id="1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5" name="Espace réservé du contenu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775886" y="2417951"/>
            <a:ext cx="4762500" cy="2247900"/>
          </a:xfrm>
        </p:spPr>
      </p:pic>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052736"/>
            <a:ext cx="3356707" cy="1193341"/>
          </a:xfrm>
          <a:prstGeom prst="rect">
            <a:avLst/>
          </a:prstGeom>
        </p:spPr>
      </p:pic>
      <p:pic>
        <p:nvPicPr>
          <p:cNvPr id="12" name="Imag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9088" y="4708276"/>
            <a:ext cx="1307651" cy="1307651"/>
          </a:xfrm>
          <a:prstGeom prst="rect">
            <a:avLst/>
          </a:prstGeom>
        </p:spPr>
      </p:pic>
      <p:pic>
        <p:nvPicPr>
          <p:cNvPr id="14" name="Imag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8385" y="2708920"/>
            <a:ext cx="2465138" cy="1368152"/>
          </a:xfrm>
          <a:prstGeom prst="rect">
            <a:avLst/>
          </a:prstGeom>
        </p:spPr>
      </p:pic>
      <p:sp>
        <p:nvSpPr>
          <p:cNvPr id="16" name="Titre 15"/>
          <p:cNvSpPr>
            <a:spLocks noGrp="1"/>
          </p:cNvSpPr>
          <p:nvPr>
            <p:ph type="title"/>
          </p:nvPr>
        </p:nvSpPr>
        <p:spPr/>
        <p:txBody>
          <a:bodyPr/>
          <a:lstStyle/>
          <a:p>
            <a:r>
              <a:rPr lang="fr-FR" cap="none" dirty="0" smtClean="0"/>
              <a:t>Warning !!!</a:t>
            </a:r>
            <a:endParaRPr lang="fr-FR" cap="none" dirty="0"/>
          </a:p>
        </p:txBody>
      </p:sp>
      <p:pic>
        <p:nvPicPr>
          <p:cNvPr id="18" name="Imag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0371" y="5004350"/>
            <a:ext cx="1908014" cy="715505"/>
          </a:xfrm>
          <a:prstGeom prst="rect">
            <a:avLst/>
          </a:prstGeom>
        </p:spPr>
      </p:pic>
    </p:spTree>
    <p:extLst>
      <p:ext uri="{BB962C8B-B14F-4D97-AF65-F5344CB8AC3E}">
        <p14:creationId xmlns:p14="http://schemas.microsoft.com/office/powerpoint/2010/main" val="36427420"/>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3"/>
          </p:nvPr>
        </p:nvSpPr>
        <p:spPr/>
        <p:txBody>
          <a:bodyPr/>
          <a:lstStyle/>
          <a:p>
            <a:r>
              <a:rPr lang="fr-FR" dirty="0" smtClean="0"/>
              <a:t>ISIMA F2 - IT Forge</a:t>
            </a:r>
            <a:endParaRPr lang="fr-FR" dirty="0"/>
          </a:p>
        </p:txBody>
      </p:sp>
      <p:sp>
        <p:nvSpPr>
          <p:cNvPr id="4" name="Espace réservé du numéro de diapositive 3"/>
          <p:cNvSpPr>
            <a:spLocks noGrp="1"/>
          </p:cNvSpPr>
          <p:nvPr>
            <p:ph type="sldNum" sz="quarter" idx="14"/>
          </p:nvPr>
        </p:nvSpPr>
        <p:spPr/>
        <p:txBody>
          <a:bodyPr/>
          <a:lstStyle/>
          <a:p>
            <a:fld id="{AF43E6FD-AB27-4108-A2FC-346BB5F75E3F}" type="slidenum">
              <a:rPr lang="fr-FR" smtClean="0"/>
              <a:pPr/>
              <a:t>65</a:t>
            </a:fld>
            <a:endParaRPr lang="fr-FR" dirty="0"/>
          </a:p>
        </p:txBody>
      </p:sp>
      <p:sp>
        <p:nvSpPr>
          <p:cNvPr id="5" name="Titre 4"/>
          <p:cNvSpPr>
            <a:spLocks noGrp="1"/>
          </p:cNvSpPr>
          <p:nvPr>
            <p:ph type="ctrTitle"/>
          </p:nvPr>
        </p:nvSpPr>
        <p:spPr/>
        <p:txBody>
          <a:bodyPr/>
          <a:lstStyle/>
          <a:p>
            <a:r>
              <a:rPr lang="fr-FR" dirty="0" err="1" smtClean="0"/>
              <a:t>Maven</a:t>
            </a:r>
            <a:endParaRPr lang="fr-FR" dirty="0"/>
          </a:p>
        </p:txBody>
      </p:sp>
      <p:sp>
        <p:nvSpPr>
          <p:cNvPr id="6" name="Sous-titre 5"/>
          <p:cNvSpPr>
            <a:spLocks noGrp="1"/>
          </p:cNvSpPr>
          <p:nvPr>
            <p:ph type="subTitle" idx="1"/>
          </p:nvPr>
        </p:nvSpPr>
        <p:spPr/>
        <p:txBody>
          <a:bodyPr/>
          <a:lstStyle/>
          <a:p>
            <a:r>
              <a:rPr lang="fr-FR" dirty="0" smtClean="0"/>
              <a:t>La quête de l’artefact</a:t>
            </a:r>
            <a:endParaRPr lang="fr-FR" dirty="0"/>
          </a:p>
        </p:txBody>
      </p:sp>
      <p:pic>
        <p:nvPicPr>
          <p:cNvPr id="7" name="Espace réservé pour une image  6"/>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6765" b="16765"/>
          <a:stretch>
            <a:fillRect/>
          </a:stretch>
        </p:blipFill>
        <p:spPr/>
      </p:pic>
    </p:spTree>
    <p:extLst>
      <p:ext uri="{BB962C8B-B14F-4D97-AF65-F5344CB8AC3E}">
        <p14:creationId xmlns:p14="http://schemas.microsoft.com/office/powerpoint/2010/main" val="190134893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Connecteur droit Index/Stage"/>
          <p:cNvCxnSpPr/>
          <p:nvPr/>
        </p:nvCxnSpPr>
        <p:spPr>
          <a:xfrm>
            <a:off x="5076056" y="1052736"/>
            <a:ext cx="0" cy="5544671"/>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p:txBody>
          <a:bodyPr/>
          <a:lstStyle/>
          <a:p>
            <a:r>
              <a:rPr lang="fr-FR" dirty="0" err="1" smtClean="0"/>
              <a:t>Build</a:t>
            </a:r>
            <a:r>
              <a:rPr lang="fr-FR" dirty="0" smtClean="0"/>
              <a:t> management</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66</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6" name="ZoneTexte 15"/>
          <p:cNvSpPr txBox="1"/>
          <p:nvPr/>
        </p:nvSpPr>
        <p:spPr>
          <a:xfrm>
            <a:off x="-17286" y="4903387"/>
            <a:ext cx="2154734" cy="954107"/>
          </a:xfrm>
          <a:prstGeom prst="rect">
            <a:avLst/>
          </a:prstGeom>
          <a:noFill/>
        </p:spPr>
        <p:txBody>
          <a:bodyPr wrap="square" rtlCol="0">
            <a:spAutoFit/>
          </a:bodyPr>
          <a:lstStyle/>
          <a:p>
            <a:r>
              <a:rPr lang="fr-FR" sz="2800" i="1" dirty="0" smtClean="0"/>
              <a:t>Web</a:t>
            </a:r>
            <a:endParaRPr lang="fr-FR" sz="2800" i="1" dirty="0"/>
          </a:p>
          <a:p>
            <a:r>
              <a:rPr lang="fr-FR" sz="2800" i="1" dirty="0" smtClean="0"/>
              <a:t>Ressources</a:t>
            </a:r>
            <a:endParaRPr lang="fr-FR" sz="1400" i="1" dirty="0"/>
          </a:p>
        </p:txBody>
      </p:sp>
      <p:grpSp>
        <p:nvGrpSpPr>
          <p:cNvPr id="15" name="Groupe 14"/>
          <p:cNvGrpSpPr/>
          <p:nvPr/>
        </p:nvGrpSpPr>
        <p:grpSpPr>
          <a:xfrm>
            <a:off x="5383843" y="4395936"/>
            <a:ext cx="2209800" cy="2057400"/>
            <a:chOff x="4026844" y="3978222"/>
            <a:chExt cx="2209800" cy="2057400"/>
          </a:xfrm>
        </p:grpSpPr>
        <p:pic>
          <p:nvPicPr>
            <p:cNvPr id="13" name="Image 12"/>
            <p:cNvPicPr>
              <a:picLocks noChangeAspect="1"/>
            </p:cNvPicPr>
            <p:nvPr/>
          </p:nvPicPr>
          <p:blipFill>
            <a:blip r:embed="rId2"/>
            <a:stretch>
              <a:fillRect/>
            </a:stretch>
          </p:blipFill>
          <p:spPr>
            <a:xfrm>
              <a:off x="4026844" y="3978222"/>
              <a:ext cx="2209800" cy="1733550"/>
            </a:xfrm>
            <a:prstGeom prst="rect">
              <a:avLst/>
            </a:prstGeom>
          </p:spPr>
        </p:pic>
        <p:pic>
          <p:nvPicPr>
            <p:cNvPr id="14" name="Image 13"/>
            <p:cNvPicPr>
              <a:picLocks noChangeAspect="1"/>
            </p:cNvPicPr>
            <p:nvPr/>
          </p:nvPicPr>
          <p:blipFill>
            <a:blip r:embed="rId3"/>
            <a:stretch>
              <a:fillRect/>
            </a:stretch>
          </p:blipFill>
          <p:spPr>
            <a:xfrm>
              <a:off x="4422131" y="5711772"/>
              <a:ext cx="1419225" cy="323850"/>
            </a:xfrm>
            <a:prstGeom prst="rect">
              <a:avLst/>
            </a:prstGeom>
          </p:spPr>
        </p:pic>
      </p:grp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3" y="3053638"/>
            <a:ext cx="1962424" cy="1047896"/>
          </a:xfrm>
          <a:prstGeom prst="rect">
            <a:avLst/>
          </a:prstGeom>
        </p:spPr>
      </p:pic>
      <p:pic>
        <p:nvPicPr>
          <p:cNvPr id="9" name="Imag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33525" y="1390494"/>
            <a:ext cx="3454699" cy="873836"/>
          </a:xfrm>
          <a:prstGeom prst="rect">
            <a:avLst/>
          </a:prstGeom>
        </p:spPr>
      </p:pic>
      <p:pic>
        <p:nvPicPr>
          <p:cNvPr id="10" name="Imag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7664" y="4098131"/>
            <a:ext cx="2160240" cy="1131069"/>
          </a:xfrm>
          <a:prstGeom prst="rect">
            <a:avLst/>
          </a:prstGeom>
        </p:spPr>
      </p:pic>
      <p:sp>
        <p:nvSpPr>
          <p:cNvPr id="17" name="Rectangle 16"/>
          <p:cNvSpPr/>
          <p:nvPr/>
        </p:nvSpPr>
        <p:spPr>
          <a:xfrm>
            <a:off x="1940116" y="1026780"/>
            <a:ext cx="2790508" cy="369332"/>
          </a:xfrm>
          <a:prstGeom prst="rect">
            <a:avLst/>
          </a:prstGeom>
        </p:spPr>
        <p:txBody>
          <a:bodyPr wrap="none">
            <a:spAutoFit/>
          </a:bodyPr>
          <a:lstStyle/>
          <a:p>
            <a:r>
              <a:rPr lang="fr-FR" i="1" dirty="0" err="1" smtClean="0"/>
              <a:t>Dependencies</a:t>
            </a:r>
            <a:r>
              <a:rPr lang="fr-FR" i="1" dirty="0" smtClean="0"/>
              <a:t> management</a:t>
            </a:r>
            <a:endParaRPr lang="fr-FR" i="1" dirty="0"/>
          </a:p>
        </p:txBody>
      </p:sp>
      <p:sp>
        <p:nvSpPr>
          <p:cNvPr id="19" name="Rectangle 18"/>
          <p:cNvSpPr/>
          <p:nvPr/>
        </p:nvSpPr>
        <p:spPr>
          <a:xfrm>
            <a:off x="6803621" y="909582"/>
            <a:ext cx="1138068" cy="369332"/>
          </a:xfrm>
          <a:prstGeom prst="rect">
            <a:avLst/>
          </a:prstGeom>
        </p:spPr>
        <p:txBody>
          <a:bodyPr wrap="none">
            <a:spAutoFit/>
          </a:bodyPr>
          <a:lstStyle/>
          <a:p>
            <a:r>
              <a:rPr lang="fr-FR" i="1" dirty="0" smtClean="0"/>
              <a:t>Packaging</a:t>
            </a:r>
            <a:endParaRPr lang="fr-FR" i="1" dirty="0"/>
          </a:p>
        </p:txBody>
      </p:sp>
      <p:grpSp>
        <p:nvGrpSpPr>
          <p:cNvPr id="27" name="Groupe 26"/>
          <p:cNvGrpSpPr/>
          <p:nvPr/>
        </p:nvGrpSpPr>
        <p:grpSpPr>
          <a:xfrm>
            <a:off x="2775411" y="5139008"/>
            <a:ext cx="1796589" cy="1530352"/>
            <a:chOff x="2396267" y="4848416"/>
            <a:chExt cx="1796589" cy="1530352"/>
          </a:xfrm>
        </p:grpSpPr>
        <p:pic>
          <p:nvPicPr>
            <p:cNvPr id="12" name="Imag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96267" y="4848416"/>
              <a:ext cx="1741200" cy="1530352"/>
            </a:xfrm>
            <a:prstGeom prst="rect">
              <a:avLst/>
            </a:prstGeom>
          </p:spPr>
        </p:pic>
        <p:sp>
          <p:nvSpPr>
            <p:cNvPr id="20" name="Rectangle 19"/>
            <p:cNvSpPr/>
            <p:nvPr/>
          </p:nvSpPr>
          <p:spPr>
            <a:xfrm>
              <a:off x="3475416" y="5979065"/>
              <a:ext cx="717440" cy="338554"/>
            </a:xfrm>
            <a:prstGeom prst="rect">
              <a:avLst/>
            </a:prstGeom>
          </p:spPr>
          <p:txBody>
            <a:bodyPr wrap="none">
              <a:spAutoFit/>
            </a:bodyPr>
            <a:lstStyle/>
            <a:p>
              <a:r>
                <a:rPr lang="fr-FR" sz="1600" i="1" dirty="0" err="1" smtClean="0"/>
                <a:t>Bower</a:t>
              </a:r>
              <a:endParaRPr lang="fr-FR" i="1" dirty="0"/>
            </a:p>
          </p:txBody>
        </p:sp>
      </p:grpSp>
      <p:sp>
        <p:nvSpPr>
          <p:cNvPr id="21" name="ZoneTexte 20"/>
          <p:cNvSpPr txBox="1"/>
          <p:nvPr/>
        </p:nvSpPr>
        <p:spPr>
          <a:xfrm>
            <a:off x="-17286" y="1834302"/>
            <a:ext cx="2154734" cy="954107"/>
          </a:xfrm>
          <a:prstGeom prst="rect">
            <a:avLst/>
          </a:prstGeom>
          <a:noFill/>
        </p:spPr>
        <p:txBody>
          <a:bodyPr wrap="square" rtlCol="0">
            <a:spAutoFit/>
          </a:bodyPr>
          <a:lstStyle/>
          <a:p>
            <a:r>
              <a:rPr lang="fr-FR" sz="2800" i="1" dirty="0" err="1" smtClean="0"/>
              <a:t>Backend</a:t>
            </a:r>
            <a:endParaRPr lang="fr-FR" sz="2800" i="1" dirty="0" smtClean="0"/>
          </a:p>
          <a:p>
            <a:r>
              <a:rPr lang="fr-FR" sz="2800" i="1" dirty="0" smtClean="0"/>
              <a:t>Ressources</a:t>
            </a:r>
            <a:endParaRPr lang="fr-FR" sz="1400" i="1" dirty="0"/>
          </a:p>
        </p:txBody>
      </p:sp>
      <p:cxnSp>
        <p:nvCxnSpPr>
          <p:cNvPr id="24" name="Connecteur droit Index/Stage"/>
          <p:cNvCxnSpPr/>
          <p:nvPr/>
        </p:nvCxnSpPr>
        <p:spPr>
          <a:xfrm flipH="1">
            <a:off x="1096512" y="4149080"/>
            <a:ext cx="7939984" cy="0"/>
          </a:xfrm>
          <a:prstGeom prst="line">
            <a:avLst/>
          </a:prstGeom>
          <a:ln w="25400">
            <a:solidFill>
              <a:schemeClr val="accent6"/>
            </a:solidFill>
            <a:prstDash val="dash"/>
          </a:ln>
        </p:spPr>
        <p:style>
          <a:lnRef idx="1">
            <a:schemeClr val="accent1"/>
          </a:lnRef>
          <a:fillRef idx="0">
            <a:schemeClr val="accent1"/>
          </a:fillRef>
          <a:effectRef idx="0">
            <a:schemeClr val="accent1"/>
          </a:effectRef>
          <a:fontRef idx="minor">
            <a:schemeClr val="tx1"/>
          </a:fontRef>
        </p:style>
      </p:cxnSp>
      <p:pic>
        <p:nvPicPr>
          <p:cNvPr id="26" name="Image 2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43175" y="3083862"/>
            <a:ext cx="1289307" cy="914402"/>
          </a:xfrm>
          <a:prstGeom prst="rect">
            <a:avLst/>
          </a:prstGeom>
        </p:spPr>
      </p:pic>
      <p:pic>
        <p:nvPicPr>
          <p:cNvPr id="29" name="Image 2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15172" y="2111316"/>
            <a:ext cx="3035090" cy="1021086"/>
          </a:xfrm>
          <a:prstGeom prst="rect">
            <a:avLst/>
          </a:prstGeom>
        </p:spPr>
      </p:pic>
      <p:sp>
        <p:nvSpPr>
          <p:cNvPr id="23"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21271591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Maven</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67</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1"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2"/>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b="1" dirty="0" smtClean="0"/>
              <a:t>Build Management </a:t>
            </a:r>
          </a:p>
          <a:p>
            <a:r>
              <a:rPr lang="en-US" sz="1800" b="1" dirty="0"/>
              <a:t>D</a:t>
            </a:r>
            <a:r>
              <a:rPr lang="en-US" sz="1800" b="1" dirty="0" smtClean="0"/>
              <a:t>ependency Management</a:t>
            </a:r>
          </a:p>
          <a:p>
            <a:r>
              <a:rPr lang="en-US" sz="1800" b="1" dirty="0" smtClean="0"/>
              <a:t>Convention over Configuration</a:t>
            </a:r>
          </a:p>
          <a:p>
            <a:r>
              <a:rPr lang="en-US" sz="1800" b="1" dirty="0" smtClean="0"/>
              <a:t>Automation</a:t>
            </a:r>
            <a:endParaRPr lang="en-US" sz="1800" dirty="0"/>
          </a:p>
          <a:p>
            <a:endParaRPr lang="en-US" sz="1800" dirty="0"/>
          </a:p>
        </p:txBody>
      </p:sp>
      <p:sp>
        <p:nvSpPr>
          <p:cNvPr id="3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016" y="2009606"/>
            <a:ext cx="4113087" cy="4153810"/>
          </a:xfrm>
          <a:prstGeom prst="rect">
            <a:avLst/>
          </a:prstGeom>
        </p:spPr>
      </p:pic>
    </p:spTree>
    <p:extLst>
      <p:ext uri="{BB962C8B-B14F-4D97-AF65-F5344CB8AC3E}">
        <p14:creationId xmlns:p14="http://schemas.microsoft.com/office/powerpoint/2010/main" val="27393817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err="1" smtClean="0"/>
              <a:t>Maven</a:t>
            </a:r>
            <a:r>
              <a:rPr lang="fr-FR" dirty="0" smtClean="0"/>
              <a:t> : à quoi ça sert ?</a:t>
            </a:r>
            <a:endParaRPr lang="fr-FR" dirty="0"/>
          </a:p>
        </p:txBody>
      </p:sp>
      <p:sp>
        <p:nvSpPr>
          <p:cNvPr id="6" name="Espace réservé du texte 5"/>
          <p:cNvSpPr>
            <a:spLocks noGrp="1"/>
          </p:cNvSpPr>
          <p:nvPr>
            <p:ph type="body" sz="quarter" idx="83"/>
          </p:nvPr>
        </p:nvSpPr>
        <p:spPr/>
        <p:txBody>
          <a:bodyPr/>
          <a:lstStyle/>
          <a:p>
            <a:r>
              <a:rPr lang="fr-FR" dirty="0" err="1" smtClean="0"/>
              <a:t>Pom</a:t>
            </a:r>
            <a:r>
              <a:rPr lang="fr-FR" dirty="0" smtClean="0"/>
              <a:t> parent, hiérarchie des projets</a:t>
            </a:r>
            <a:endParaRPr lang="fr-FR" dirty="0"/>
          </a:p>
        </p:txBody>
      </p:sp>
      <p:sp>
        <p:nvSpPr>
          <p:cNvPr id="7" name="Espace réservé du texte 6"/>
          <p:cNvSpPr>
            <a:spLocks noGrp="1"/>
          </p:cNvSpPr>
          <p:nvPr>
            <p:ph type="body" sz="quarter" idx="84"/>
          </p:nvPr>
        </p:nvSpPr>
        <p:spPr/>
        <p:txBody>
          <a:bodyPr/>
          <a:lstStyle/>
          <a:p>
            <a:r>
              <a:rPr lang="fr-FR" sz="1800" dirty="0" smtClean="0"/>
              <a:t>Définir une structure</a:t>
            </a:r>
            <a:endParaRPr lang="fr-FR" sz="1800" dirty="0"/>
          </a:p>
        </p:txBody>
      </p:sp>
      <p:sp>
        <p:nvSpPr>
          <p:cNvPr id="8" name="Espace réservé du texte 7"/>
          <p:cNvSpPr>
            <a:spLocks noGrp="1"/>
          </p:cNvSpPr>
          <p:nvPr>
            <p:ph type="body" sz="quarter" idx="85"/>
          </p:nvPr>
        </p:nvSpPr>
        <p:spPr>
          <a:xfrm>
            <a:off x="323528" y="2924944"/>
            <a:ext cx="2376264" cy="864095"/>
          </a:xfrm>
        </p:spPr>
        <p:txBody>
          <a:bodyPr/>
          <a:lstStyle/>
          <a:p>
            <a:r>
              <a:rPr lang="fr-FR" dirty="0" smtClean="0"/>
              <a:t>Normalisation (</a:t>
            </a:r>
            <a:r>
              <a:rPr lang="fr-FR" dirty="0" err="1" smtClean="0"/>
              <a:t>lifecycle</a:t>
            </a:r>
            <a:r>
              <a:rPr lang="fr-FR" dirty="0" smtClean="0"/>
              <a:t>, conventions)</a:t>
            </a:r>
            <a:endParaRPr lang="fr-FR" dirty="0"/>
          </a:p>
        </p:txBody>
      </p:sp>
      <p:sp>
        <p:nvSpPr>
          <p:cNvPr id="9" name="Espace réservé du texte 8"/>
          <p:cNvSpPr>
            <a:spLocks noGrp="1"/>
          </p:cNvSpPr>
          <p:nvPr>
            <p:ph type="body" sz="quarter" idx="86"/>
          </p:nvPr>
        </p:nvSpPr>
        <p:spPr/>
        <p:txBody>
          <a:bodyPr/>
          <a:lstStyle/>
          <a:p>
            <a:r>
              <a:rPr lang="fr-FR" sz="1800" dirty="0" smtClean="0"/>
              <a:t>Simplifier le </a:t>
            </a:r>
            <a:r>
              <a:rPr lang="fr-FR" sz="1800" dirty="0" err="1" smtClean="0"/>
              <a:t>build</a:t>
            </a:r>
            <a:endParaRPr lang="fr-FR" sz="1800" dirty="0"/>
          </a:p>
        </p:txBody>
      </p:sp>
      <p:sp>
        <p:nvSpPr>
          <p:cNvPr id="10" name="Espace réservé du texte 9"/>
          <p:cNvSpPr>
            <a:spLocks noGrp="1"/>
          </p:cNvSpPr>
          <p:nvPr>
            <p:ph type="body" sz="quarter" idx="87"/>
          </p:nvPr>
        </p:nvSpPr>
        <p:spPr>
          <a:xfrm>
            <a:off x="323528" y="4221089"/>
            <a:ext cx="2376264" cy="432048"/>
          </a:xfrm>
        </p:spPr>
        <p:txBody>
          <a:bodyPr/>
          <a:lstStyle/>
          <a:p>
            <a:r>
              <a:rPr lang="fr-FR" dirty="0" smtClean="0"/>
              <a:t>Comment on compile/test/package/déploie son application ?</a:t>
            </a:r>
            <a:endParaRPr lang="fr-FR" dirty="0"/>
          </a:p>
        </p:txBody>
      </p:sp>
      <p:sp>
        <p:nvSpPr>
          <p:cNvPr id="11" name="Espace réservé du texte 10"/>
          <p:cNvSpPr>
            <a:spLocks noGrp="1"/>
          </p:cNvSpPr>
          <p:nvPr>
            <p:ph type="body" sz="quarter" idx="88"/>
          </p:nvPr>
        </p:nvSpPr>
        <p:spPr/>
        <p:txBody>
          <a:bodyPr/>
          <a:lstStyle/>
          <a:p>
            <a:r>
              <a:rPr lang="fr-FR" sz="1800" dirty="0" smtClean="0"/>
              <a:t>Décrire le </a:t>
            </a:r>
            <a:r>
              <a:rPr lang="fr-FR" sz="1800" dirty="0" err="1" smtClean="0"/>
              <a:t>build</a:t>
            </a:r>
            <a:endParaRPr lang="fr-FR" sz="1800" dirty="0"/>
          </a:p>
        </p:txBody>
      </p:sp>
      <p:sp>
        <p:nvSpPr>
          <p:cNvPr id="13" name="Espace réservé du texte 12"/>
          <p:cNvSpPr>
            <a:spLocks noGrp="1"/>
          </p:cNvSpPr>
          <p:nvPr>
            <p:ph type="body" sz="quarter" idx="90"/>
          </p:nvPr>
        </p:nvSpPr>
        <p:spPr/>
        <p:txBody>
          <a:bodyPr/>
          <a:lstStyle/>
          <a:p>
            <a:r>
              <a:rPr lang="fr-FR" sz="1800" dirty="0" smtClean="0"/>
              <a:t>Décrire ses dépendances</a:t>
            </a:r>
            <a:endParaRPr lang="fr-FR" sz="1800"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68</a:t>
            </a:fld>
            <a:endParaRPr lang="fr-FR" dirty="0"/>
          </a:p>
        </p:txBody>
      </p:sp>
      <p:sp>
        <p:nvSpPr>
          <p:cNvPr id="14" name="Espace réservé du texte 9"/>
          <p:cNvSpPr>
            <a:spLocks noGrp="1"/>
          </p:cNvSpPr>
          <p:nvPr>
            <p:ph type="body" sz="quarter" idx="87"/>
          </p:nvPr>
        </p:nvSpPr>
        <p:spPr>
          <a:xfrm>
            <a:off x="7092280" y="4554706"/>
            <a:ext cx="2051720" cy="962525"/>
          </a:xfrm>
        </p:spPr>
        <p:txBody>
          <a:bodyPr/>
          <a:lstStyle/>
          <a:p>
            <a:r>
              <a:rPr lang="fr-FR" dirty="0" smtClean="0"/>
              <a:t>Plugins utilisés, librairies.</a:t>
            </a:r>
          </a:p>
          <a:p>
            <a:r>
              <a:rPr lang="fr-FR" dirty="0" smtClean="0"/>
              <a:t>Récupération depuis un </a:t>
            </a:r>
            <a:r>
              <a:rPr lang="fr-FR" dirty="0" err="1" smtClean="0"/>
              <a:t>repository</a:t>
            </a:r>
            <a:endParaRPr lang="fr-FR" dirty="0"/>
          </a:p>
        </p:txBody>
      </p:sp>
      <p:sp>
        <p:nvSpPr>
          <p:cNvPr id="12"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8047735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re 22"/>
          <p:cNvSpPr>
            <a:spLocks noGrp="1"/>
          </p:cNvSpPr>
          <p:nvPr>
            <p:ph type="title"/>
          </p:nvPr>
        </p:nvSpPr>
        <p:spPr/>
        <p:txBody>
          <a:bodyPr/>
          <a:lstStyle/>
          <a:p>
            <a:r>
              <a:rPr lang="fr-FR" dirty="0" smtClean="0"/>
              <a:t>Concept #3: </a:t>
            </a:r>
            <a:r>
              <a:rPr lang="fr-FR" dirty="0" err="1" smtClean="0"/>
              <a:t>Maven</a:t>
            </a:r>
            <a:r>
              <a:rPr lang="fr-FR" dirty="0" smtClean="0"/>
              <a:t> </a:t>
            </a:r>
            <a:r>
              <a:rPr lang="fr-FR" dirty="0" err="1" smtClean="0"/>
              <a:t>lifecycle</a:t>
            </a:r>
            <a:r>
              <a:rPr lang="fr-FR" dirty="0"/>
              <a:t> </a:t>
            </a:r>
            <a:r>
              <a:rPr lang="fr-FR" dirty="0" smtClean="0"/>
              <a:t>- phases principales</a:t>
            </a:r>
            <a:endParaRPr lang="fr-FR" dirty="0"/>
          </a:p>
        </p:txBody>
      </p:sp>
      <p:sp>
        <p:nvSpPr>
          <p:cNvPr id="24" name="Espace réservé du texte 23"/>
          <p:cNvSpPr>
            <a:spLocks noGrp="1"/>
          </p:cNvSpPr>
          <p:nvPr>
            <p:ph type="body" sz="quarter" idx="86"/>
          </p:nvPr>
        </p:nvSpPr>
        <p:spPr/>
        <p:txBody>
          <a:bodyPr/>
          <a:lstStyle/>
          <a:p>
            <a:r>
              <a:rPr lang="fr-FR" dirty="0" smtClean="0"/>
              <a:t>Compile</a:t>
            </a:r>
            <a:endParaRPr lang="fr-FR" dirty="0"/>
          </a:p>
        </p:txBody>
      </p:sp>
      <p:sp>
        <p:nvSpPr>
          <p:cNvPr id="25" name="Espace réservé du texte 24"/>
          <p:cNvSpPr>
            <a:spLocks noGrp="1"/>
          </p:cNvSpPr>
          <p:nvPr>
            <p:ph type="body" sz="quarter" idx="87"/>
          </p:nvPr>
        </p:nvSpPr>
        <p:spPr/>
        <p:txBody>
          <a:bodyPr/>
          <a:lstStyle/>
          <a:p>
            <a:r>
              <a:rPr lang="fr-FR" dirty="0" smtClean="0"/>
              <a:t>Package</a:t>
            </a:r>
            <a:endParaRPr lang="fr-FR" dirty="0"/>
          </a:p>
        </p:txBody>
      </p:sp>
      <p:sp>
        <p:nvSpPr>
          <p:cNvPr id="26" name="Espace réservé du texte 25"/>
          <p:cNvSpPr>
            <a:spLocks noGrp="1"/>
          </p:cNvSpPr>
          <p:nvPr>
            <p:ph type="body" sz="quarter" idx="88"/>
          </p:nvPr>
        </p:nvSpPr>
        <p:spPr/>
        <p:txBody>
          <a:bodyPr/>
          <a:lstStyle/>
          <a:p>
            <a:r>
              <a:rPr lang="fr-FR" dirty="0" err="1" smtClean="0"/>
              <a:t>Deploy</a:t>
            </a:r>
            <a:endParaRPr lang="fr-FR" dirty="0"/>
          </a:p>
        </p:txBody>
      </p:sp>
      <p:sp>
        <p:nvSpPr>
          <p:cNvPr id="27" name="Espace réservé du texte 26"/>
          <p:cNvSpPr>
            <a:spLocks noGrp="1"/>
          </p:cNvSpPr>
          <p:nvPr>
            <p:ph type="body" sz="quarter" idx="89"/>
          </p:nvPr>
        </p:nvSpPr>
        <p:spPr/>
        <p:txBody>
          <a:bodyPr/>
          <a:lstStyle/>
          <a:p>
            <a:r>
              <a:rPr lang="fr-FR" dirty="0" smtClean="0"/>
              <a:t>Install</a:t>
            </a:r>
            <a:endParaRPr lang="fr-FR" dirty="0"/>
          </a:p>
        </p:txBody>
      </p:sp>
      <p:sp>
        <p:nvSpPr>
          <p:cNvPr id="28" name="Espace réservé du texte 27"/>
          <p:cNvSpPr>
            <a:spLocks noGrp="1"/>
          </p:cNvSpPr>
          <p:nvPr>
            <p:ph type="body" sz="quarter" idx="90"/>
          </p:nvPr>
        </p:nvSpPr>
        <p:spPr/>
        <p:txBody>
          <a:bodyPr/>
          <a:lstStyle/>
          <a:p>
            <a:r>
              <a:rPr lang="fr-FR" dirty="0" smtClean="0"/>
              <a:t>Test</a:t>
            </a:r>
            <a:endParaRPr lang="fr-FR" dirty="0"/>
          </a:p>
        </p:txBody>
      </p:sp>
      <p:sp>
        <p:nvSpPr>
          <p:cNvPr id="29" name="Espace réservé du texte 28"/>
          <p:cNvSpPr>
            <a:spLocks noGrp="1"/>
          </p:cNvSpPr>
          <p:nvPr>
            <p:ph type="body" sz="quarter" idx="91"/>
          </p:nvPr>
        </p:nvSpPr>
        <p:spPr>
          <a:xfrm>
            <a:off x="971600" y="2420889"/>
            <a:ext cx="1512168" cy="504056"/>
          </a:xfrm>
        </p:spPr>
        <p:txBody>
          <a:bodyPr/>
          <a:lstStyle/>
          <a:p>
            <a:r>
              <a:rPr lang="fr-FR" dirty="0" smtClean="0"/>
              <a:t>Compilation des sources</a:t>
            </a:r>
            <a:endParaRPr lang="fr-FR" dirty="0"/>
          </a:p>
        </p:txBody>
      </p:sp>
      <p:sp>
        <p:nvSpPr>
          <p:cNvPr id="31" name="Espace réservé du texte 30"/>
          <p:cNvSpPr>
            <a:spLocks noGrp="1"/>
          </p:cNvSpPr>
          <p:nvPr>
            <p:ph type="body" sz="quarter" idx="93"/>
          </p:nvPr>
        </p:nvSpPr>
        <p:spPr>
          <a:xfrm>
            <a:off x="3851920" y="2276872"/>
            <a:ext cx="1512168" cy="288031"/>
          </a:xfrm>
        </p:spPr>
        <p:txBody>
          <a:bodyPr/>
          <a:lstStyle/>
          <a:p>
            <a:r>
              <a:rPr lang="fr-FR" dirty="0" smtClean="0"/>
              <a:t>Génération du package (exemple: jar/</a:t>
            </a:r>
            <a:r>
              <a:rPr lang="fr-FR" dirty="0" err="1" smtClean="0"/>
              <a:t>war</a:t>
            </a:r>
            <a:r>
              <a:rPr lang="fr-FR" dirty="0" smtClean="0"/>
              <a:t>/zip/…)</a:t>
            </a:r>
            <a:endParaRPr lang="fr-FR" dirty="0"/>
          </a:p>
        </p:txBody>
      </p:sp>
      <p:sp>
        <p:nvSpPr>
          <p:cNvPr id="33" name="Espace réservé du texte 32"/>
          <p:cNvSpPr>
            <a:spLocks noGrp="1"/>
          </p:cNvSpPr>
          <p:nvPr>
            <p:ph type="body" sz="quarter" idx="95"/>
          </p:nvPr>
        </p:nvSpPr>
        <p:spPr>
          <a:xfrm>
            <a:off x="6732240" y="2348881"/>
            <a:ext cx="1512168" cy="288031"/>
          </a:xfrm>
        </p:spPr>
        <p:txBody>
          <a:bodyPr/>
          <a:lstStyle/>
          <a:p>
            <a:r>
              <a:rPr lang="fr-FR" dirty="0" smtClean="0"/>
              <a:t>Déploiement du package dans le repo distant </a:t>
            </a:r>
            <a:r>
              <a:rPr lang="fr-FR" dirty="0" err="1" smtClean="0"/>
              <a:t>maven</a:t>
            </a:r>
            <a:endParaRPr lang="fr-FR" dirty="0"/>
          </a:p>
        </p:txBody>
      </p:sp>
      <p:sp>
        <p:nvSpPr>
          <p:cNvPr id="35" name="Espace réservé du texte 34"/>
          <p:cNvSpPr>
            <a:spLocks noGrp="1"/>
          </p:cNvSpPr>
          <p:nvPr>
            <p:ph type="body" sz="quarter" idx="97"/>
          </p:nvPr>
        </p:nvSpPr>
        <p:spPr>
          <a:xfrm>
            <a:off x="5292080" y="4653137"/>
            <a:ext cx="1512168" cy="288031"/>
          </a:xfrm>
        </p:spPr>
        <p:txBody>
          <a:bodyPr/>
          <a:lstStyle/>
          <a:p>
            <a:r>
              <a:rPr lang="fr-FR" dirty="0" smtClean="0"/>
              <a:t>Installation du package dans le repo local </a:t>
            </a:r>
            <a:r>
              <a:rPr lang="fr-FR" dirty="0" err="1" smtClean="0"/>
              <a:t>maven</a:t>
            </a:r>
            <a:endParaRPr lang="fr-FR" dirty="0"/>
          </a:p>
        </p:txBody>
      </p:sp>
      <p:sp>
        <p:nvSpPr>
          <p:cNvPr id="37" name="Espace réservé du texte 36"/>
          <p:cNvSpPr>
            <a:spLocks noGrp="1"/>
          </p:cNvSpPr>
          <p:nvPr>
            <p:ph type="body" sz="quarter" idx="99"/>
          </p:nvPr>
        </p:nvSpPr>
        <p:spPr>
          <a:xfrm>
            <a:off x="2483768" y="4725146"/>
            <a:ext cx="1656184" cy="360038"/>
          </a:xfrm>
        </p:spPr>
        <p:txBody>
          <a:bodyPr/>
          <a:lstStyle/>
          <a:p>
            <a:r>
              <a:rPr lang="fr-FR" dirty="0" smtClean="0"/>
              <a:t>Test du code compilé</a:t>
            </a:r>
            <a:endParaRPr lang="fr-FR" dirty="0"/>
          </a:p>
        </p:txBody>
      </p:sp>
      <p:sp>
        <p:nvSpPr>
          <p:cNvPr id="12" name="Espace réservé du numéro de diapositive 11"/>
          <p:cNvSpPr>
            <a:spLocks noGrp="1"/>
          </p:cNvSpPr>
          <p:nvPr>
            <p:ph type="sldNum" sz="quarter" idx="12"/>
          </p:nvPr>
        </p:nvSpPr>
        <p:spPr/>
        <p:txBody>
          <a:bodyPr/>
          <a:lstStyle/>
          <a:p>
            <a:fld id="{AF43E6FD-AB27-4108-A2FC-346BB5F75E3F}" type="slidenum">
              <a:rPr lang="fr-FR" smtClean="0"/>
              <a:pPr/>
              <a:t>69</a:t>
            </a:fld>
            <a:endParaRPr lang="fr-FR" dirty="0"/>
          </a:p>
        </p:txBody>
      </p:sp>
      <p:sp>
        <p:nvSpPr>
          <p:cNvPr id="40" name="Espace réservé du texte 25"/>
          <p:cNvSpPr>
            <a:spLocks noGrp="1"/>
          </p:cNvSpPr>
          <p:nvPr>
            <p:ph type="body" sz="quarter" idx="88"/>
          </p:nvPr>
        </p:nvSpPr>
        <p:spPr>
          <a:xfrm>
            <a:off x="261895" y="5523371"/>
            <a:ext cx="1164227" cy="270325"/>
          </a:xfrm>
        </p:spPr>
        <p:style>
          <a:lnRef idx="2">
            <a:schemeClr val="accent6"/>
          </a:lnRef>
          <a:fillRef idx="1">
            <a:schemeClr val="lt1"/>
          </a:fillRef>
          <a:effectRef idx="0">
            <a:schemeClr val="accent6"/>
          </a:effectRef>
          <a:fontRef idx="minor">
            <a:schemeClr val="dk1"/>
          </a:fontRef>
        </p:style>
        <p:txBody>
          <a:bodyPr/>
          <a:lstStyle/>
          <a:p>
            <a:r>
              <a:rPr lang="fr-FR" dirty="0" smtClean="0">
                <a:solidFill>
                  <a:schemeClr val="accent2">
                    <a:lumMod val="75000"/>
                  </a:schemeClr>
                </a:solidFill>
              </a:rPr>
              <a:t>Clean</a:t>
            </a:r>
            <a:endParaRPr lang="fr-FR" dirty="0">
              <a:solidFill>
                <a:schemeClr val="accent2">
                  <a:lumMod val="75000"/>
                </a:schemeClr>
              </a:solidFill>
            </a:endParaRPr>
          </a:p>
        </p:txBody>
      </p:sp>
    </p:spTree>
    <p:extLst>
      <p:ext uri="{BB962C8B-B14F-4D97-AF65-F5344CB8AC3E}">
        <p14:creationId xmlns:p14="http://schemas.microsoft.com/office/powerpoint/2010/main" val="30133350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marL="292100" indent="-292100" defTabSz="914199" eaLnBrk="1" fontAlgn="auto" hangingPunct="1">
              <a:spcBef>
                <a:spcPct val="50000"/>
              </a:spcBef>
              <a:spcAft>
                <a:spcPct val="20000"/>
              </a:spcAft>
              <a:defRPr/>
            </a:pPr>
            <a:r>
              <a:rPr lang="fr-FR" dirty="0" smtClean="0"/>
              <a:t>LA DIVISION ARA  </a:t>
            </a:r>
            <a:endParaRPr lang="fr-FR" dirty="0"/>
          </a:p>
        </p:txBody>
      </p:sp>
      <p:sp>
        <p:nvSpPr>
          <p:cNvPr id="22531" name="Rectangle 3"/>
          <p:cNvSpPr>
            <a:spLocks noChangeArrowheads="1"/>
          </p:cNvSpPr>
          <p:nvPr/>
        </p:nvSpPr>
        <p:spPr bwMode="auto">
          <a:xfrm>
            <a:off x="642938" y="2362200"/>
            <a:ext cx="8120062" cy="393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42926">
                <a:solidFill>
                  <a:srgbClr val="000000"/>
                </a:solidFill>
                <a:miter lim="800000"/>
                <a:headEnd/>
                <a:tailEnd/>
              </a14:hiddenLine>
            </a:ext>
          </a:extLst>
        </p:spPr>
        <p:txBody>
          <a:bodyPr/>
          <a:lstStyle>
            <a:lvl1pPr>
              <a:spcBef>
                <a:spcPts val="1800"/>
              </a:spcBef>
              <a:buClr>
                <a:srgbClr val="CF022B"/>
              </a:buClr>
              <a:buSzPct val="90000"/>
              <a:buBlip>
                <a:blip r:embed="rId3"/>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eaLnBrk="1" hangingPunct="1">
              <a:spcBef>
                <a:spcPct val="0"/>
              </a:spcBef>
              <a:buClrTx/>
              <a:buSzTx/>
              <a:buFontTx/>
              <a:buNone/>
            </a:pPr>
            <a:endParaRPr lang="fr-FR" altLang="fr-FR" sz="1800"/>
          </a:p>
        </p:txBody>
      </p:sp>
      <p:sp>
        <p:nvSpPr>
          <p:cNvPr id="7" name="Rectangle 4"/>
          <p:cNvSpPr>
            <a:spLocks noChangeArrowheads="1"/>
          </p:cNvSpPr>
          <p:nvPr/>
        </p:nvSpPr>
        <p:spPr bwMode="auto">
          <a:xfrm>
            <a:off x="520700" y="1066800"/>
            <a:ext cx="7939088" cy="4992688"/>
          </a:xfrm>
          <a:prstGeom prst="rect">
            <a:avLst/>
          </a:prstGeom>
          <a:noFill/>
          <a:ln w="9525">
            <a:noFill/>
            <a:miter lim="800000"/>
            <a:headEnd/>
            <a:tailEnd/>
          </a:ln>
        </p:spPr>
        <p:txBody>
          <a:bodyPr lIns="92075" tIns="46038" rIns="92075" bIns="46038"/>
          <a:lstStyle/>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endParaRPr lang="fr-FR" sz="1600" b="1" dirty="0">
              <a:solidFill>
                <a:srgbClr val="5A5A5A"/>
              </a:solidFill>
              <a:latin typeface="+mn-lt"/>
              <a:cs typeface="+mn-cs"/>
            </a:endParaRPr>
          </a:p>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r>
              <a:rPr lang="fr-FR" sz="1600" b="1" dirty="0">
                <a:solidFill>
                  <a:schemeClr val="tx1">
                    <a:lumMod val="90000"/>
                    <a:lumOff val="10000"/>
                  </a:schemeClr>
                </a:solidFill>
                <a:latin typeface="+mn-lt"/>
                <a:cs typeface="+mn-cs"/>
              </a:rPr>
              <a:t>Berceau historique de </a:t>
            </a:r>
            <a:r>
              <a:rPr lang="fr-FR" sz="1600" b="1" dirty="0" err="1">
                <a:solidFill>
                  <a:schemeClr val="tx1">
                    <a:lumMod val="90000"/>
                    <a:lumOff val="10000"/>
                  </a:schemeClr>
                </a:solidFill>
                <a:latin typeface="+mn-lt"/>
                <a:cs typeface="+mn-cs"/>
              </a:rPr>
              <a:t>Sopra</a:t>
            </a:r>
            <a:r>
              <a:rPr lang="fr-FR" sz="1600" b="1" dirty="0">
                <a:solidFill>
                  <a:schemeClr val="tx1">
                    <a:lumMod val="90000"/>
                    <a:lumOff val="10000"/>
                  </a:schemeClr>
                </a:solidFill>
                <a:latin typeface="+mn-lt"/>
                <a:cs typeface="+mn-cs"/>
              </a:rPr>
              <a:t> </a:t>
            </a:r>
            <a:r>
              <a:rPr lang="fr-FR" sz="1600" b="1" dirty="0" err="1">
                <a:solidFill>
                  <a:schemeClr val="tx1">
                    <a:lumMod val="90000"/>
                    <a:lumOff val="10000"/>
                  </a:schemeClr>
                </a:solidFill>
                <a:latin typeface="+mn-lt"/>
                <a:cs typeface="+mn-cs"/>
              </a:rPr>
              <a:t>Steria</a:t>
            </a:r>
            <a:endParaRPr lang="fr-FR" sz="1600" b="1" dirty="0">
              <a:solidFill>
                <a:schemeClr val="tx1">
                  <a:lumMod val="90000"/>
                  <a:lumOff val="10000"/>
                </a:schemeClr>
              </a:solidFill>
              <a:latin typeface="+mn-lt"/>
              <a:cs typeface="+mn-cs"/>
            </a:endParaRPr>
          </a:p>
          <a:p>
            <a:pPr marL="292100" indent="-292100" defTabSz="914199" eaLnBrk="1" fontAlgn="auto" hangingPunct="1">
              <a:lnSpc>
                <a:spcPct val="90000"/>
              </a:lnSpc>
              <a:spcBef>
                <a:spcPct val="50000"/>
              </a:spcBef>
              <a:spcAft>
                <a:spcPct val="20000"/>
              </a:spcAft>
              <a:buClr>
                <a:srgbClr val="DA162E"/>
              </a:buClr>
              <a:buSzPct val="75000"/>
              <a:buFont typeface="Wingdings" pitchFamily="2" charset="2"/>
              <a:buChar char="n"/>
              <a:defRPr/>
            </a:pPr>
            <a:r>
              <a:rPr lang="fr-FR" sz="1600" b="1" dirty="0">
                <a:solidFill>
                  <a:schemeClr val="tx1">
                    <a:lumMod val="90000"/>
                    <a:lumOff val="10000"/>
                  </a:schemeClr>
                </a:solidFill>
                <a:latin typeface="+mn-lt"/>
                <a:cs typeface="+mn-cs"/>
              </a:rPr>
              <a:t>1 500 collaborateurs répartis sur 4 sites </a:t>
            </a:r>
          </a:p>
          <a:p>
            <a:pPr marL="755650" lvl="1" indent="-273050" defTabSz="914199" eaLnBrk="1" fontAlgn="auto" hangingPunct="1">
              <a:lnSpc>
                <a:spcPct val="90000"/>
              </a:lnSpc>
              <a:spcBef>
                <a:spcPct val="50000"/>
              </a:spcBef>
              <a:spcAft>
                <a:spcPts val="0"/>
              </a:spcAft>
              <a:buClr>
                <a:srgbClr val="A6A6A6"/>
              </a:buClr>
              <a:buSzPct val="75000"/>
              <a:buFont typeface="Wingdings" pitchFamily="2" charset="2"/>
              <a:buChar char="n"/>
              <a:defRPr/>
            </a:pPr>
            <a:r>
              <a:rPr lang="fr-FR" sz="1400" b="1" dirty="0">
                <a:solidFill>
                  <a:schemeClr val="tx1">
                    <a:lumMod val="90000"/>
                    <a:lumOff val="10000"/>
                  </a:schemeClr>
                </a:solidFill>
                <a:latin typeface="+mn-lt"/>
                <a:cs typeface="+mn-cs"/>
              </a:rPr>
              <a:t>Division ARA</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Annecy</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Clermont Ferrand</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Grenoble</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Lyon</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endParaRPr lang="fr-FR" sz="1400" dirty="0">
              <a:solidFill>
                <a:schemeClr val="tx1">
                  <a:lumMod val="90000"/>
                  <a:lumOff val="10000"/>
                </a:schemeClr>
              </a:solidFill>
              <a:latin typeface="+mn-lt"/>
              <a:cs typeface="+mn-cs"/>
            </a:endParaRPr>
          </a:p>
          <a:p>
            <a:pPr marL="755650" lvl="1" indent="-273050" defTabSz="914199" eaLnBrk="1" fontAlgn="auto" hangingPunct="1">
              <a:lnSpc>
                <a:spcPct val="90000"/>
              </a:lnSpc>
              <a:spcBef>
                <a:spcPct val="50000"/>
              </a:spcBef>
              <a:spcAft>
                <a:spcPts val="0"/>
              </a:spcAft>
              <a:buClr>
                <a:srgbClr val="A6A6A6"/>
              </a:buClr>
              <a:buSzPct val="75000"/>
              <a:buFont typeface="Wingdings" pitchFamily="2" charset="2"/>
              <a:buChar char="n"/>
              <a:defRPr/>
            </a:pPr>
            <a:r>
              <a:rPr lang="fr-FR" sz="1400" b="1" dirty="0">
                <a:solidFill>
                  <a:schemeClr val="tx1">
                    <a:lumMod val="90000"/>
                    <a:lumOff val="10000"/>
                  </a:schemeClr>
                </a:solidFill>
                <a:latin typeface="+mn-lt"/>
                <a:cs typeface="+mn-cs"/>
              </a:rPr>
              <a:t>Autres divisions </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Immobilier</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Banque </a:t>
            </a:r>
          </a:p>
          <a:p>
            <a:pPr marL="1238250" lvl="2" indent="-228600" defTabSz="914199" eaLnBrk="1" fontAlgn="auto" hangingPunct="1">
              <a:lnSpc>
                <a:spcPct val="90000"/>
              </a:lnSpc>
              <a:spcBef>
                <a:spcPct val="50000"/>
              </a:spcBef>
              <a:spcAft>
                <a:spcPct val="20000"/>
              </a:spcAft>
              <a:buClr>
                <a:srgbClr val="A7A9C1"/>
              </a:buClr>
              <a:buSzPct val="60000"/>
              <a:buFont typeface="Wingdings" pitchFamily="2" charset="2"/>
              <a:buChar char="n"/>
              <a:defRPr/>
            </a:pPr>
            <a:r>
              <a:rPr lang="fr-FR" sz="1400" dirty="0">
                <a:solidFill>
                  <a:schemeClr val="tx1">
                    <a:lumMod val="90000"/>
                    <a:lumOff val="10000"/>
                  </a:schemeClr>
                </a:solidFill>
                <a:latin typeface="+mn-lt"/>
                <a:cs typeface="+mn-cs"/>
              </a:rPr>
              <a:t>DSRH</a:t>
            </a:r>
          </a:p>
        </p:txBody>
      </p:sp>
      <p:sp>
        <p:nvSpPr>
          <p:cNvPr id="24581" name="Espace réservé de la date 9"/>
          <p:cNvSpPr>
            <a:spLocks noGrp="1"/>
          </p:cNvSpPr>
          <p:nvPr>
            <p:ph type="dt" sz="quarter" idx="429496729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0DEE46F3-69E4-4BC2-AAAF-CD7CE2078301}" type="datetime1">
              <a:rPr lang="fr-FR"/>
              <a:pPr defTabSz="912813" fontAlgn="base">
                <a:spcBef>
                  <a:spcPct val="0"/>
                </a:spcBef>
                <a:spcAft>
                  <a:spcPct val="0"/>
                </a:spcAft>
                <a:defRPr/>
              </a:pPr>
              <a:t>05/02/2018</a:t>
            </a:fld>
            <a:endParaRPr lang="fr-FR"/>
          </a:p>
        </p:txBody>
      </p:sp>
      <p:grpSp>
        <p:nvGrpSpPr>
          <p:cNvPr id="22534" name="Groupe 12"/>
          <p:cNvGrpSpPr>
            <a:grpSpLocks/>
          </p:cNvGrpSpPr>
          <p:nvPr/>
        </p:nvGrpSpPr>
        <p:grpSpPr bwMode="auto">
          <a:xfrm>
            <a:off x="4643438" y="1412875"/>
            <a:ext cx="3897312" cy="4062413"/>
            <a:chOff x="5580112" y="1032310"/>
            <a:chExt cx="3024336" cy="4062492"/>
          </a:xfrm>
        </p:grpSpPr>
        <p:pic>
          <p:nvPicPr>
            <p:cNvPr id="12" name="Picture 3"/>
            <p:cNvPicPr>
              <a:picLocks noChangeAspect="1" noChangeArrowheads="1"/>
            </p:cNvPicPr>
            <p:nvPr/>
          </p:nvPicPr>
          <p:blipFill>
            <a:blip r:embed="rId4" cstate="print"/>
            <a:srcRect l="63502" t="26297" r="11407" b="35313"/>
            <a:stretch>
              <a:fillRect/>
            </a:stretch>
          </p:blipFill>
          <p:spPr bwMode="auto">
            <a:xfrm>
              <a:off x="5580112" y="1032310"/>
              <a:ext cx="3024336" cy="4062492"/>
            </a:xfrm>
            <a:prstGeom prst="rect">
              <a:avLst/>
            </a:prstGeom>
            <a:ln>
              <a:noFill/>
            </a:ln>
            <a:effectLst>
              <a:outerShdw blurRad="292100" dist="139700" dir="2700000" algn="tl" rotWithShape="0">
                <a:srgbClr val="333333">
                  <a:alpha val="65000"/>
                </a:srgbClr>
              </a:outerShdw>
            </a:effectLst>
            <a:scene3d>
              <a:camera prst="isometricOffAxis1Right"/>
              <a:lightRig rig="threePt" dir="t"/>
            </a:scene3d>
            <a:sp3d>
              <a:bevelT/>
            </a:sp3d>
          </p:spPr>
        </p:pic>
        <p:pic>
          <p:nvPicPr>
            <p:cNvPr id="13" name="Picture 3" descr="d:\Profiles\jePetit\AppData\Local\Microsoft\Windows\Temporary Internet Files\Content.IE5\OUPA5BID\MC900439343[1].jpg"/>
            <p:cNvPicPr>
              <a:picLocks noChangeAspect="1" noChangeArrowheads="1"/>
            </p:cNvPicPr>
            <p:nvPr/>
          </p:nvPicPr>
          <p:blipFill>
            <a:blip r:embed="rId5" cstate="print">
              <a:clrChange>
                <a:clrFrom>
                  <a:srgbClr val="FFFFFF"/>
                </a:clrFrom>
                <a:clrTo>
                  <a:srgbClr val="FFFFFF">
                    <a:alpha val="0"/>
                  </a:srgbClr>
                </a:clrTo>
              </a:clrChange>
              <a:duotone>
                <a:prstClr val="black"/>
                <a:schemeClr val="accent3">
                  <a:tint val="45000"/>
                  <a:satMod val="400000"/>
                </a:schemeClr>
              </a:duotone>
            </a:blip>
            <a:srcRect/>
            <a:stretch>
              <a:fillRect/>
            </a:stretch>
          </p:blipFill>
          <p:spPr bwMode="auto">
            <a:xfrm>
              <a:off x="5922771" y="2564904"/>
              <a:ext cx="2476827" cy="2448272"/>
            </a:xfrm>
            <a:prstGeom prst="rect">
              <a:avLst/>
            </a:prstGeom>
            <a:noFill/>
          </p:spPr>
        </p:pic>
      </p:grpSp>
      <p:sp>
        <p:nvSpPr>
          <p:cNvPr id="9" name="Espace réservé du pied de page 8"/>
          <p:cNvSpPr>
            <a:spLocks noGrp="1"/>
          </p:cNvSpPr>
          <p:nvPr>
            <p:ph type="ftr" sz="quarter" idx="4294967295"/>
          </p:nvPr>
        </p:nvSpPr>
        <p:spPr/>
        <p:txBody>
          <a:bodyPr/>
          <a:lstStyle/>
          <a:p>
            <a:pPr>
              <a:defRPr/>
            </a:pPr>
            <a:r>
              <a:rPr lang="fr-FR" smtClean="0"/>
              <a:t>Présentation Sopra Steria</a:t>
            </a:r>
            <a:endParaRPr lang="fr-FR" dirty="0"/>
          </a:p>
        </p:txBody>
      </p:sp>
    </p:spTree>
    <p:extLst>
      <p:ext uri="{BB962C8B-B14F-4D97-AF65-F5344CB8AC3E}">
        <p14:creationId xmlns:p14="http://schemas.microsoft.com/office/powerpoint/2010/main" val="364705893"/>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Maven</a:t>
            </a:r>
            <a:r>
              <a:rPr lang="fr-FR" dirty="0" smtClean="0"/>
              <a:t> </a:t>
            </a:r>
            <a:r>
              <a:rPr lang="fr-FR" dirty="0" err="1" smtClean="0"/>
              <a:t>LifeCycle</a:t>
            </a:r>
            <a:r>
              <a:rPr lang="fr-FR" dirty="0" smtClean="0"/>
              <a:t> - main phases</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70</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1"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2"/>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b="1" dirty="0" smtClean="0"/>
              <a:t>compile</a:t>
            </a:r>
            <a:r>
              <a:rPr lang="en-US" sz="1800" dirty="0"/>
              <a:t>: compile the source code of the project</a:t>
            </a:r>
          </a:p>
          <a:p>
            <a:r>
              <a:rPr lang="en-US" sz="1800" b="1" dirty="0"/>
              <a:t>test</a:t>
            </a:r>
            <a:r>
              <a:rPr lang="en-US" sz="1800" dirty="0"/>
              <a:t>: test the compiled source code using a suitable unit testing framework. </a:t>
            </a:r>
          </a:p>
          <a:p>
            <a:r>
              <a:rPr lang="en-US" sz="1800" b="1" dirty="0"/>
              <a:t>package</a:t>
            </a:r>
            <a:r>
              <a:rPr lang="en-US" sz="1800" dirty="0"/>
              <a:t>: take the compiled code and package it in its distributable format, such as a JAR.</a:t>
            </a:r>
          </a:p>
          <a:p>
            <a:r>
              <a:rPr lang="en-US" sz="1800" b="1" dirty="0"/>
              <a:t>integration-test</a:t>
            </a:r>
            <a:r>
              <a:rPr lang="en-US" sz="1800" dirty="0"/>
              <a:t>: process and deploy the package if necessary into an environment where integration tests can be run</a:t>
            </a:r>
          </a:p>
          <a:p>
            <a:r>
              <a:rPr lang="en-US" sz="1800" b="1" dirty="0"/>
              <a:t>verify</a:t>
            </a:r>
            <a:r>
              <a:rPr lang="en-US" sz="1800" dirty="0"/>
              <a:t>: run any checks to verify the package is valid and meets quality criteria</a:t>
            </a:r>
          </a:p>
          <a:p>
            <a:r>
              <a:rPr lang="en-US" sz="1800" b="1" dirty="0"/>
              <a:t>install</a:t>
            </a:r>
            <a:r>
              <a:rPr lang="en-US" sz="1800" dirty="0"/>
              <a:t>: install the package into the local repository, for use as a dependency in other projects locally</a:t>
            </a:r>
          </a:p>
          <a:p>
            <a:r>
              <a:rPr lang="en-US" sz="1800" b="1" dirty="0"/>
              <a:t>deploy</a:t>
            </a:r>
            <a:r>
              <a:rPr lang="en-US" sz="1800" dirty="0"/>
              <a:t>: done in an integration or release environment, copies the final package to the remote repository for sharing with other developers and projects.</a:t>
            </a:r>
          </a:p>
        </p:txBody>
      </p:sp>
      <p:sp>
        <p:nvSpPr>
          <p:cNvPr id="35"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9589997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DependeNcY</a:t>
            </a:r>
            <a:r>
              <a:rPr lang="fr-FR" dirty="0" smtClean="0"/>
              <a:t> management</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71</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31"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2"/>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Unique ID based on </a:t>
            </a:r>
            <a:r>
              <a:rPr lang="en-US" sz="1800" dirty="0" smtClean="0"/>
              <a:t>:</a:t>
            </a:r>
          </a:p>
          <a:p>
            <a:pPr lvl="1"/>
            <a:r>
              <a:rPr lang="en-US" sz="1600" dirty="0" smtClean="0"/>
              <a:t>Group</a:t>
            </a:r>
          </a:p>
          <a:p>
            <a:pPr lvl="1"/>
            <a:r>
              <a:rPr lang="en-US" sz="1600" dirty="0" smtClean="0"/>
              <a:t>Id</a:t>
            </a:r>
          </a:p>
          <a:p>
            <a:pPr lvl="1"/>
            <a:r>
              <a:rPr lang="en-US" sz="1600" dirty="0" smtClean="0"/>
              <a:t>Version</a:t>
            </a:r>
            <a:endParaRPr lang="en-US" sz="1600" b="1" dirty="0"/>
          </a:p>
          <a:p>
            <a:r>
              <a:rPr lang="en-US" sz="1800" dirty="0"/>
              <a:t>Describe in </a:t>
            </a:r>
            <a:r>
              <a:rPr lang="en-US" sz="1800" dirty="0" err="1"/>
              <a:t>pom</a:t>
            </a:r>
            <a:r>
              <a:rPr lang="en-US" sz="1800" dirty="0"/>
              <a:t> file (Project Object Model</a:t>
            </a:r>
            <a:r>
              <a:rPr lang="en-US" sz="1800" dirty="0" smtClean="0"/>
              <a:t>)</a:t>
            </a:r>
          </a:p>
          <a:p>
            <a:r>
              <a:rPr lang="en-US" sz="1800" dirty="0" smtClean="0"/>
              <a:t>Transitive Dependencies</a:t>
            </a:r>
          </a:p>
          <a:p>
            <a:r>
              <a:rPr lang="en-US" sz="1800" dirty="0" smtClean="0"/>
              <a:t>/!\ Cyclic dependencies</a:t>
            </a:r>
          </a:p>
          <a:p>
            <a:r>
              <a:rPr lang="en-US" sz="1800" dirty="0" smtClean="0"/>
              <a:t>/!\ Version conflict </a:t>
            </a:r>
            <a:endParaRPr lang="en-US" sz="1800" dirty="0"/>
          </a:p>
          <a:p>
            <a:endParaRPr lang="en-US" sz="1800"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70452077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err="1"/>
              <a:t>DependeNcY</a:t>
            </a:r>
            <a:r>
              <a:rPr lang="fr-FR" dirty="0"/>
              <a:t> management</a:t>
            </a:r>
          </a:p>
        </p:txBody>
      </p:sp>
      <p:sp>
        <p:nvSpPr>
          <p:cNvPr id="6" name="Espace réservé du numéro de diapositive 5"/>
          <p:cNvSpPr>
            <a:spLocks noGrp="1"/>
          </p:cNvSpPr>
          <p:nvPr>
            <p:ph type="sldNum" sz="quarter" idx="12"/>
          </p:nvPr>
        </p:nvSpPr>
        <p:spPr/>
        <p:txBody>
          <a:bodyPr/>
          <a:lstStyle/>
          <a:p>
            <a:fld id="{AF43E6FD-AB27-4108-A2FC-346BB5F75E3F}" type="slidenum">
              <a:rPr lang="fr-FR" smtClean="0"/>
              <a:pPr/>
              <a:t>72</a:t>
            </a:fld>
            <a:endParaRPr lang="fr-FR" dirty="0"/>
          </a:p>
        </p:txBody>
      </p:sp>
      <p:sp>
        <p:nvSpPr>
          <p:cNvPr id="55" name="Rectangle 54"/>
          <p:cNvSpPr/>
          <p:nvPr/>
        </p:nvSpPr>
        <p:spPr>
          <a:xfrm>
            <a:off x="270243" y="1389640"/>
            <a:ext cx="3163465" cy="1728192"/>
          </a:xfrm>
          <a:prstGeom prst="rect">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fr-FR" dirty="0" smtClean="0"/>
              <a:t>Contient des </a:t>
            </a:r>
            <a:r>
              <a:rPr lang="fr-FR" dirty="0" err="1" smtClean="0"/>
              <a:t>pom</a:t>
            </a:r>
            <a:r>
              <a:rPr lang="fr-FR" dirty="0" smtClean="0"/>
              <a:t> et des artefacts (jar, </a:t>
            </a:r>
            <a:r>
              <a:rPr lang="fr-FR" dirty="0" err="1" smtClean="0"/>
              <a:t>war</a:t>
            </a:r>
            <a:r>
              <a:rPr lang="fr-FR" dirty="0" smtClean="0"/>
              <a:t>, </a:t>
            </a:r>
            <a:r>
              <a:rPr lang="fr-FR" dirty="0" err="1" smtClean="0"/>
              <a:t>ear</a:t>
            </a:r>
            <a:r>
              <a:rPr lang="fr-FR" dirty="0" smtClean="0"/>
              <a:t>, zip, …)</a:t>
            </a:r>
          </a:p>
        </p:txBody>
      </p:sp>
      <p:sp>
        <p:nvSpPr>
          <p:cNvPr id="56" name="Rectangle 55"/>
          <p:cNvSpPr/>
          <p:nvPr/>
        </p:nvSpPr>
        <p:spPr>
          <a:xfrm>
            <a:off x="3779912" y="980728"/>
            <a:ext cx="4392488" cy="5112568"/>
          </a:xfrm>
          <a:prstGeom prst="rect">
            <a:avLst/>
          </a:prstGeom>
          <a:ln/>
        </p:spPr>
        <p:style>
          <a:lnRef idx="2">
            <a:schemeClr val="accent3"/>
          </a:lnRef>
          <a:fillRef idx="1">
            <a:schemeClr val="lt1"/>
          </a:fillRef>
          <a:effectRef idx="0">
            <a:schemeClr val="accent3"/>
          </a:effectRef>
          <a:fontRef idx="minor">
            <a:schemeClr val="dk1"/>
          </a:fontRef>
        </p:style>
        <p:txBody>
          <a:bodyPr rtlCol="0" anchor="t"/>
          <a:lstStyle/>
          <a:p>
            <a:pPr algn="ctr"/>
            <a:r>
              <a:rPr lang="fr-FR" b="1" dirty="0" smtClean="0"/>
              <a:t>Distant ou local</a:t>
            </a:r>
          </a:p>
        </p:txBody>
      </p:sp>
      <p:sp>
        <p:nvSpPr>
          <p:cNvPr id="57" name="Rectangle 56"/>
          <p:cNvSpPr/>
          <p:nvPr/>
        </p:nvSpPr>
        <p:spPr>
          <a:xfrm>
            <a:off x="4239344" y="3419064"/>
            <a:ext cx="3528392" cy="2270148"/>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fr-FR" b="1" dirty="0" smtClean="0"/>
              <a:t>Distant</a:t>
            </a:r>
          </a:p>
          <a:p>
            <a:pPr algn="ctr"/>
            <a:endParaRPr lang="fr-FR" dirty="0"/>
          </a:p>
          <a:p>
            <a:pPr marL="285750" indent="-285750" algn="ctr">
              <a:buFontTx/>
              <a:buChar char="-"/>
            </a:pPr>
            <a:r>
              <a:rPr lang="fr-FR" dirty="0" smtClean="0"/>
              <a:t>Centralise les artefacts construits par les applications</a:t>
            </a:r>
          </a:p>
          <a:p>
            <a:pPr marL="285750" indent="-285750" algn="ctr">
              <a:buFontTx/>
              <a:buChar char="-"/>
            </a:pPr>
            <a:r>
              <a:rPr lang="fr-FR" dirty="0" smtClean="0"/>
              <a:t>Peut servir aussi de cache (</a:t>
            </a:r>
            <a:r>
              <a:rPr lang="fr-FR" dirty="0" err="1" smtClean="0"/>
              <a:t>mirroir</a:t>
            </a:r>
            <a:r>
              <a:rPr lang="fr-FR" dirty="0" smtClean="0"/>
              <a:t>) pour d’autres repos distants</a:t>
            </a:r>
          </a:p>
        </p:txBody>
      </p:sp>
      <p:sp>
        <p:nvSpPr>
          <p:cNvPr id="58" name="Rectangle 57"/>
          <p:cNvSpPr/>
          <p:nvPr/>
        </p:nvSpPr>
        <p:spPr>
          <a:xfrm>
            <a:off x="4211960" y="1491218"/>
            <a:ext cx="3528392" cy="1512168"/>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fr-FR" b="1" dirty="0" smtClean="0"/>
              <a:t>Local</a:t>
            </a:r>
          </a:p>
          <a:p>
            <a:pPr algn="ctr"/>
            <a:endParaRPr lang="fr-FR" dirty="0"/>
          </a:p>
          <a:p>
            <a:pPr algn="ctr"/>
            <a:r>
              <a:rPr lang="fr-FR" dirty="0" smtClean="0"/>
              <a:t>Joue le rôle de cache</a:t>
            </a:r>
          </a:p>
        </p:txBody>
      </p:sp>
      <p:sp>
        <p:nvSpPr>
          <p:cNvPr id="59" name="Rectangle 58"/>
          <p:cNvSpPr/>
          <p:nvPr/>
        </p:nvSpPr>
        <p:spPr>
          <a:xfrm>
            <a:off x="270243" y="3876255"/>
            <a:ext cx="3163465" cy="1800200"/>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fr-FR" b="1" dirty="0" smtClean="0"/>
              <a:t>Exemple d’outils jouant le rôle de repo </a:t>
            </a:r>
            <a:r>
              <a:rPr lang="fr-FR" b="1" dirty="0" err="1" smtClean="0"/>
              <a:t>maven</a:t>
            </a:r>
            <a:endParaRPr lang="fr-FR" b="1" dirty="0" smtClean="0"/>
          </a:p>
          <a:p>
            <a:pPr algn="ctr"/>
            <a:endParaRPr lang="fr-FR" dirty="0"/>
          </a:p>
          <a:p>
            <a:pPr algn="ctr"/>
            <a:r>
              <a:rPr lang="fr-FR" dirty="0" smtClean="0"/>
              <a:t>Nexus, </a:t>
            </a:r>
            <a:r>
              <a:rPr lang="fr-FR" dirty="0" err="1" smtClean="0"/>
              <a:t>artifactory</a:t>
            </a:r>
            <a:endParaRPr lang="fr-FR" dirty="0" smtClean="0"/>
          </a:p>
        </p:txBody>
      </p:sp>
    </p:spTree>
    <p:extLst>
      <p:ext uri="{BB962C8B-B14F-4D97-AF65-F5344CB8AC3E}">
        <p14:creationId xmlns:p14="http://schemas.microsoft.com/office/powerpoint/2010/main" val="375111936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re 19"/>
          <p:cNvSpPr>
            <a:spLocks noGrp="1"/>
          </p:cNvSpPr>
          <p:nvPr>
            <p:ph type="title"/>
          </p:nvPr>
        </p:nvSpPr>
        <p:spPr/>
        <p:txBody>
          <a:bodyPr/>
          <a:lstStyle/>
          <a:p>
            <a:r>
              <a:rPr lang="fr-FR" dirty="0" err="1"/>
              <a:t>DependeNcY</a:t>
            </a:r>
            <a:r>
              <a:rPr lang="fr-FR" dirty="0"/>
              <a:t> management</a:t>
            </a:r>
          </a:p>
        </p:txBody>
      </p:sp>
      <p:sp>
        <p:nvSpPr>
          <p:cNvPr id="19" name="Espace réservé du numéro de diapositive 18"/>
          <p:cNvSpPr>
            <a:spLocks noGrp="1"/>
          </p:cNvSpPr>
          <p:nvPr>
            <p:ph type="sldNum" sz="quarter" idx="12"/>
          </p:nvPr>
        </p:nvSpPr>
        <p:spPr/>
        <p:txBody>
          <a:bodyPr/>
          <a:lstStyle/>
          <a:p>
            <a:fld id="{AF43E6FD-AB27-4108-A2FC-346BB5F75E3F}" type="slidenum">
              <a:rPr lang="fr-FR" smtClean="0"/>
              <a:pPr/>
              <a:t>73</a:t>
            </a:fld>
            <a:endParaRPr lang="fr-FR" dirty="0"/>
          </a:p>
        </p:txBody>
      </p:sp>
      <p:sp>
        <p:nvSpPr>
          <p:cNvPr id="24" name="Rectangle 23"/>
          <p:cNvSpPr/>
          <p:nvPr/>
        </p:nvSpPr>
        <p:spPr>
          <a:xfrm>
            <a:off x="544439" y="1477927"/>
            <a:ext cx="4387601" cy="2304256"/>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fr-FR" b="1" dirty="0" smtClean="0"/>
              <a:t>Nommage des artefacts</a:t>
            </a:r>
          </a:p>
          <a:p>
            <a:pPr algn="ctr"/>
            <a:endParaRPr lang="fr-FR" sz="1600" dirty="0" smtClean="0"/>
          </a:p>
          <a:p>
            <a:r>
              <a:rPr lang="fr-FR" sz="1200" dirty="0" smtClean="0">
                <a:latin typeface="Courier New" panose="02070309020205020404" pitchFamily="49" charset="0"/>
                <a:cs typeface="Courier New" panose="02070309020205020404" pitchFamily="49" charset="0"/>
              </a:rPr>
              <a:t>&lt;</a:t>
            </a:r>
            <a:r>
              <a:rPr lang="fr-FR" sz="1200" dirty="0" err="1" smtClean="0">
                <a:latin typeface="Courier New" panose="02070309020205020404" pitchFamily="49" charset="0"/>
                <a:cs typeface="Courier New" panose="02070309020205020404" pitchFamily="49" charset="0"/>
              </a:rPr>
              <a:t>groupId</a:t>
            </a:r>
            <a:r>
              <a:rPr lang="fr-FR" sz="1200" dirty="0" smtClean="0">
                <a:latin typeface="Courier New" panose="02070309020205020404" pitchFamily="49" charset="0"/>
                <a:cs typeface="Courier New" panose="02070309020205020404" pitchFamily="49" charset="0"/>
              </a:rPr>
              <a:t>&gt;</a:t>
            </a:r>
            <a:r>
              <a:rPr lang="fr-FR" sz="1200" dirty="0" err="1" smtClean="0">
                <a:latin typeface="Courier New" panose="02070309020205020404" pitchFamily="49" charset="0"/>
                <a:cs typeface="Courier New" panose="02070309020205020404" pitchFamily="49" charset="0"/>
              </a:rPr>
              <a:t>org</a:t>
            </a:r>
            <a:r>
              <a:rPr lang="fr-FR" sz="1200" dirty="0" err="1">
                <a:latin typeface="Courier New" panose="02070309020205020404" pitchFamily="49" charset="0"/>
                <a:cs typeface="Courier New" panose="02070309020205020404" pitchFamily="49" charset="0"/>
              </a:rPr>
              <a:t>.</a:t>
            </a:r>
            <a:r>
              <a:rPr lang="fr-FR" sz="1200" dirty="0" err="1" smtClean="0">
                <a:latin typeface="Courier New" panose="02070309020205020404" pitchFamily="49" charset="0"/>
                <a:cs typeface="Courier New" panose="02070309020205020404" pitchFamily="49" charset="0"/>
              </a:rPr>
              <a:t>apache.tomcat.embed</a:t>
            </a:r>
            <a:r>
              <a:rPr lang="fr-FR" sz="1200" dirty="0">
                <a:latin typeface="Courier New" panose="02070309020205020404" pitchFamily="49" charset="0"/>
                <a:cs typeface="Courier New" panose="02070309020205020404" pitchFamily="49" charset="0"/>
              </a:rPr>
              <a:t>&lt;/</a:t>
            </a:r>
            <a:r>
              <a:rPr lang="fr-FR" sz="1200" dirty="0" err="1" smtClean="0">
                <a:latin typeface="Courier New" panose="02070309020205020404" pitchFamily="49" charset="0"/>
                <a:cs typeface="Courier New" panose="02070309020205020404" pitchFamily="49" charset="0"/>
              </a:rPr>
              <a:t>goupId</a:t>
            </a:r>
            <a:r>
              <a:rPr lang="fr-FR" sz="1200" dirty="0" smtClean="0">
                <a:latin typeface="Courier New" panose="02070309020205020404" pitchFamily="49" charset="0"/>
                <a:cs typeface="Courier New" panose="02070309020205020404" pitchFamily="49" charset="0"/>
              </a:rPr>
              <a:t>&gt;</a:t>
            </a:r>
          </a:p>
          <a:p>
            <a:r>
              <a:rPr lang="fr-FR" sz="1200" dirty="0" smtClean="0">
                <a:latin typeface="Courier New" panose="02070309020205020404" pitchFamily="49" charset="0"/>
                <a:cs typeface="Courier New" panose="02070309020205020404" pitchFamily="49" charset="0"/>
              </a:rPr>
              <a:t>&lt;</a:t>
            </a:r>
            <a:r>
              <a:rPr lang="fr-FR" sz="1200" dirty="0" err="1">
                <a:latin typeface="Courier New" panose="02070309020205020404" pitchFamily="49" charset="0"/>
                <a:cs typeface="Courier New" panose="02070309020205020404" pitchFamily="49" charset="0"/>
              </a:rPr>
              <a:t>artifactId</a:t>
            </a:r>
            <a:r>
              <a:rPr lang="fr-FR" sz="1200" dirty="0">
                <a:latin typeface="Courier New" panose="02070309020205020404" pitchFamily="49" charset="0"/>
                <a:cs typeface="Courier New" panose="02070309020205020404" pitchFamily="49" charset="0"/>
              </a:rPr>
              <a:t>&gt;</a:t>
            </a:r>
            <a:r>
              <a:rPr lang="fr-FR" sz="1200" dirty="0" err="1">
                <a:latin typeface="Courier New" panose="02070309020205020404" pitchFamily="49" charset="0"/>
                <a:cs typeface="Courier New" panose="02070309020205020404" pitchFamily="49" charset="0"/>
              </a:rPr>
              <a:t>tomcat-embed-core</a:t>
            </a:r>
            <a:r>
              <a:rPr lang="fr-FR" sz="1200" dirty="0">
                <a:latin typeface="Courier New" panose="02070309020205020404" pitchFamily="49" charset="0"/>
                <a:cs typeface="Courier New" panose="02070309020205020404" pitchFamily="49" charset="0"/>
              </a:rPr>
              <a:t>&lt;/</a:t>
            </a:r>
            <a:r>
              <a:rPr lang="fr-FR" sz="1200" dirty="0" err="1" smtClean="0">
                <a:latin typeface="Courier New" panose="02070309020205020404" pitchFamily="49" charset="0"/>
                <a:cs typeface="Courier New" panose="02070309020205020404" pitchFamily="49" charset="0"/>
              </a:rPr>
              <a:t>artifactId</a:t>
            </a:r>
            <a:r>
              <a:rPr lang="fr-FR" sz="1200" dirty="0" smtClean="0">
                <a:latin typeface="Courier New" panose="02070309020205020404" pitchFamily="49" charset="0"/>
                <a:cs typeface="Courier New" panose="02070309020205020404" pitchFamily="49" charset="0"/>
              </a:rPr>
              <a:t>&gt;</a:t>
            </a:r>
          </a:p>
          <a:p>
            <a:r>
              <a:rPr lang="fr-FR" sz="1200" dirty="0" smtClean="0">
                <a:latin typeface="Courier New" panose="02070309020205020404" pitchFamily="49" charset="0"/>
                <a:cs typeface="Courier New" panose="02070309020205020404" pitchFamily="49" charset="0"/>
              </a:rPr>
              <a:t>&lt;</a:t>
            </a:r>
            <a:r>
              <a:rPr lang="fr-FR" sz="1200" dirty="0">
                <a:latin typeface="Courier New" panose="02070309020205020404" pitchFamily="49" charset="0"/>
                <a:cs typeface="Courier New" panose="02070309020205020404" pitchFamily="49" charset="0"/>
              </a:rPr>
              <a:t>version&gt;7.0.47&lt;/</a:t>
            </a:r>
            <a:r>
              <a:rPr lang="fr-FR" sz="1200" dirty="0" smtClean="0">
                <a:latin typeface="Courier New" panose="02070309020205020404" pitchFamily="49" charset="0"/>
                <a:cs typeface="Courier New" panose="02070309020205020404" pitchFamily="49" charset="0"/>
              </a:rPr>
              <a:t>version&gt;</a:t>
            </a:r>
          </a:p>
        </p:txBody>
      </p:sp>
    </p:spTree>
    <p:extLst>
      <p:ext uri="{BB962C8B-B14F-4D97-AF65-F5344CB8AC3E}">
        <p14:creationId xmlns:p14="http://schemas.microsoft.com/office/powerpoint/2010/main" val="254734251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AF43E6FD-AB27-4108-A2FC-346BB5F75E3F}" type="slidenum">
              <a:rPr lang="fr-FR" smtClean="0"/>
              <a:pPr/>
              <a:t>74</a:t>
            </a:fld>
            <a:endParaRPr lang="fr-FR" dirty="0"/>
          </a:p>
        </p:txBody>
      </p:sp>
      <p:sp>
        <p:nvSpPr>
          <p:cNvPr id="5" name="Rectangle 4"/>
          <p:cNvSpPr/>
          <p:nvPr/>
        </p:nvSpPr>
        <p:spPr>
          <a:xfrm>
            <a:off x="544439" y="1340768"/>
            <a:ext cx="5323705" cy="4968552"/>
          </a:xfrm>
          <a:prstGeom prst="rect">
            <a:avLst/>
          </a:prstGeom>
          <a:ln/>
        </p:spPr>
        <p:style>
          <a:lnRef idx="2">
            <a:schemeClr val="accent6"/>
          </a:lnRef>
          <a:fillRef idx="1">
            <a:schemeClr val="lt1"/>
          </a:fillRef>
          <a:effectRef idx="0">
            <a:schemeClr val="accent6"/>
          </a:effectRef>
          <a:fontRef idx="minor">
            <a:schemeClr val="dk1"/>
          </a:fontRef>
        </p:style>
        <p:txBody>
          <a:bodyPr rtlCol="0" anchor="ctr"/>
          <a:lstStyle/>
          <a:p>
            <a:r>
              <a:rPr lang="fr-FR" sz="1200" b="1" dirty="0">
                <a:latin typeface="Courier New" panose="02070309020205020404" pitchFamily="49" charset="0"/>
                <a:cs typeface="Courier New" panose="02070309020205020404" pitchFamily="49" charset="0"/>
              </a:rPr>
              <a:t>&lt;</a:t>
            </a:r>
            <a:r>
              <a:rPr lang="fr-FR" sz="1200" b="1" dirty="0" err="1" smtClean="0">
                <a:latin typeface="Courier New" panose="02070309020205020404" pitchFamily="49" charset="0"/>
                <a:cs typeface="Courier New" panose="02070309020205020404" pitchFamily="49" charset="0"/>
              </a:rPr>
              <a:t>project</a:t>
            </a:r>
            <a:r>
              <a:rPr lang="fr-FR" sz="1200" b="1" dirty="0" smtClean="0">
                <a:latin typeface="Courier New" panose="02070309020205020404" pitchFamily="49" charset="0"/>
                <a:cs typeface="Courier New" panose="02070309020205020404" pitchFamily="49" charset="0"/>
              </a:rPr>
              <a:t>&gt;</a:t>
            </a:r>
            <a:endParaRPr lang="fr-FR" sz="1200" b="1" dirty="0">
              <a:latin typeface="Courier New" panose="02070309020205020404" pitchFamily="49" charset="0"/>
              <a:cs typeface="Courier New" panose="02070309020205020404" pitchFamily="49" charset="0"/>
            </a:endParaRPr>
          </a:p>
          <a:p>
            <a:pPr lvl="1"/>
            <a:r>
              <a:rPr lang="fr-FR" sz="1200" b="1" dirty="0">
                <a:latin typeface="Courier New" panose="02070309020205020404" pitchFamily="49" charset="0"/>
                <a:cs typeface="Courier New" panose="02070309020205020404" pitchFamily="49" charset="0"/>
              </a:rPr>
              <a:t>&lt;</a:t>
            </a:r>
            <a:r>
              <a:rPr lang="fr-FR" sz="1200" b="1" dirty="0" err="1">
                <a:latin typeface="Courier New" panose="02070309020205020404" pitchFamily="49" charset="0"/>
                <a:cs typeface="Courier New" panose="02070309020205020404" pitchFamily="49" charset="0"/>
              </a:rPr>
              <a:t>modelVersion</a:t>
            </a:r>
            <a:r>
              <a:rPr lang="fr-FR" sz="1200" b="1" dirty="0">
                <a:latin typeface="Courier New" panose="02070309020205020404" pitchFamily="49" charset="0"/>
                <a:cs typeface="Courier New" panose="02070309020205020404" pitchFamily="49" charset="0"/>
              </a:rPr>
              <a:t>&gt;4.0.0&lt;/</a:t>
            </a:r>
            <a:r>
              <a:rPr lang="fr-FR" sz="1200" b="1" dirty="0" err="1">
                <a:latin typeface="Courier New" panose="02070309020205020404" pitchFamily="49" charset="0"/>
                <a:cs typeface="Courier New" panose="02070309020205020404" pitchFamily="49" charset="0"/>
              </a:rPr>
              <a:t>modelVersion</a:t>
            </a:r>
            <a:r>
              <a:rPr lang="fr-FR" sz="1200" b="1" dirty="0">
                <a:latin typeface="Courier New" panose="02070309020205020404" pitchFamily="49" charset="0"/>
                <a:cs typeface="Courier New" panose="02070309020205020404" pitchFamily="49" charset="0"/>
              </a:rPr>
              <a:t>&gt;</a:t>
            </a:r>
          </a:p>
          <a:p>
            <a:pPr lvl="1"/>
            <a:endParaRPr lang="fr-FR" sz="1200" b="1" dirty="0" smtClean="0">
              <a:latin typeface="Courier New" panose="02070309020205020404" pitchFamily="49" charset="0"/>
              <a:cs typeface="Courier New" panose="02070309020205020404" pitchFamily="49" charset="0"/>
            </a:endParaRPr>
          </a:p>
          <a:p>
            <a:pPr lvl="1"/>
            <a:r>
              <a:rPr lang="fr-FR" sz="1200" b="1" dirty="0" smtClean="0">
                <a:solidFill>
                  <a:schemeClr val="accent6">
                    <a:lumMod val="75000"/>
                  </a:schemeClr>
                </a:solidFill>
                <a:latin typeface="Courier New" panose="02070309020205020404" pitchFamily="49" charset="0"/>
                <a:cs typeface="Courier New" panose="02070309020205020404" pitchFamily="49" charset="0"/>
              </a:rPr>
              <a:t>&lt;</a:t>
            </a:r>
            <a:r>
              <a:rPr lang="fr-FR" sz="1200" b="1" dirty="0" err="1" smtClean="0">
                <a:solidFill>
                  <a:schemeClr val="accent6">
                    <a:lumMod val="75000"/>
                  </a:schemeClr>
                </a:solidFill>
                <a:latin typeface="Courier New" panose="02070309020205020404" pitchFamily="49" charset="0"/>
                <a:cs typeface="Courier New" panose="02070309020205020404" pitchFamily="49" charset="0"/>
              </a:rPr>
              <a:t>groupId</a:t>
            </a:r>
            <a:r>
              <a:rPr lang="fr-FR" sz="1200" b="1" dirty="0" smtClean="0">
                <a:solidFill>
                  <a:schemeClr val="accent6">
                    <a:lumMod val="75000"/>
                  </a:schemeClr>
                </a:solidFill>
                <a:latin typeface="Courier New" panose="02070309020205020404" pitchFamily="49" charset="0"/>
                <a:cs typeface="Courier New" panose="02070309020205020404" pitchFamily="49" charset="0"/>
              </a:rPr>
              <a:t>&gt;</a:t>
            </a:r>
            <a:r>
              <a:rPr lang="fr-FR" sz="1200" b="1" dirty="0" err="1" smtClean="0">
                <a:solidFill>
                  <a:schemeClr val="accent6">
                    <a:lumMod val="75000"/>
                  </a:schemeClr>
                </a:solidFill>
                <a:latin typeface="Courier New" panose="02070309020205020404" pitchFamily="49" charset="0"/>
                <a:cs typeface="Courier New" panose="02070309020205020404" pitchFamily="49" charset="0"/>
              </a:rPr>
              <a:t>fr.renn.demo</a:t>
            </a:r>
            <a:r>
              <a:rPr lang="fr-FR" sz="1200" b="1" dirty="0" smtClean="0">
                <a:solidFill>
                  <a:schemeClr val="accent6">
                    <a:lumMod val="75000"/>
                  </a:schemeClr>
                </a:solidFill>
                <a:latin typeface="Courier New" panose="02070309020205020404" pitchFamily="49" charset="0"/>
                <a:cs typeface="Courier New" panose="02070309020205020404" pitchFamily="49" charset="0"/>
              </a:rPr>
              <a:t>&lt;/</a:t>
            </a:r>
            <a:r>
              <a:rPr lang="fr-FR" sz="1200" b="1" dirty="0" err="1">
                <a:solidFill>
                  <a:schemeClr val="accent6">
                    <a:lumMod val="75000"/>
                  </a:schemeClr>
                </a:solidFill>
                <a:latin typeface="Courier New" panose="02070309020205020404" pitchFamily="49" charset="0"/>
                <a:cs typeface="Courier New" panose="02070309020205020404" pitchFamily="49" charset="0"/>
              </a:rPr>
              <a:t>groupId</a:t>
            </a:r>
            <a:r>
              <a:rPr lang="fr-FR" sz="1200" b="1" dirty="0">
                <a:solidFill>
                  <a:schemeClr val="accent6">
                    <a:lumMod val="75000"/>
                  </a:schemeClr>
                </a:solidFill>
                <a:latin typeface="Courier New" panose="02070309020205020404" pitchFamily="49" charset="0"/>
                <a:cs typeface="Courier New" panose="02070309020205020404" pitchFamily="49" charset="0"/>
              </a:rPr>
              <a:t>&gt;</a:t>
            </a:r>
          </a:p>
          <a:p>
            <a:pPr lvl="1"/>
            <a:r>
              <a:rPr lang="fr-FR" sz="1200" b="1" dirty="0">
                <a:solidFill>
                  <a:schemeClr val="accent6">
                    <a:lumMod val="75000"/>
                  </a:schemeClr>
                </a:solidFill>
                <a:latin typeface="Courier New" panose="02070309020205020404" pitchFamily="49" charset="0"/>
                <a:cs typeface="Courier New" panose="02070309020205020404" pitchFamily="49" charset="0"/>
              </a:rPr>
              <a:t>&lt;</a:t>
            </a:r>
            <a:r>
              <a:rPr lang="fr-FR" sz="1200" b="1" dirty="0" err="1" smtClean="0">
                <a:solidFill>
                  <a:schemeClr val="accent6">
                    <a:lumMod val="75000"/>
                  </a:schemeClr>
                </a:solidFill>
                <a:latin typeface="Courier New" panose="02070309020205020404" pitchFamily="49" charset="0"/>
                <a:cs typeface="Courier New" panose="02070309020205020404" pitchFamily="49" charset="0"/>
              </a:rPr>
              <a:t>artifactId</a:t>
            </a:r>
            <a:r>
              <a:rPr lang="fr-FR" sz="1200" b="1" dirty="0" smtClean="0">
                <a:solidFill>
                  <a:schemeClr val="accent6">
                    <a:lumMod val="75000"/>
                  </a:schemeClr>
                </a:solidFill>
                <a:latin typeface="Courier New" panose="02070309020205020404" pitchFamily="49" charset="0"/>
                <a:cs typeface="Courier New" panose="02070309020205020404" pitchFamily="49" charset="0"/>
              </a:rPr>
              <a:t>&gt;</a:t>
            </a:r>
            <a:r>
              <a:rPr lang="fr-FR" sz="1200" b="1" dirty="0" err="1" smtClean="0">
                <a:solidFill>
                  <a:schemeClr val="accent6">
                    <a:lumMod val="75000"/>
                  </a:schemeClr>
                </a:solidFill>
                <a:latin typeface="Courier New" panose="02070309020205020404" pitchFamily="49" charset="0"/>
                <a:cs typeface="Courier New" panose="02070309020205020404" pitchFamily="49" charset="0"/>
              </a:rPr>
              <a:t>demo</a:t>
            </a:r>
            <a:r>
              <a:rPr lang="fr-FR" sz="1200" b="1" dirty="0" smtClean="0">
                <a:solidFill>
                  <a:schemeClr val="accent6">
                    <a:lumMod val="75000"/>
                  </a:schemeClr>
                </a:solidFill>
                <a:latin typeface="Courier New" panose="02070309020205020404" pitchFamily="49" charset="0"/>
                <a:cs typeface="Courier New" panose="02070309020205020404" pitchFamily="49" charset="0"/>
              </a:rPr>
              <a:t>&lt;/</a:t>
            </a:r>
            <a:r>
              <a:rPr lang="fr-FR" sz="1200" b="1" dirty="0" err="1">
                <a:solidFill>
                  <a:schemeClr val="accent6">
                    <a:lumMod val="75000"/>
                  </a:schemeClr>
                </a:solidFill>
                <a:latin typeface="Courier New" panose="02070309020205020404" pitchFamily="49" charset="0"/>
                <a:cs typeface="Courier New" panose="02070309020205020404" pitchFamily="49" charset="0"/>
              </a:rPr>
              <a:t>artifactId</a:t>
            </a:r>
            <a:r>
              <a:rPr lang="fr-FR" sz="1200" b="1" dirty="0">
                <a:solidFill>
                  <a:schemeClr val="accent6">
                    <a:lumMod val="75000"/>
                  </a:schemeClr>
                </a:solidFill>
                <a:latin typeface="Courier New" panose="02070309020205020404" pitchFamily="49" charset="0"/>
                <a:cs typeface="Courier New" panose="02070309020205020404" pitchFamily="49" charset="0"/>
              </a:rPr>
              <a:t>&gt;</a:t>
            </a:r>
          </a:p>
          <a:p>
            <a:pPr lvl="1"/>
            <a:r>
              <a:rPr lang="fr-FR" sz="1200" b="1" dirty="0">
                <a:solidFill>
                  <a:schemeClr val="accent6">
                    <a:lumMod val="75000"/>
                  </a:schemeClr>
                </a:solidFill>
                <a:latin typeface="Courier New" panose="02070309020205020404" pitchFamily="49" charset="0"/>
                <a:cs typeface="Courier New" panose="02070309020205020404" pitchFamily="49" charset="0"/>
              </a:rPr>
              <a:t>&lt;</a:t>
            </a:r>
            <a:r>
              <a:rPr lang="fr-FR" sz="1200" b="1" dirty="0" smtClean="0">
                <a:solidFill>
                  <a:schemeClr val="accent6">
                    <a:lumMod val="75000"/>
                  </a:schemeClr>
                </a:solidFill>
                <a:latin typeface="Courier New" panose="02070309020205020404" pitchFamily="49" charset="0"/>
                <a:cs typeface="Courier New" panose="02070309020205020404" pitchFamily="49" charset="0"/>
              </a:rPr>
              <a:t>version&gt;1.0.0&lt;/</a:t>
            </a:r>
            <a:r>
              <a:rPr lang="fr-FR" sz="1200" b="1" dirty="0">
                <a:solidFill>
                  <a:schemeClr val="accent6">
                    <a:lumMod val="75000"/>
                  </a:schemeClr>
                </a:solidFill>
                <a:latin typeface="Courier New" panose="02070309020205020404" pitchFamily="49" charset="0"/>
                <a:cs typeface="Courier New" panose="02070309020205020404" pitchFamily="49" charset="0"/>
              </a:rPr>
              <a:t>version&gt;</a:t>
            </a:r>
          </a:p>
          <a:p>
            <a:pPr lvl="1"/>
            <a:r>
              <a:rPr lang="fr-FR" sz="1200" b="1" dirty="0">
                <a:solidFill>
                  <a:schemeClr val="accent6">
                    <a:lumMod val="75000"/>
                  </a:schemeClr>
                </a:solidFill>
                <a:latin typeface="Courier New" panose="02070309020205020404" pitchFamily="49" charset="0"/>
                <a:cs typeface="Courier New" panose="02070309020205020404" pitchFamily="49" charset="0"/>
              </a:rPr>
              <a:t>&lt;</a:t>
            </a:r>
            <a:r>
              <a:rPr lang="fr-FR" sz="1200" b="1" dirty="0" smtClean="0">
                <a:solidFill>
                  <a:schemeClr val="accent6">
                    <a:lumMod val="75000"/>
                  </a:schemeClr>
                </a:solidFill>
                <a:latin typeface="Courier New" panose="02070309020205020404" pitchFamily="49" charset="0"/>
                <a:cs typeface="Courier New" panose="02070309020205020404" pitchFamily="49" charset="0"/>
              </a:rPr>
              <a:t>packaging&gt;jar&lt;/</a:t>
            </a:r>
            <a:r>
              <a:rPr lang="fr-FR" sz="1200" b="1" dirty="0">
                <a:solidFill>
                  <a:schemeClr val="accent6">
                    <a:lumMod val="75000"/>
                  </a:schemeClr>
                </a:solidFill>
                <a:latin typeface="Courier New" panose="02070309020205020404" pitchFamily="49" charset="0"/>
                <a:cs typeface="Courier New" panose="02070309020205020404" pitchFamily="49" charset="0"/>
              </a:rPr>
              <a:t>packaging&gt;</a:t>
            </a:r>
          </a:p>
          <a:p>
            <a:pPr lvl="1"/>
            <a:endParaRPr lang="fr-FR" sz="1200" b="1" dirty="0" smtClean="0">
              <a:latin typeface="Courier New" panose="02070309020205020404" pitchFamily="49" charset="0"/>
              <a:cs typeface="Courier New" panose="02070309020205020404" pitchFamily="49" charset="0"/>
            </a:endParaRPr>
          </a:p>
          <a:p>
            <a:pPr lvl="1"/>
            <a:r>
              <a:rPr lang="fr-FR" sz="1200" b="1" dirty="0" smtClean="0">
                <a:latin typeface="Courier New" panose="02070309020205020404" pitchFamily="49" charset="0"/>
                <a:cs typeface="Courier New" panose="02070309020205020404" pitchFamily="49" charset="0"/>
              </a:rPr>
              <a:t>&lt;parent&gt;</a:t>
            </a:r>
          </a:p>
          <a:p>
            <a:pPr lvl="1"/>
            <a:r>
              <a:rPr lang="fr-FR" sz="1200" b="1" dirty="0" smtClean="0">
                <a:latin typeface="Courier New" panose="02070309020205020404" pitchFamily="49" charset="0"/>
                <a:cs typeface="Courier New" panose="02070309020205020404" pitchFamily="49" charset="0"/>
              </a:rPr>
              <a:t>	&lt;</a:t>
            </a:r>
            <a:r>
              <a:rPr lang="fr-FR" sz="1200" b="1" dirty="0" err="1" smtClean="0">
                <a:latin typeface="Courier New" panose="02070309020205020404" pitchFamily="49" charset="0"/>
                <a:cs typeface="Courier New" panose="02070309020205020404" pitchFamily="49" charset="0"/>
              </a:rPr>
              <a:t>groupId</a:t>
            </a:r>
            <a:r>
              <a:rPr lang="fr-FR" sz="1200" b="1" dirty="0" smtClean="0">
                <a:latin typeface="Courier New" panose="02070309020205020404" pitchFamily="49" charset="0"/>
                <a:cs typeface="Courier New" panose="02070309020205020404" pitchFamily="49" charset="0"/>
              </a:rPr>
              <a:t>&gt;&lt;/</a:t>
            </a:r>
            <a:r>
              <a:rPr lang="fr-FR" sz="1200" b="1" dirty="0" err="1" smtClean="0">
                <a:latin typeface="Courier New" panose="02070309020205020404" pitchFamily="49" charset="0"/>
                <a:cs typeface="Courier New" panose="02070309020205020404" pitchFamily="49" charset="0"/>
              </a:rPr>
              <a:t>groupId</a:t>
            </a:r>
            <a:r>
              <a:rPr lang="fr-FR" sz="1200" b="1" dirty="0" smtClean="0">
                <a:latin typeface="Courier New" panose="02070309020205020404" pitchFamily="49" charset="0"/>
                <a:cs typeface="Courier New" panose="02070309020205020404" pitchFamily="49" charset="0"/>
              </a:rPr>
              <a:t>&gt;</a:t>
            </a:r>
          </a:p>
          <a:p>
            <a:pPr lvl="1"/>
            <a:r>
              <a:rPr lang="fr-FR" sz="1200" b="1" dirty="0">
                <a:latin typeface="Courier New" panose="02070309020205020404" pitchFamily="49" charset="0"/>
                <a:cs typeface="Courier New" panose="02070309020205020404" pitchFamily="49" charset="0"/>
              </a:rPr>
              <a:t>	</a:t>
            </a:r>
            <a:r>
              <a:rPr lang="fr-FR" sz="1200" b="1" dirty="0" smtClean="0">
                <a:latin typeface="Courier New" panose="02070309020205020404" pitchFamily="49" charset="0"/>
                <a:cs typeface="Courier New" panose="02070309020205020404" pitchFamily="49" charset="0"/>
              </a:rPr>
              <a:t>...</a:t>
            </a:r>
            <a:endParaRPr lang="fr-FR" sz="1200" b="1" dirty="0">
              <a:latin typeface="Courier New" panose="02070309020205020404" pitchFamily="49" charset="0"/>
              <a:cs typeface="Courier New" panose="02070309020205020404" pitchFamily="49" charset="0"/>
            </a:endParaRPr>
          </a:p>
          <a:p>
            <a:pPr lvl="1"/>
            <a:r>
              <a:rPr lang="fr-FR" sz="1200" b="1" dirty="0" smtClean="0">
                <a:latin typeface="Courier New" panose="02070309020205020404" pitchFamily="49" charset="0"/>
                <a:cs typeface="Courier New" panose="02070309020205020404" pitchFamily="49" charset="0"/>
              </a:rPr>
              <a:t>&lt;/parent&gt;</a:t>
            </a:r>
          </a:p>
          <a:p>
            <a:pPr lvl="1"/>
            <a:endParaRPr lang="fr-FR" sz="1200" b="1" dirty="0">
              <a:latin typeface="Courier New" panose="02070309020205020404" pitchFamily="49" charset="0"/>
              <a:cs typeface="Courier New" panose="02070309020205020404" pitchFamily="49" charset="0"/>
            </a:endParaRPr>
          </a:p>
          <a:p>
            <a:pPr lvl="1"/>
            <a:r>
              <a:rPr lang="fr-FR" sz="1200" b="1" dirty="0">
                <a:solidFill>
                  <a:schemeClr val="accent4">
                    <a:lumMod val="75000"/>
                  </a:schemeClr>
                </a:solidFill>
                <a:latin typeface="Courier New" panose="02070309020205020404" pitchFamily="49" charset="0"/>
                <a:cs typeface="Courier New" panose="02070309020205020404" pitchFamily="49" charset="0"/>
              </a:rPr>
              <a:t>&lt;</a:t>
            </a:r>
            <a:r>
              <a:rPr lang="fr-FR" sz="1200" b="1" dirty="0" err="1">
                <a:solidFill>
                  <a:schemeClr val="accent4">
                    <a:lumMod val="75000"/>
                  </a:schemeClr>
                </a:solidFill>
                <a:latin typeface="Courier New" panose="02070309020205020404" pitchFamily="49" charset="0"/>
                <a:cs typeface="Courier New" panose="02070309020205020404" pitchFamily="49" charset="0"/>
              </a:rPr>
              <a:t>dependencyManagement</a:t>
            </a:r>
            <a:r>
              <a:rPr lang="fr-FR" sz="1200" b="1" dirty="0">
                <a:solidFill>
                  <a:schemeClr val="accent4">
                    <a:lumMod val="75000"/>
                  </a:schemeClr>
                </a:solidFill>
                <a:latin typeface="Courier New" panose="02070309020205020404" pitchFamily="49" charset="0"/>
                <a:cs typeface="Courier New" panose="02070309020205020404" pitchFamily="49" charset="0"/>
              </a:rPr>
              <a:t>&gt;...&lt;/</a:t>
            </a:r>
            <a:r>
              <a:rPr lang="fr-FR" sz="1200" b="1" dirty="0" err="1">
                <a:solidFill>
                  <a:schemeClr val="accent4">
                    <a:lumMod val="75000"/>
                  </a:schemeClr>
                </a:solidFill>
                <a:latin typeface="Courier New" panose="02070309020205020404" pitchFamily="49" charset="0"/>
                <a:cs typeface="Courier New" panose="02070309020205020404" pitchFamily="49" charset="0"/>
              </a:rPr>
              <a:t>dependencyManagement</a:t>
            </a:r>
            <a:r>
              <a:rPr lang="fr-FR" sz="1200" b="1" dirty="0">
                <a:solidFill>
                  <a:schemeClr val="accent4">
                    <a:lumMod val="75000"/>
                  </a:schemeClr>
                </a:solidFill>
                <a:latin typeface="Courier New" panose="02070309020205020404" pitchFamily="49" charset="0"/>
                <a:cs typeface="Courier New" panose="02070309020205020404" pitchFamily="49" charset="0"/>
              </a:rPr>
              <a:t>&gt;</a:t>
            </a:r>
          </a:p>
          <a:p>
            <a:pPr lvl="1"/>
            <a:endParaRPr lang="fr-FR" sz="1200" b="1" dirty="0" smtClean="0">
              <a:solidFill>
                <a:schemeClr val="accent4">
                  <a:lumMod val="75000"/>
                </a:schemeClr>
              </a:solidFill>
              <a:latin typeface="Courier New" panose="02070309020205020404" pitchFamily="49" charset="0"/>
              <a:cs typeface="Courier New" panose="02070309020205020404" pitchFamily="49" charset="0"/>
            </a:endParaRPr>
          </a:p>
          <a:p>
            <a:pPr lvl="1"/>
            <a:r>
              <a:rPr lang="fr-FR" sz="1200" b="1" dirty="0" smtClean="0">
                <a:solidFill>
                  <a:schemeClr val="accent4">
                    <a:lumMod val="75000"/>
                  </a:schemeClr>
                </a:solidFill>
                <a:latin typeface="Courier New" panose="02070309020205020404" pitchFamily="49" charset="0"/>
                <a:cs typeface="Courier New" panose="02070309020205020404" pitchFamily="49" charset="0"/>
              </a:rPr>
              <a:t>&lt;</a:t>
            </a:r>
            <a:r>
              <a:rPr lang="fr-FR" sz="1200" b="1" dirty="0" err="1">
                <a:solidFill>
                  <a:schemeClr val="accent4">
                    <a:lumMod val="75000"/>
                  </a:schemeClr>
                </a:solidFill>
                <a:latin typeface="Courier New" panose="02070309020205020404" pitchFamily="49" charset="0"/>
                <a:cs typeface="Courier New" panose="02070309020205020404" pitchFamily="49" charset="0"/>
              </a:rPr>
              <a:t>dependencies</a:t>
            </a:r>
            <a:r>
              <a:rPr lang="fr-FR" sz="1200" b="1" dirty="0">
                <a:solidFill>
                  <a:schemeClr val="accent4">
                    <a:lumMod val="75000"/>
                  </a:schemeClr>
                </a:solidFill>
                <a:latin typeface="Courier New" panose="02070309020205020404" pitchFamily="49" charset="0"/>
                <a:cs typeface="Courier New" panose="02070309020205020404" pitchFamily="49" charset="0"/>
              </a:rPr>
              <a:t>&gt;...&lt;/</a:t>
            </a:r>
            <a:r>
              <a:rPr lang="fr-FR" sz="1200" b="1" dirty="0" err="1">
                <a:solidFill>
                  <a:schemeClr val="accent4">
                    <a:lumMod val="75000"/>
                  </a:schemeClr>
                </a:solidFill>
                <a:latin typeface="Courier New" panose="02070309020205020404" pitchFamily="49" charset="0"/>
                <a:cs typeface="Courier New" panose="02070309020205020404" pitchFamily="49" charset="0"/>
              </a:rPr>
              <a:t>dependencies</a:t>
            </a:r>
            <a:r>
              <a:rPr lang="fr-FR" sz="1200" b="1" dirty="0" smtClean="0">
                <a:solidFill>
                  <a:schemeClr val="accent4">
                    <a:lumMod val="75000"/>
                  </a:schemeClr>
                </a:solidFill>
                <a:latin typeface="Courier New" panose="02070309020205020404" pitchFamily="49" charset="0"/>
                <a:cs typeface="Courier New" panose="02070309020205020404" pitchFamily="49" charset="0"/>
              </a:rPr>
              <a:t>&gt;</a:t>
            </a:r>
          </a:p>
          <a:p>
            <a:pPr lvl="1"/>
            <a:endParaRPr lang="fr-FR" sz="1200" b="1" dirty="0">
              <a:latin typeface="Courier New" panose="02070309020205020404" pitchFamily="49" charset="0"/>
              <a:cs typeface="Courier New" panose="02070309020205020404" pitchFamily="49" charset="0"/>
            </a:endParaRPr>
          </a:p>
          <a:p>
            <a:pPr lvl="1"/>
            <a:r>
              <a:rPr lang="fr-FR" sz="1200" b="1" dirty="0" smtClean="0">
                <a:solidFill>
                  <a:schemeClr val="bg2">
                    <a:lumMod val="75000"/>
                  </a:schemeClr>
                </a:solidFill>
                <a:latin typeface="Courier New" panose="02070309020205020404" pitchFamily="49" charset="0"/>
                <a:cs typeface="Courier New" panose="02070309020205020404" pitchFamily="49" charset="0"/>
              </a:rPr>
              <a:t>&lt;</a:t>
            </a:r>
            <a:r>
              <a:rPr lang="fr-FR" sz="1200" b="1" dirty="0" err="1" smtClean="0">
                <a:solidFill>
                  <a:schemeClr val="bg2">
                    <a:lumMod val="75000"/>
                  </a:schemeClr>
                </a:solidFill>
                <a:latin typeface="Courier New" panose="02070309020205020404" pitchFamily="49" charset="0"/>
                <a:cs typeface="Courier New" panose="02070309020205020404" pitchFamily="49" charset="0"/>
              </a:rPr>
              <a:t>build</a:t>
            </a:r>
            <a:r>
              <a:rPr lang="fr-FR" sz="1200" b="1" dirty="0" smtClean="0">
                <a:solidFill>
                  <a:schemeClr val="bg2">
                    <a:lumMod val="75000"/>
                  </a:schemeClr>
                </a:solidFill>
                <a:latin typeface="Courier New" panose="02070309020205020404" pitchFamily="49" charset="0"/>
                <a:cs typeface="Courier New" panose="02070309020205020404" pitchFamily="49" charset="0"/>
              </a:rPr>
              <a:t>&gt;</a:t>
            </a:r>
          </a:p>
          <a:p>
            <a:pPr lvl="1"/>
            <a:r>
              <a:rPr lang="fr-FR" sz="1200" b="1" dirty="0">
                <a:solidFill>
                  <a:schemeClr val="bg2">
                    <a:lumMod val="75000"/>
                  </a:schemeClr>
                </a:solidFill>
                <a:latin typeface="Courier New" panose="02070309020205020404" pitchFamily="49" charset="0"/>
                <a:cs typeface="Courier New" panose="02070309020205020404" pitchFamily="49" charset="0"/>
              </a:rPr>
              <a:t>	</a:t>
            </a:r>
            <a:r>
              <a:rPr lang="fr-FR" sz="1200" b="1" dirty="0" smtClean="0">
                <a:solidFill>
                  <a:schemeClr val="bg2">
                    <a:lumMod val="75000"/>
                  </a:schemeClr>
                </a:solidFill>
                <a:latin typeface="Courier New" panose="02070309020205020404" pitchFamily="49" charset="0"/>
                <a:cs typeface="Courier New" panose="02070309020205020404" pitchFamily="49" charset="0"/>
              </a:rPr>
              <a:t>&lt;plugins&gt;...</a:t>
            </a:r>
          </a:p>
          <a:p>
            <a:pPr lvl="1"/>
            <a:r>
              <a:rPr lang="fr-FR" sz="1200" b="1" dirty="0">
                <a:solidFill>
                  <a:schemeClr val="bg2">
                    <a:lumMod val="75000"/>
                  </a:schemeClr>
                </a:solidFill>
                <a:latin typeface="Courier New" panose="02070309020205020404" pitchFamily="49" charset="0"/>
                <a:cs typeface="Courier New" panose="02070309020205020404" pitchFamily="49" charset="0"/>
              </a:rPr>
              <a:t>	</a:t>
            </a:r>
            <a:r>
              <a:rPr lang="fr-FR" sz="1200" b="1" dirty="0" smtClean="0">
                <a:solidFill>
                  <a:schemeClr val="bg2">
                    <a:lumMod val="75000"/>
                  </a:schemeClr>
                </a:solidFill>
                <a:latin typeface="Courier New" panose="02070309020205020404" pitchFamily="49" charset="0"/>
                <a:cs typeface="Courier New" panose="02070309020205020404" pitchFamily="49" charset="0"/>
              </a:rPr>
              <a:t>&lt;/plugins&gt;</a:t>
            </a:r>
          </a:p>
          <a:p>
            <a:pPr lvl="1"/>
            <a:r>
              <a:rPr lang="fr-FR" sz="1200" b="1" dirty="0" smtClean="0">
                <a:solidFill>
                  <a:schemeClr val="bg2">
                    <a:lumMod val="75000"/>
                  </a:schemeClr>
                </a:solidFill>
                <a:latin typeface="Courier New" panose="02070309020205020404" pitchFamily="49" charset="0"/>
                <a:cs typeface="Courier New" panose="02070309020205020404" pitchFamily="49" charset="0"/>
              </a:rPr>
              <a:t>&lt;/</a:t>
            </a:r>
            <a:r>
              <a:rPr lang="fr-FR" sz="1200" b="1" dirty="0" err="1" smtClean="0">
                <a:solidFill>
                  <a:schemeClr val="bg2">
                    <a:lumMod val="75000"/>
                  </a:schemeClr>
                </a:solidFill>
                <a:latin typeface="Courier New" panose="02070309020205020404" pitchFamily="49" charset="0"/>
                <a:cs typeface="Courier New" panose="02070309020205020404" pitchFamily="49" charset="0"/>
              </a:rPr>
              <a:t>build</a:t>
            </a:r>
            <a:r>
              <a:rPr lang="fr-FR" sz="1200" b="1" dirty="0" smtClean="0">
                <a:solidFill>
                  <a:schemeClr val="bg2">
                    <a:lumMod val="75000"/>
                  </a:schemeClr>
                </a:solidFill>
                <a:latin typeface="Courier New" panose="02070309020205020404" pitchFamily="49" charset="0"/>
                <a:cs typeface="Courier New" panose="02070309020205020404" pitchFamily="49" charset="0"/>
              </a:rPr>
              <a:t>&gt;</a:t>
            </a:r>
          </a:p>
          <a:p>
            <a:pPr lvl="1"/>
            <a:endParaRPr lang="fr-FR" sz="1200" b="1" dirty="0">
              <a:latin typeface="Courier New" panose="02070309020205020404" pitchFamily="49" charset="0"/>
              <a:cs typeface="Courier New" panose="02070309020205020404" pitchFamily="49" charset="0"/>
            </a:endParaRPr>
          </a:p>
          <a:p>
            <a:pPr lvl="1"/>
            <a:r>
              <a:rPr lang="fr-FR" sz="1200" b="1" dirty="0" smtClean="0">
                <a:solidFill>
                  <a:schemeClr val="tx2">
                    <a:lumMod val="90000"/>
                    <a:lumOff val="10000"/>
                  </a:schemeClr>
                </a:solidFill>
                <a:latin typeface="Courier New" panose="02070309020205020404" pitchFamily="49" charset="0"/>
                <a:cs typeface="Courier New" panose="02070309020205020404" pitchFamily="49" charset="0"/>
              </a:rPr>
              <a:t>&lt;profiles&gt;</a:t>
            </a:r>
          </a:p>
          <a:p>
            <a:pPr lvl="1"/>
            <a:r>
              <a:rPr lang="fr-FR" sz="1200" b="1" dirty="0" smtClean="0">
                <a:solidFill>
                  <a:schemeClr val="tx2">
                    <a:lumMod val="90000"/>
                    <a:lumOff val="10000"/>
                  </a:schemeClr>
                </a:solidFill>
                <a:latin typeface="Courier New" panose="02070309020205020404" pitchFamily="49" charset="0"/>
                <a:cs typeface="Courier New" panose="02070309020205020404" pitchFamily="49" charset="0"/>
              </a:rPr>
              <a:t>	&lt;profile&gt;</a:t>
            </a:r>
          </a:p>
          <a:p>
            <a:pPr lvl="1"/>
            <a:r>
              <a:rPr lang="fr-FR" sz="1200" b="1" dirty="0" smtClean="0">
                <a:solidFill>
                  <a:schemeClr val="tx2">
                    <a:lumMod val="90000"/>
                    <a:lumOff val="10000"/>
                  </a:schemeClr>
                </a:solidFill>
                <a:latin typeface="Courier New" panose="02070309020205020404" pitchFamily="49" charset="0"/>
                <a:cs typeface="Courier New" panose="02070309020205020404" pitchFamily="49" charset="0"/>
              </a:rPr>
              <a:t>&lt;/profiles&gt;</a:t>
            </a:r>
          </a:p>
          <a:p>
            <a:r>
              <a:rPr lang="fr-FR" sz="1200" b="1" dirty="0" smtClean="0">
                <a:latin typeface="Courier New" panose="02070309020205020404" pitchFamily="49" charset="0"/>
                <a:cs typeface="Courier New" panose="02070309020205020404" pitchFamily="49" charset="0"/>
              </a:rPr>
              <a:t>&lt;/</a:t>
            </a:r>
            <a:r>
              <a:rPr lang="fr-FR" sz="1200" b="1" dirty="0" err="1" smtClean="0">
                <a:latin typeface="Courier New" panose="02070309020205020404" pitchFamily="49" charset="0"/>
                <a:cs typeface="Courier New" panose="02070309020205020404" pitchFamily="49" charset="0"/>
              </a:rPr>
              <a:t>project</a:t>
            </a:r>
            <a:r>
              <a:rPr lang="fr-FR" sz="1200" b="1" dirty="0" smtClean="0">
                <a:latin typeface="Courier New" panose="02070309020205020404" pitchFamily="49" charset="0"/>
                <a:cs typeface="Courier New" panose="02070309020205020404" pitchFamily="49" charset="0"/>
              </a:rPr>
              <a:t>&gt;</a:t>
            </a:r>
            <a:endParaRPr lang="fr-FR" sz="1200" b="1" dirty="0">
              <a:latin typeface="Courier New" panose="02070309020205020404" pitchFamily="49" charset="0"/>
              <a:cs typeface="Courier New" panose="02070309020205020404" pitchFamily="49" charset="0"/>
            </a:endParaRPr>
          </a:p>
        </p:txBody>
      </p:sp>
      <p:sp>
        <p:nvSpPr>
          <p:cNvPr id="6" name="Accolade fermante 5"/>
          <p:cNvSpPr/>
          <p:nvPr/>
        </p:nvSpPr>
        <p:spPr>
          <a:xfrm>
            <a:off x="5940152" y="1919191"/>
            <a:ext cx="360040" cy="933745"/>
          </a:xfrm>
          <a:prstGeom prst="rightBrace">
            <a:avLst/>
          </a:prstGeom>
          <a:ln w="19050">
            <a:solidFill>
              <a:srgbClr val="CF022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7" name="Accolade fermante 6"/>
          <p:cNvSpPr/>
          <p:nvPr/>
        </p:nvSpPr>
        <p:spPr>
          <a:xfrm>
            <a:off x="5924309" y="3645024"/>
            <a:ext cx="360040" cy="792088"/>
          </a:xfrm>
          <a:prstGeom prst="rightBrace">
            <a:avLst/>
          </a:prstGeom>
          <a:ln w="19050">
            <a:solidFill>
              <a:srgbClr val="CF022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8" name="Accolade fermante 7"/>
          <p:cNvSpPr/>
          <p:nvPr/>
        </p:nvSpPr>
        <p:spPr>
          <a:xfrm>
            <a:off x="5923947" y="4516615"/>
            <a:ext cx="360040" cy="856601"/>
          </a:xfrm>
          <a:prstGeom prst="rightBrace">
            <a:avLst/>
          </a:prstGeom>
          <a:ln w="19050">
            <a:solidFill>
              <a:srgbClr val="CF022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 name="Accolade fermante 8"/>
          <p:cNvSpPr/>
          <p:nvPr/>
        </p:nvSpPr>
        <p:spPr>
          <a:xfrm>
            <a:off x="5923947" y="5447819"/>
            <a:ext cx="360040" cy="789493"/>
          </a:xfrm>
          <a:prstGeom prst="rightBrace">
            <a:avLst/>
          </a:prstGeom>
          <a:ln w="19050">
            <a:solidFill>
              <a:srgbClr val="CF022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0" name="Rectangle 9"/>
          <p:cNvSpPr/>
          <p:nvPr/>
        </p:nvSpPr>
        <p:spPr>
          <a:xfrm>
            <a:off x="6588224" y="1919192"/>
            <a:ext cx="2232248" cy="734654"/>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600" dirty="0" smtClean="0"/>
              <a:t>Définition de l’artefact</a:t>
            </a:r>
          </a:p>
        </p:txBody>
      </p:sp>
      <p:sp>
        <p:nvSpPr>
          <p:cNvPr id="11" name="Rectangle 10"/>
          <p:cNvSpPr/>
          <p:nvPr/>
        </p:nvSpPr>
        <p:spPr>
          <a:xfrm>
            <a:off x="6647648" y="3647384"/>
            <a:ext cx="2232248" cy="717720"/>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600" dirty="0" smtClean="0"/>
              <a:t>Gestion des dépendances</a:t>
            </a:r>
          </a:p>
        </p:txBody>
      </p:sp>
      <p:sp>
        <p:nvSpPr>
          <p:cNvPr id="12" name="Rectangle 11"/>
          <p:cNvSpPr/>
          <p:nvPr/>
        </p:nvSpPr>
        <p:spPr>
          <a:xfrm>
            <a:off x="6647648" y="4586055"/>
            <a:ext cx="2232248" cy="717720"/>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600" dirty="0" smtClean="0"/>
              <a:t>Gestion du </a:t>
            </a:r>
            <a:r>
              <a:rPr lang="fr-FR" sz="1600" dirty="0" err="1" smtClean="0"/>
              <a:t>build</a:t>
            </a:r>
            <a:r>
              <a:rPr lang="fr-FR" sz="1600" dirty="0" smtClean="0"/>
              <a:t> de l’artefact</a:t>
            </a:r>
          </a:p>
        </p:txBody>
      </p:sp>
      <p:sp>
        <p:nvSpPr>
          <p:cNvPr id="13" name="Rectangle 12"/>
          <p:cNvSpPr/>
          <p:nvPr/>
        </p:nvSpPr>
        <p:spPr>
          <a:xfrm>
            <a:off x="6647648" y="5481427"/>
            <a:ext cx="2232248" cy="717720"/>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600" dirty="0" smtClean="0"/>
              <a:t>Configurations spécifiques</a:t>
            </a:r>
          </a:p>
        </p:txBody>
      </p:sp>
      <p:sp>
        <p:nvSpPr>
          <p:cNvPr id="14" name="Accolade fermante 13"/>
          <p:cNvSpPr/>
          <p:nvPr/>
        </p:nvSpPr>
        <p:spPr>
          <a:xfrm>
            <a:off x="5940152" y="2999311"/>
            <a:ext cx="360040" cy="501697"/>
          </a:xfrm>
          <a:prstGeom prst="rightBrace">
            <a:avLst/>
          </a:prstGeom>
          <a:ln w="19050">
            <a:solidFill>
              <a:srgbClr val="CF022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Rectangle 14"/>
          <p:cNvSpPr/>
          <p:nvPr/>
        </p:nvSpPr>
        <p:spPr>
          <a:xfrm>
            <a:off x="6588224" y="2783288"/>
            <a:ext cx="2232248" cy="734654"/>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r>
              <a:rPr lang="fr-FR" sz="1600" dirty="0" err="1" smtClean="0"/>
              <a:t>Hierarchie</a:t>
            </a:r>
            <a:endParaRPr lang="fr-FR" sz="1600" dirty="0" smtClean="0"/>
          </a:p>
        </p:txBody>
      </p:sp>
      <p:sp>
        <p:nvSpPr>
          <p:cNvPr id="17" name="Titre 19"/>
          <p:cNvSpPr>
            <a:spLocks noGrp="1"/>
          </p:cNvSpPr>
          <p:nvPr>
            <p:ph type="title"/>
          </p:nvPr>
        </p:nvSpPr>
        <p:spPr>
          <a:xfrm>
            <a:off x="544439" y="360150"/>
            <a:ext cx="8045374" cy="332546"/>
          </a:xfrm>
        </p:spPr>
        <p:txBody>
          <a:bodyPr/>
          <a:lstStyle/>
          <a:p>
            <a:r>
              <a:rPr lang="fr-FR" dirty="0" smtClean="0"/>
              <a:t>Concept #2 : Convention over configuration</a:t>
            </a:r>
            <a:endParaRPr lang="fr-FR" dirty="0"/>
          </a:p>
        </p:txBody>
      </p:sp>
      <p:sp>
        <p:nvSpPr>
          <p:cNvPr id="19" name="Espace réservé du texte 21"/>
          <p:cNvSpPr txBox="1">
            <a:spLocks/>
          </p:cNvSpPr>
          <p:nvPr/>
        </p:nvSpPr>
        <p:spPr>
          <a:xfrm>
            <a:off x="467544" y="656624"/>
            <a:ext cx="8045450" cy="269875"/>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2"/>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1800" cap="all" dirty="0" smtClean="0">
                <a:solidFill>
                  <a:srgbClr val="CF022B"/>
                </a:solidFill>
                <a:latin typeface="+mj-lt"/>
                <a:ea typeface="+mj-ea"/>
                <a:cs typeface="+mj-cs"/>
              </a:rPr>
              <a:t>Structure d’un </a:t>
            </a:r>
            <a:r>
              <a:rPr lang="fr-FR" sz="1800" cap="all" dirty="0" err="1" smtClean="0">
                <a:solidFill>
                  <a:srgbClr val="CF022B"/>
                </a:solidFill>
                <a:latin typeface="+mj-lt"/>
                <a:ea typeface="+mj-ea"/>
                <a:cs typeface="+mj-cs"/>
              </a:rPr>
              <a:t>pom</a:t>
            </a:r>
            <a:endParaRPr lang="fr-FR" dirty="0"/>
          </a:p>
        </p:txBody>
      </p:sp>
    </p:spTree>
    <p:extLst>
      <p:ext uri="{BB962C8B-B14F-4D97-AF65-F5344CB8AC3E}">
        <p14:creationId xmlns:p14="http://schemas.microsoft.com/office/powerpoint/2010/main" val="418707516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Convention over Configuration</a:t>
            </a:r>
            <a:endParaRPr lang="fr-FR" dirty="0"/>
          </a:p>
        </p:txBody>
      </p:sp>
      <p:sp>
        <p:nvSpPr>
          <p:cNvPr id="4" name="Espace réservé du numéro de diapositive 3"/>
          <p:cNvSpPr>
            <a:spLocks noGrp="1"/>
          </p:cNvSpPr>
          <p:nvPr>
            <p:ph type="sldNum" sz="quarter" idx="12"/>
          </p:nvPr>
        </p:nvSpPr>
        <p:spPr/>
        <p:txBody>
          <a:bodyPr/>
          <a:lstStyle/>
          <a:p>
            <a:fld id="{AF43E6FD-AB27-4108-A2FC-346BB5F75E3F}" type="slidenum">
              <a:rPr lang="fr-FR" smtClean="0"/>
              <a:pPr/>
              <a:t>75</a:t>
            </a:fld>
            <a:endParaRPr lang="fr-FR" dirty="0"/>
          </a:p>
        </p:txBody>
      </p:sp>
      <p:sp>
        <p:nvSpPr>
          <p:cNvPr id="6" name="AutoShape 4" descr="sb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7" name="Image 6"/>
          <p:cNvPicPr>
            <a:picLocks noChangeAspect="1"/>
          </p:cNvPicPr>
          <p:nvPr/>
        </p:nvPicPr>
        <p:blipFill rotWithShape="1">
          <a:blip r:embed="rId2"/>
          <a:srcRect b="1260"/>
          <a:stretch/>
        </p:blipFill>
        <p:spPr>
          <a:xfrm>
            <a:off x="5580112" y="1628800"/>
            <a:ext cx="2887705" cy="3312367"/>
          </a:xfrm>
          <a:prstGeom prst="rect">
            <a:avLst/>
          </a:prstGeom>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9" name="Espace réservé du contenu 4"/>
          <p:cNvSpPr txBox="1">
            <a:spLocks/>
          </p:cNvSpPr>
          <p:nvPr/>
        </p:nvSpPr>
        <p:spPr>
          <a:xfrm>
            <a:off x="515938" y="1484313"/>
            <a:ext cx="8088312" cy="4681537"/>
          </a:xfrm>
          <a:prstGeom prst="rect">
            <a:avLst/>
          </a:prstGeom>
        </p:spPr>
        <p:txBody>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Standardized source tree</a:t>
            </a:r>
          </a:p>
          <a:p>
            <a:pPr lvl="1"/>
            <a:r>
              <a:rPr lang="en-US" sz="1600" dirty="0" err="1" smtClean="0"/>
              <a:t>src</a:t>
            </a:r>
            <a:r>
              <a:rPr lang="en-US" sz="1600" dirty="0" smtClean="0"/>
              <a:t> (source)</a:t>
            </a:r>
          </a:p>
          <a:p>
            <a:pPr lvl="2"/>
            <a:r>
              <a:rPr lang="en-US" sz="1400" dirty="0" smtClean="0"/>
              <a:t>main</a:t>
            </a:r>
          </a:p>
          <a:p>
            <a:pPr lvl="2"/>
            <a:r>
              <a:rPr lang="en-US" sz="1400" dirty="0" smtClean="0"/>
              <a:t>test</a:t>
            </a:r>
          </a:p>
          <a:p>
            <a:pPr lvl="1"/>
            <a:r>
              <a:rPr lang="en-US" sz="1600" dirty="0" smtClean="0"/>
              <a:t>language</a:t>
            </a:r>
          </a:p>
          <a:p>
            <a:pPr lvl="1"/>
            <a:r>
              <a:rPr lang="en-US" sz="1600" dirty="0" smtClean="0"/>
              <a:t>target</a:t>
            </a:r>
            <a:endParaRPr lang="en-US" sz="1600" dirty="0"/>
          </a:p>
          <a:p>
            <a:r>
              <a:rPr lang="en-US" sz="1800" dirty="0" smtClean="0"/>
              <a:t>Versioning</a:t>
            </a:r>
          </a:p>
          <a:p>
            <a:pPr lvl="1"/>
            <a:r>
              <a:rPr lang="en-US" sz="1600" dirty="0" smtClean="0"/>
              <a:t>RELEASE</a:t>
            </a:r>
          </a:p>
          <a:p>
            <a:pPr lvl="2"/>
            <a:r>
              <a:rPr lang="en-US" sz="1400" dirty="0" smtClean="0"/>
              <a:t>Unique</a:t>
            </a:r>
          </a:p>
          <a:p>
            <a:pPr lvl="2"/>
            <a:r>
              <a:rPr lang="en-US" sz="1400" dirty="0" smtClean="0"/>
              <a:t>Fully qualified</a:t>
            </a:r>
          </a:p>
          <a:p>
            <a:pPr lvl="1"/>
            <a:r>
              <a:rPr lang="en-US" sz="1600" dirty="0" smtClean="0"/>
              <a:t>SNAPSHOT</a:t>
            </a:r>
          </a:p>
          <a:p>
            <a:pPr lvl="2"/>
            <a:r>
              <a:rPr lang="en-US" sz="1400" dirty="0" smtClean="0"/>
              <a:t>Rolling release</a:t>
            </a:r>
          </a:p>
          <a:p>
            <a:pPr lvl="2"/>
            <a:r>
              <a:rPr lang="en-US" sz="1400" dirty="0" smtClean="0"/>
              <a:t>Used for CI &amp; Dev</a:t>
            </a:r>
            <a:endParaRPr lang="en-US" sz="1400" dirty="0"/>
          </a:p>
        </p:txBody>
      </p:sp>
    </p:spTree>
    <p:extLst>
      <p:ext uri="{BB962C8B-B14F-4D97-AF65-F5344CB8AC3E}">
        <p14:creationId xmlns:p14="http://schemas.microsoft.com/office/powerpoint/2010/main" val="120183135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4"/>
          </p:nvPr>
        </p:nvSpPr>
        <p:spPr/>
        <p:txBody>
          <a:bodyPr/>
          <a:lstStyle/>
          <a:p>
            <a:fld id="{AF43E6FD-AB27-4108-A2FC-346BB5F75E3F}" type="slidenum">
              <a:rPr lang="fr-FR" smtClean="0"/>
              <a:pPr/>
              <a:t>76</a:t>
            </a:fld>
            <a:endParaRPr lang="fr-FR" dirty="0"/>
          </a:p>
        </p:txBody>
      </p:sp>
      <p:sp>
        <p:nvSpPr>
          <p:cNvPr id="5" name="Titre 4"/>
          <p:cNvSpPr>
            <a:spLocks noGrp="1"/>
          </p:cNvSpPr>
          <p:nvPr>
            <p:ph type="ctrTitle"/>
          </p:nvPr>
        </p:nvSpPr>
        <p:spPr/>
        <p:txBody>
          <a:bodyPr/>
          <a:lstStyle/>
          <a:p>
            <a:r>
              <a:rPr lang="en-GB" dirty="0" smtClean="0"/>
              <a:t>Versioning</a:t>
            </a:r>
            <a:endParaRPr lang="fr-FR" dirty="0"/>
          </a:p>
        </p:txBody>
      </p:sp>
      <p:sp>
        <p:nvSpPr>
          <p:cNvPr id="6" name="Espace réservé du pied de page 5"/>
          <p:cNvSpPr>
            <a:spLocks noGrp="1"/>
          </p:cNvSpPr>
          <p:nvPr>
            <p:ph type="ftr" sz="quarter" idx="13"/>
          </p:nvPr>
        </p:nvSpPr>
        <p:spPr/>
        <p:txBody>
          <a:bodyPr/>
          <a:lstStyle/>
          <a:p>
            <a:r>
              <a:rPr lang="fr-FR" smtClean="0"/>
              <a:t>ISIMA F2 - IT Forge</a:t>
            </a:r>
            <a:endParaRPr lang="fr-FR" dirty="0"/>
          </a:p>
        </p:txBody>
      </p:sp>
      <p:pic>
        <p:nvPicPr>
          <p:cNvPr id="15" name="Espace réservé pour une image  14"/>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5013" b="5013"/>
          <a:stretch>
            <a:fillRect/>
          </a:stretch>
        </p:blipFill>
        <p:spPr/>
      </p:pic>
    </p:spTree>
    <p:extLst>
      <p:ext uri="{BB962C8B-B14F-4D97-AF65-F5344CB8AC3E}">
        <p14:creationId xmlns:p14="http://schemas.microsoft.com/office/powerpoint/2010/main" val="177264218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t>
            </a:r>
            <a:r>
              <a:rPr lang="fr-FR" dirty="0" err="1" smtClean="0"/>
              <a:t>ENjeux</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77</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7" name="Espace réservé du contenu 4"/>
          <p:cNvSpPr txBox="1">
            <a:spLocks/>
          </p:cNvSpPr>
          <p:nvPr/>
        </p:nvSpPr>
        <p:spPr bwMode="gray">
          <a:xfrm>
            <a:off x="539552" y="1483767"/>
            <a:ext cx="8088312" cy="4681537"/>
          </a:xfrm>
          <a:prstGeom prst="rect">
            <a:avLst/>
          </a:prstGeom>
        </p:spPr>
        <p:txBody>
          <a:bodyPr vert="horz" lIns="0" tIns="0" rIns="0" bIns="0" rtlCol="0">
            <a:noAutofit/>
          </a:bodyPr>
          <a:lstStyle>
            <a:lvl1pPr marL="271463" indent="-271463" algn="l" defTabSz="914199" rtl="0" eaLnBrk="1" latinLnBrk="0" hangingPunct="1">
              <a:spcBef>
                <a:spcPts val="1800"/>
              </a:spcBef>
              <a:buClr>
                <a:srgbClr val="CF022B"/>
              </a:buClr>
              <a:buSzPct val="90000"/>
              <a:buFontTx/>
              <a:buBlip>
                <a:blip r:embed="rId3"/>
              </a:buBlip>
              <a:tabLst/>
              <a:defRPr sz="2000" kern="1200" normalizeH="0" baseline="0">
                <a:solidFill>
                  <a:schemeClr val="tx1"/>
                </a:solidFill>
                <a:latin typeface="+mn-lt"/>
                <a:ea typeface="+mn-ea"/>
                <a:cs typeface="+mn-cs"/>
              </a:defRPr>
            </a:lvl1pPr>
            <a:lvl2pPr marL="715963" indent="-242888" algn="l" defTabSz="914199" rtl="0" eaLnBrk="1" latinLnBrk="0" hangingPunct="1">
              <a:spcBef>
                <a:spcPts val="411"/>
              </a:spcBef>
              <a:buClr>
                <a:schemeClr val="accent4"/>
              </a:buClr>
              <a:buSzPct val="100000"/>
              <a:buFont typeface="Wingdings" panose="05000000000000000000" pitchFamily="2" charset="2"/>
              <a:buChar char=""/>
              <a:tabLst/>
              <a:defRPr sz="1800" kern="1200">
                <a:solidFill>
                  <a:schemeClr val="tx1"/>
                </a:solidFill>
                <a:latin typeface="+mn-lt"/>
                <a:ea typeface="+mn-ea"/>
                <a:cs typeface="+mn-cs"/>
              </a:defRPr>
            </a:lvl2pPr>
            <a:lvl3pPr marL="989013" marR="0" indent="-203200" algn="l" defTabSz="725488" rtl="0" eaLnBrk="1" fontAlgn="auto" latinLnBrk="0" hangingPunct="1">
              <a:lnSpc>
                <a:spcPct val="100000"/>
              </a:lnSpc>
              <a:spcBef>
                <a:spcPts val="411"/>
              </a:spcBef>
              <a:spcAft>
                <a:spcPts val="0"/>
              </a:spcAft>
              <a:buClrTx/>
              <a:buSzTx/>
              <a:buFont typeface="Calibri" panose="020F0502020204030204" pitchFamily="34" charset="0"/>
              <a:buChar char="‐"/>
              <a:tabLst/>
              <a:defRPr lang="fr-FR" sz="1600" i="0" kern="1200" baseline="0" dirty="0" smtClean="0">
                <a:solidFill>
                  <a:schemeClr val="tx1"/>
                </a:solidFill>
                <a:latin typeface="+mn-lt"/>
                <a:ea typeface="+mn-ea"/>
                <a:cs typeface="+mn-cs"/>
              </a:defRPr>
            </a:lvl3pPr>
            <a:lvl4pPr marL="990600" indent="-206375" algn="l" defTabSz="914199" rtl="0" eaLnBrk="1" latinLnBrk="0" hangingPunct="1">
              <a:spcBef>
                <a:spcPts val="0"/>
              </a:spcBef>
              <a:buFont typeface="Calibri" panose="020F0502020204030204" pitchFamily="34" charset="0"/>
              <a:buChar char="‐"/>
              <a:tabLst/>
              <a:defRPr sz="1600" i="0" kern="1200">
                <a:solidFill>
                  <a:schemeClr val="tx1"/>
                </a:solidFill>
                <a:latin typeface="+mn-lt"/>
                <a:ea typeface="+mn-ea"/>
                <a:cs typeface="+mn-cs"/>
              </a:defRPr>
            </a:lvl4pPr>
            <a:lvl5pPr marL="985838" marR="0" indent="-198438" algn="l" defTabSz="914199" rtl="0" eaLnBrk="1" fontAlgn="auto" latinLnBrk="0" hangingPunct="1">
              <a:lnSpc>
                <a:spcPct val="100000"/>
              </a:lnSpc>
              <a:spcBef>
                <a:spcPts val="0"/>
              </a:spcBef>
              <a:spcAft>
                <a:spcPts val="0"/>
              </a:spcAft>
              <a:buClrTx/>
              <a:buSzTx/>
              <a:buFont typeface="Calibri" panose="020F0502020204030204" pitchFamily="34" charset="0"/>
              <a:buChar char="‐"/>
              <a:tabLst/>
              <a:defRPr sz="1600" i="0" kern="1200">
                <a:solidFill>
                  <a:schemeClr val="tx1"/>
                </a:solidFill>
                <a:latin typeface="+mn-lt"/>
                <a:ea typeface="+mn-ea"/>
                <a:cs typeface="+mn-cs"/>
              </a:defRPr>
            </a:lvl5pPr>
            <a:lvl6pPr marL="1079500" indent="-8890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6pPr>
            <a:lvl7pPr marL="360000" indent="0" algn="l" defTabSz="914199" rtl="0" eaLnBrk="1" latinLnBrk="0" hangingPunct="1">
              <a:spcBef>
                <a:spcPct val="20000"/>
              </a:spcBef>
              <a:buFont typeface="Calibri" panose="020F0502020204030204" pitchFamily="34" charset="0"/>
              <a:buChar char="‐"/>
              <a:defRPr sz="1600" kern="1200">
                <a:solidFill>
                  <a:schemeClr val="tx1"/>
                </a:solidFill>
                <a:latin typeface="+mn-lt"/>
                <a:ea typeface="+mn-ea"/>
                <a:cs typeface="+mn-cs"/>
              </a:defRPr>
            </a:lvl7pPr>
            <a:lvl8pPr marL="34282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345" indent="-228550" algn="l" defTabSz="914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dirty="0" smtClean="0"/>
              <a:t>Identification</a:t>
            </a:r>
          </a:p>
          <a:p>
            <a:r>
              <a:rPr lang="fr-FR" dirty="0" smtClean="0"/>
              <a:t>Donne un périmètre</a:t>
            </a:r>
          </a:p>
          <a:p>
            <a:r>
              <a:rPr lang="fr-FR" dirty="0" smtClean="0"/>
              <a:t>Contractuel</a:t>
            </a:r>
          </a:p>
          <a:p>
            <a:pPr lvl="1"/>
            <a:r>
              <a:rPr lang="fr-FR" dirty="0" smtClean="0"/>
              <a:t>Correctif - aspect technique</a:t>
            </a:r>
          </a:p>
          <a:p>
            <a:pPr lvl="1"/>
            <a:r>
              <a:rPr lang="fr-FR" dirty="0" smtClean="0"/>
              <a:t>Evolutif - aspect commercial</a:t>
            </a:r>
          </a:p>
        </p:txBody>
      </p:sp>
    </p:spTree>
    <p:extLst>
      <p:ext uri="{BB962C8B-B14F-4D97-AF65-F5344CB8AC3E}">
        <p14:creationId xmlns:p14="http://schemas.microsoft.com/office/powerpoint/2010/main" val="830399608"/>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Types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78</a:t>
            </a:fld>
            <a:endParaRPr lang="fr-FR"/>
          </a:p>
        </p:txBody>
      </p:sp>
      <p:sp>
        <p:nvSpPr>
          <p:cNvPr id="5" name="Espace réservé du contenu 4"/>
          <p:cNvSpPr>
            <a:spLocks noGrp="1"/>
          </p:cNvSpPr>
          <p:nvPr>
            <p:ph sz="quarter" idx="13"/>
          </p:nvPr>
        </p:nvSpPr>
        <p:spPr>
          <a:xfrm>
            <a:off x="516136" y="1484313"/>
            <a:ext cx="8088312" cy="4681537"/>
          </a:xfrm>
        </p:spPr>
        <p:txBody>
          <a:bodyPr/>
          <a:lstStyle/>
          <a:p>
            <a:r>
              <a:rPr lang="fr-FR" dirty="0"/>
              <a:t>En utilisant un ou plusieurs chiffres pouvant être séparés par des points : 1.4, 0.9.95.</a:t>
            </a:r>
          </a:p>
          <a:p>
            <a:r>
              <a:rPr lang="fr-FR" dirty="0"/>
              <a:t>En suivant une règle </a:t>
            </a:r>
            <a:r>
              <a:rPr lang="fr-FR" dirty="0" smtClean="0"/>
              <a:t>mathématique.</a:t>
            </a:r>
          </a:p>
          <a:p>
            <a:pPr lvl="1"/>
            <a:r>
              <a:rPr lang="fr-FR" dirty="0" smtClean="0"/>
              <a:t>La </a:t>
            </a:r>
            <a:r>
              <a:rPr lang="fr-FR" dirty="0"/>
              <a:t>version de TEX tend </a:t>
            </a:r>
            <a:r>
              <a:rPr lang="fr-FR" dirty="0" smtClean="0"/>
              <a:t>vers  </a:t>
            </a:r>
            <a:r>
              <a:rPr lang="el-GR" sz="2600" b="1" dirty="0" smtClean="0"/>
              <a:t>π</a:t>
            </a:r>
            <a:r>
              <a:rPr lang="fr-FR" dirty="0" smtClean="0"/>
              <a:t>  </a:t>
            </a:r>
            <a:r>
              <a:rPr lang="fr-FR" dirty="0"/>
              <a:t>; la version actuelle est 3.14159265. </a:t>
            </a:r>
            <a:endParaRPr lang="fr-FR" dirty="0" smtClean="0"/>
          </a:p>
          <a:p>
            <a:r>
              <a:rPr lang="fr-FR" dirty="0" smtClean="0"/>
              <a:t>Grâce </a:t>
            </a:r>
            <a:r>
              <a:rPr lang="fr-FR" dirty="0"/>
              <a:t>à l'année de sortie du </a:t>
            </a:r>
            <a:r>
              <a:rPr lang="fr-FR" dirty="0" smtClean="0"/>
              <a:t>logiciel</a:t>
            </a:r>
          </a:p>
          <a:p>
            <a:pPr lvl="1"/>
            <a:r>
              <a:rPr lang="fr-FR" dirty="0" smtClean="0"/>
              <a:t>Windows 98.</a:t>
            </a:r>
            <a:endParaRPr lang="fr-FR" dirty="0"/>
          </a:p>
          <a:p>
            <a:r>
              <a:rPr lang="fr-FR" dirty="0"/>
              <a:t>Grâce à la date de </a:t>
            </a:r>
            <a:r>
              <a:rPr lang="fr-FR" dirty="0" smtClean="0"/>
              <a:t>sortie </a:t>
            </a:r>
            <a:endParaRPr lang="fr-FR" dirty="0"/>
          </a:p>
          <a:p>
            <a:pPr lvl="1"/>
            <a:r>
              <a:rPr lang="fr-FR" dirty="0" smtClean="0"/>
              <a:t>Ubuntu </a:t>
            </a:r>
            <a:r>
              <a:rPr lang="fr-FR" dirty="0"/>
              <a:t>8.04 (pour la version sortie en avril 2008).</a:t>
            </a:r>
          </a:p>
          <a:p>
            <a:r>
              <a:rPr lang="fr-FR" dirty="0"/>
              <a:t>Grâce au numéro de la révision : </a:t>
            </a:r>
            <a:r>
              <a:rPr lang="fr-FR" dirty="0" err="1"/>
              <a:t>WebKit</a:t>
            </a:r>
            <a:r>
              <a:rPr lang="fr-FR" dirty="0"/>
              <a:t> r112</a:t>
            </a:r>
            <a:endParaRPr lang="fr-FR" dirty="0" smtClean="0"/>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194255856"/>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Sens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79</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4289813"/>
            <a:ext cx="5715000" cy="2381250"/>
          </a:xfrm>
          <a:prstGeom prst="rect">
            <a:avLst/>
          </a:prstGeom>
        </p:spPr>
      </p:pic>
      <p:sp>
        <p:nvSpPr>
          <p:cNvPr id="7" name="Espace réservé du contenu 4"/>
          <p:cNvSpPr>
            <a:spLocks noGrp="1"/>
          </p:cNvSpPr>
          <p:nvPr>
            <p:ph sz="quarter" idx="13"/>
          </p:nvPr>
        </p:nvSpPr>
        <p:spPr>
          <a:xfrm>
            <a:off x="516136" y="1484313"/>
            <a:ext cx="8088312" cy="4681537"/>
          </a:xfrm>
        </p:spPr>
        <p:txBody>
          <a:bodyPr/>
          <a:lstStyle/>
          <a:p>
            <a:r>
              <a:rPr lang="fr-FR" dirty="0" smtClean="0"/>
              <a:t>Version majeur : index de la version ( 3eme version)</a:t>
            </a:r>
            <a:endParaRPr lang="fr-FR" dirty="0"/>
          </a:p>
          <a:p>
            <a:r>
              <a:rPr lang="fr-FR" dirty="0" smtClean="0"/>
              <a:t>Version mineur : index de fonctionnalité/lot (2eme fonctionnalité de la V3)</a:t>
            </a:r>
          </a:p>
          <a:p>
            <a:r>
              <a:rPr lang="fr-FR" dirty="0" smtClean="0"/>
              <a:t>Plus ou moins d’autres infos :</a:t>
            </a:r>
          </a:p>
          <a:p>
            <a:pPr lvl="1"/>
            <a:r>
              <a:rPr lang="fr-FR" dirty="0" smtClean="0"/>
              <a:t>Numéro de la livraison</a:t>
            </a:r>
          </a:p>
          <a:p>
            <a:pPr lvl="1"/>
            <a:r>
              <a:rPr lang="fr-FR" dirty="0" smtClean="0"/>
              <a:t>Numéro du patch</a:t>
            </a:r>
          </a:p>
          <a:p>
            <a:pPr lvl="1"/>
            <a:r>
              <a:rPr lang="fr-FR" dirty="0" smtClean="0"/>
              <a:t>Numéro technique utilisé pour la génération de la version</a:t>
            </a:r>
          </a:p>
          <a:p>
            <a:pPr lvl="1"/>
            <a:r>
              <a:rPr lang="fr-FR" dirty="0" smtClean="0"/>
              <a:t>Numéro du commit</a:t>
            </a:r>
          </a:p>
          <a:p>
            <a:pPr lvl="1"/>
            <a:r>
              <a:rPr lang="fr-FR" dirty="0" smtClean="0"/>
              <a:t>Qualifier : </a:t>
            </a:r>
            <a:r>
              <a:rPr lang="fr-FR" dirty="0" err="1" smtClean="0"/>
              <a:t>nightly</a:t>
            </a:r>
            <a:r>
              <a:rPr lang="fr-FR" dirty="0" smtClean="0"/>
              <a:t>,  </a:t>
            </a:r>
            <a:r>
              <a:rPr lang="fr-FR" dirty="0" err="1" smtClean="0"/>
              <a:t>snapshot</a:t>
            </a:r>
            <a:r>
              <a:rPr lang="fr-FR" dirty="0" smtClean="0"/>
              <a:t>, RC (Release Candidate), …</a:t>
            </a:r>
          </a:p>
        </p:txBody>
      </p:sp>
    </p:spTree>
    <p:extLst>
      <p:ext uri="{BB962C8B-B14F-4D97-AF65-F5344CB8AC3E}">
        <p14:creationId xmlns:p14="http://schemas.microsoft.com/office/powerpoint/2010/main" val="3169325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A5C6819E-51B8-4AAB-A719-F89233D78F9E}" type="slidenum">
              <a:rPr lang="fr-FR" altLang="fr-FR" sz="1000" smtClean="0">
                <a:solidFill>
                  <a:srgbClr val="464646"/>
                </a:solidFill>
              </a:rPr>
              <a:pPr>
                <a:spcBef>
                  <a:spcPct val="0"/>
                </a:spcBef>
                <a:buClrTx/>
                <a:buSzTx/>
                <a:buFontTx/>
                <a:buNone/>
              </a:pPr>
              <a:t>8</a:t>
            </a:fld>
            <a:endParaRPr lang="fr-FR" altLang="fr-FR" sz="1000" smtClean="0">
              <a:solidFill>
                <a:srgbClr val="464646"/>
              </a:solidFill>
            </a:endParaRPr>
          </a:p>
        </p:txBody>
      </p:sp>
      <p:sp>
        <p:nvSpPr>
          <p:cNvPr id="49" name="Titre 1"/>
          <p:cNvSpPr>
            <a:spLocks noGrp="1"/>
          </p:cNvSpPr>
          <p:nvPr>
            <p:ph type="title"/>
          </p:nvPr>
        </p:nvSpPr>
        <p:spPr>
          <a:xfrm>
            <a:off x="323850" y="190500"/>
            <a:ext cx="8640763" cy="790575"/>
          </a:xfrm>
        </p:spPr>
        <p:txBody>
          <a:bodyPr/>
          <a:lstStyle/>
          <a:p>
            <a:pPr>
              <a:defRPr/>
            </a:pPr>
            <a:r>
              <a:rPr lang="fr-FR" dirty="0" err="1" smtClean="0"/>
              <a:t>Sopra</a:t>
            </a:r>
            <a:r>
              <a:rPr lang="fr-FR" dirty="0" smtClean="0"/>
              <a:t> </a:t>
            </a:r>
            <a:r>
              <a:rPr lang="fr-FR" dirty="0" err="1" smtClean="0"/>
              <a:t>Steria</a:t>
            </a:r>
            <a:r>
              <a:rPr lang="fr-FR" dirty="0" smtClean="0"/>
              <a:t> CLERMONT : des équipes expertes et motivées</a:t>
            </a:r>
            <a:endParaRPr lang="fr-FR" dirty="0"/>
          </a:p>
        </p:txBody>
      </p:sp>
      <p:sp>
        <p:nvSpPr>
          <p:cNvPr id="24580" name="ZoneTexte 64"/>
          <p:cNvSpPr txBox="1">
            <a:spLocks noChangeArrowheads="1"/>
          </p:cNvSpPr>
          <p:nvPr/>
        </p:nvSpPr>
        <p:spPr bwMode="auto">
          <a:xfrm>
            <a:off x="823913" y="3933825"/>
            <a:ext cx="1768475"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Collaborateurs</a:t>
            </a:r>
          </a:p>
          <a:p>
            <a:pPr algn="ctr" eaLnBrk="1" hangingPunct="1">
              <a:lnSpc>
                <a:spcPct val="80000"/>
              </a:lnSpc>
              <a:spcBef>
                <a:spcPct val="0"/>
              </a:spcBef>
              <a:buClrTx/>
              <a:buSzTx/>
              <a:buFontTx/>
              <a:buNone/>
            </a:pPr>
            <a:r>
              <a:rPr lang="fr-FR" altLang="fr-FR" sz="1600">
                <a:latin typeface="Arial" panose="020B0604020202020204" pitchFamily="34" charset="0"/>
              </a:rPr>
              <a:t>fin déc. 2016</a:t>
            </a:r>
          </a:p>
        </p:txBody>
      </p:sp>
      <p:sp>
        <p:nvSpPr>
          <p:cNvPr id="24581" name="ZoneTexte 66"/>
          <p:cNvSpPr txBox="1">
            <a:spLocks noChangeArrowheads="1"/>
          </p:cNvSpPr>
          <p:nvPr/>
        </p:nvSpPr>
        <p:spPr bwMode="auto">
          <a:xfrm>
            <a:off x="3502025" y="3949700"/>
            <a:ext cx="213995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Chiffre d’affaires</a:t>
            </a:r>
          </a:p>
          <a:p>
            <a:pPr algn="ctr" eaLnBrk="1" hangingPunct="1">
              <a:lnSpc>
                <a:spcPct val="80000"/>
              </a:lnSpc>
              <a:spcBef>
                <a:spcPct val="0"/>
              </a:spcBef>
              <a:buClrTx/>
              <a:buSzTx/>
              <a:buFontTx/>
              <a:buNone/>
            </a:pPr>
            <a:r>
              <a:rPr lang="fr-FR" altLang="fr-FR" sz="1600">
                <a:latin typeface="Arial" panose="020B0604020202020204" pitchFamily="34" charset="0"/>
              </a:rPr>
              <a:t>2016</a:t>
            </a:r>
          </a:p>
        </p:txBody>
      </p:sp>
      <p:sp>
        <p:nvSpPr>
          <p:cNvPr id="24582" name="ZoneTexte 73"/>
          <p:cNvSpPr txBox="1">
            <a:spLocks noChangeArrowheads="1"/>
          </p:cNvSpPr>
          <p:nvPr/>
        </p:nvSpPr>
        <p:spPr bwMode="auto">
          <a:xfrm>
            <a:off x="5940425" y="3944938"/>
            <a:ext cx="28511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1600">
                <a:latin typeface="Arial" panose="020B0604020202020204" pitchFamily="34" charset="0"/>
              </a:rPr>
              <a:t>Activités menées avec engagement forfaitaire</a:t>
            </a:r>
          </a:p>
        </p:txBody>
      </p:sp>
      <p:sp>
        <p:nvSpPr>
          <p:cNvPr id="24583" name="ZoneTexte 76"/>
          <p:cNvSpPr txBox="1">
            <a:spLocks noChangeArrowheads="1"/>
          </p:cNvSpPr>
          <p:nvPr/>
        </p:nvSpPr>
        <p:spPr bwMode="auto">
          <a:xfrm>
            <a:off x="719138" y="1457325"/>
            <a:ext cx="7705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400">
                <a:latin typeface="Arial" panose="020B0604020202020204" pitchFamily="34" charset="0"/>
              </a:rPr>
              <a:t>Conseil </a:t>
            </a:r>
            <a:r>
              <a:rPr lang="fr-FR" altLang="fr-FR" sz="2400" b="1">
                <a:solidFill>
                  <a:schemeClr val="accent1"/>
                </a:solidFill>
                <a:latin typeface="Arial" panose="020B0604020202020204" pitchFamily="34" charset="0"/>
              </a:rPr>
              <a:t>-</a:t>
            </a:r>
            <a:r>
              <a:rPr lang="fr-FR" altLang="fr-FR" sz="2400">
                <a:latin typeface="Arial" panose="020B0604020202020204" pitchFamily="34" charset="0"/>
              </a:rPr>
              <a:t> Services technologiques </a:t>
            </a:r>
            <a:r>
              <a:rPr lang="fr-FR" altLang="fr-FR" sz="2400" b="1">
                <a:solidFill>
                  <a:schemeClr val="accent1"/>
                </a:solidFill>
                <a:latin typeface="Arial" panose="020B0604020202020204" pitchFamily="34" charset="0"/>
              </a:rPr>
              <a:t>–</a:t>
            </a:r>
            <a:r>
              <a:rPr lang="fr-FR" altLang="fr-FR" sz="2400">
                <a:latin typeface="Arial" panose="020B0604020202020204" pitchFamily="34" charset="0"/>
              </a:rPr>
              <a:t> Innovation </a:t>
            </a:r>
            <a:endParaRPr lang="it-IT" altLang="fr-FR" sz="2400">
              <a:latin typeface="Arial" panose="020B0604020202020204" pitchFamily="34" charset="0"/>
            </a:endParaRPr>
          </a:p>
        </p:txBody>
      </p:sp>
      <p:sp>
        <p:nvSpPr>
          <p:cNvPr id="54" name="Rectangle 53"/>
          <p:cNvSpPr/>
          <p:nvPr/>
        </p:nvSpPr>
        <p:spPr>
          <a:xfrm>
            <a:off x="719138" y="4767263"/>
            <a:ext cx="7705725" cy="1398587"/>
          </a:xfrm>
          <a:prstGeom prst="rect">
            <a:avLst/>
          </a:prstGeom>
          <a:solidFill>
            <a:srgbClr val="CF022B"/>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tIns="144000" rIns="252000" bIns="144000" anchor="b">
            <a:spAutoFit/>
          </a:bodyPr>
          <a:lstStyle/>
          <a:p>
            <a:pPr algn="ctr" eaLnBrk="1" hangingPunct="1">
              <a:defRPr/>
            </a:pPr>
            <a:r>
              <a:rPr lang="fr-FR" b="1" dirty="0">
                <a:solidFill>
                  <a:prstClr val="white"/>
                </a:solidFill>
              </a:rPr>
              <a:t>Partenaire de référence  </a:t>
            </a:r>
            <a:r>
              <a:rPr lang="fr-FR" dirty="0">
                <a:solidFill>
                  <a:prstClr val="white"/>
                </a:solidFill>
              </a:rPr>
              <a:t>depuis plus de 15 ans des grandes entreprises et organisations du bassin Auvergne/Limousin </a:t>
            </a:r>
          </a:p>
          <a:p>
            <a:pPr algn="ctr" eaLnBrk="1" hangingPunct="1">
              <a:defRPr/>
            </a:pPr>
            <a:r>
              <a:rPr lang="fr-FR" dirty="0">
                <a:solidFill>
                  <a:prstClr val="white"/>
                </a:solidFill>
              </a:rPr>
              <a:t>Des </a:t>
            </a:r>
            <a:r>
              <a:rPr lang="fr-FR" b="1" dirty="0">
                <a:solidFill>
                  <a:prstClr val="white"/>
                </a:solidFill>
              </a:rPr>
              <a:t>équipes certifiées</a:t>
            </a:r>
            <a:r>
              <a:rPr lang="fr-FR" dirty="0">
                <a:solidFill>
                  <a:prstClr val="white"/>
                </a:solidFill>
              </a:rPr>
              <a:t>, </a:t>
            </a:r>
            <a:r>
              <a:rPr lang="fr-FR" b="1" dirty="0">
                <a:solidFill>
                  <a:prstClr val="white"/>
                </a:solidFill>
              </a:rPr>
              <a:t>innovantes</a:t>
            </a:r>
            <a:r>
              <a:rPr lang="fr-FR" dirty="0">
                <a:solidFill>
                  <a:prstClr val="white"/>
                </a:solidFill>
              </a:rPr>
              <a:t> et formées régulièrement aux derniers outils et pratiques</a:t>
            </a:r>
          </a:p>
        </p:txBody>
      </p:sp>
      <p:grpSp>
        <p:nvGrpSpPr>
          <p:cNvPr id="24585" name="Groupe 79"/>
          <p:cNvGrpSpPr>
            <a:grpSpLocks/>
          </p:cNvGrpSpPr>
          <p:nvPr/>
        </p:nvGrpSpPr>
        <p:grpSpPr bwMode="auto">
          <a:xfrm>
            <a:off x="6588125" y="2378075"/>
            <a:ext cx="1471613" cy="1338263"/>
            <a:chOff x="8100393" y="2348881"/>
            <a:chExt cx="1471307" cy="1338831"/>
          </a:xfrm>
        </p:grpSpPr>
        <p:sp>
          <p:nvSpPr>
            <p:cNvPr id="56" name="Ellipse 5"/>
            <p:cNvSpPr>
              <a:spLocks noChangeAspect="1"/>
            </p:cNvSpPr>
            <p:nvPr/>
          </p:nvSpPr>
          <p:spPr>
            <a:xfrm>
              <a:off x="8100393" y="2348881"/>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604" name="ZoneTexte 81"/>
            <p:cNvSpPr txBox="1">
              <a:spLocks noChangeArrowheads="1"/>
            </p:cNvSpPr>
            <p:nvPr/>
          </p:nvSpPr>
          <p:spPr bwMode="auto">
            <a:xfrm>
              <a:off x="8237502" y="3053564"/>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70 %</a:t>
              </a:r>
              <a:endParaRPr lang="fr-FR" altLang="fr-FR" sz="1600">
                <a:solidFill>
                  <a:srgbClr val="FFFFFF"/>
                </a:solidFill>
                <a:latin typeface="Arial" panose="020B0604020202020204" pitchFamily="34" charset="0"/>
              </a:endParaRPr>
            </a:p>
          </p:txBody>
        </p:sp>
        <p:grpSp>
          <p:nvGrpSpPr>
            <p:cNvPr id="24605" name="Groupe 1041"/>
            <p:cNvGrpSpPr>
              <a:grpSpLocks noChangeAspect="1"/>
            </p:cNvGrpSpPr>
            <p:nvPr/>
          </p:nvGrpSpPr>
          <p:grpSpPr bwMode="auto">
            <a:xfrm>
              <a:off x="8686598" y="2569998"/>
              <a:ext cx="285249" cy="341342"/>
              <a:chOff x="3321810" y="2381872"/>
              <a:chExt cx="432048" cy="612215"/>
            </a:xfrm>
          </p:grpSpPr>
          <p:sp>
            <p:nvSpPr>
              <p:cNvPr id="60" name="Ellipse 59"/>
              <p:cNvSpPr/>
              <p:nvPr/>
            </p:nvSpPr>
            <p:spPr>
              <a:xfrm>
                <a:off x="3320994" y="282558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1" name="Ellipse 60"/>
              <p:cNvSpPr/>
              <p:nvPr/>
            </p:nvSpPr>
            <p:spPr>
              <a:xfrm>
                <a:off x="3320994" y="275152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2" name="Ellipse 61"/>
              <p:cNvSpPr/>
              <p:nvPr/>
            </p:nvSpPr>
            <p:spPr>
              <a:xfrm>
                <a:off x="3320994" y="2677468"/>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3" name="Ellipse 62"/>
              <p:cNvSpPr/>
              <p:nvPr/>
            </p:nvSpPr>
            <p:spPr>
              <a:xfrm>
                <a:off x="3320994" y="2603407"/>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4" name="Ellipse 63"/>
              <p:cNvSpPr/>
              <p:nvPr/>
            </p:nvSpPr>
            <p:spPr>
              <a:xfrm>
                <a:off x="3320994" y="2529347"/>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5" name="Ellipse 64"/>
              <p:cNvSpPr/>
              <p:nvPr/>
            </p:nvSpPr>
            <p:spPr>
              <a:xfrm>
                <a:off x="3320994" y="2455286"/>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66" name="Ellipse 65"/>
              <p:cNvSpPr/>
              <p:nvPr/>
            </p:nvSpPr>
            <p:spPr>
              <a:xfrm>
                <a:off x="3320994" y="2381226"/>
                <a:ext cx="432717" cy="168059"/>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solidFill>
                    <a:prstClr val="white"/>
                  </a:solidFill>
                </a:endParaRPr>
              </a:p>
            </p:txBody>
          </p:sp>
          <p:sp>
            <p:nvSpPr>
              <p:cNvPr id="24614" name="Freeform 44"/>
              <p:cNvSpPr>
                <a:spLocks/>
              </p:cNvSpPr>
              <p:nvPr/>
            </p:nvSpPr>
            <p:spPr bwMode="auto">
              <a:xfrm>
                <a:off x="3483828" y="2412288"/>
                <a:ext cx="108011" cy="99999"/>
              </a:xfrm>
              <a:custGeom>
                <a:avLst/>
                <a:gdLst>
                  <a:gd name="T0" fmla="*/ 2147483646 w 77"/>
                  <a:gd name="T1" fmla="*/ 2147483646 h 107"/>
                  <a:gd name="T2" fmla="*/ 2147483646 w 77"/>
                  <a:gd name="T3" fmla="*/ 2147483646 h 107"/>
                  <a:gd name="T4" fmla="*/ 2147483646 w 77"/>
                  <a:gd name="T5" fmla="*/ 2147483646 h 107"/>
                  <a:gd name="T6" fmla="*/ 2147483646 w 77"/>
                  <a:gd name="T7" fmla="*/ 2147483646 h 107"/>
                  <a:gd name="T8" fmla="*/ 2147483646 w 77"/>
                  <a:gd name="T9" fmla="*/ 2147483646 h 107"/>
                  <a:gd name="T10" fmla="*/ 2147483646 w 77"/>
                  <a:gd name="T11" fmla="*/ 2147483646 h 107"/>
                  <a:gd name="T12" fmla="*/ 2147483646 w 77"/>
                  <a:gd name="T13" fmla="*/ 2147483646 h 107"/>
                  <a:gd name="T14" fmla="*/ 2147483646 w 77"/>
                  <a:gd name="T15" fmla="*/ 2147483646 h 107"/>
                  <a:gd name="T16" fmla="*/ 2147483646 w 77"/>
                  <a:gd name="T17" fmla="*/ 2147483646 h 107"/>
                  <a:gd name="T18" fmla="*/ 2147483646 w 77"/>
                  <a:gd name="T19" fmla="*/ 2147483646 h 107"/>
                  <a:gd name="T20" fmla="*/ 2147483646 w 77"/>
                  <a:gd name="T21" fmla="*/ 2147483646 h 107"/>
                  <a:gd name="T22" fmla="*/ 0 w 77"/>
                  <a:gd name="T23" fmla="*/ 2147483646 h 107"/>
                  <a:gd name="T24" fmla="*/ 2147483646 w 77"/>
                  <a:gd name="T25" fmla="*/ 2147483646 h 107"/>
                  <a:gd name="T26" fmla="*/ 2147483646 w 77"/>
                  <a:gd name="T27" fmla="*/ 2147483646 h 107"/>
                  <a:gd name="T28" fmla="*/ 2147483646 w 77"/>
                  <a:gd name="T29" fmla="*/ 2147483646 h 107"/>
                  <a:gd name="T30" fmla="*/ 2147483646 w 77"/>
                  <a:gd name="T31" fmla="*/ 2147483646 h 107"/>
                  <a:gd name="T32" fmla="*/ 0 w 77"/>
                  <a:gd name="T33" fmla="*/ 2147483646 h 107"/>
                  <a:gd name="T34" fmla="*/ 2147483646 w 77"/>
                  <a:gd name="T35" fmla="*/ 2147483646 h 107"/>
                  <a:gd name="T36" fmla="*/ 2147483646 w 77"/>
                  <a:gd name="T37" fmla="*/ 2147483646 h 107"/>
                  <a:gd name="T38" fmla="*/ 2147483646 w 77"/>
                  <a:gd name="T39" fmla="*/ 2147483646 h 107"/>
                  <a:gd name="T40" fmla="*/ 2147483646 w 77"/>
                  <a:gd name="T41" fmla="*/ 0 h 107"/>
                  <a:gd name="T42" fmla="*/ 2147483646 w 77"/>
                  <a:gd name="T43" fmla="*/ 2147483646 h 107"/>
                  <a:gd name="T44" fmla="*/ 2147483646 w 77"/>
                  <a:gd name="T45" fmla="*/ 2147483646 h 107"/>
                  <a:gd name="T46" fmla="*/ 2147483646 w 77"/>
                  <a:gd name="T47" fmla="*/ 2147483646 h 107"/>
                  <a:gd name="T48" fmla="*/ 2147483646 w 77"/>
                  <a:gd name="T49" fmla="*/ 2147483646 h 107"/>
                  <a:gd name="T50" fmla="*/ 2147483646 w 77"/>
                  <a:gd name="T51" fmla="*/ 2147483646 h 107"/>
                  <a:gd name="T52" fmla="*/ 2147483646 w 77"/>
                  <a:gd name="T53" fmla="*/ 2147483646 h 107"/>
                  <a:gd name="T54" fmla="*/ 2147483646 w 77"/>
                  <a:gd name="T55" fmla="*/ 2147483646 h 107"/>
                  <a:gd name="T56" fmla="*/ 2147483646 w 77"/>
                  <a:gd name="T57" fmla="*/ 2147483646 h 107"/>
                  <a:gd name="T58" fmla="*/ 2147483646 w 77"/>
                  <a:gd name="T59" fmla="*/ 2147483646 h 107"/>
                  <a:gd name="T60" fmla="*/ 2147483646 w 77"/>
                  <a:gd name="T61" fmla="*/ 2147483646 h 107"/>
                  <a:gd name="T62" fmla="*/ 2147483646 w 77"/>
                  <a:gd name="T63" fmla="*/ 2147483646 h 107"/>
                  <a:gd name="T64" fmla="*/ 2147483646 w 77"/>
                  <a:gd name="T65" fmla="*/ 2147483646 h 10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7"/>
                  <a:gd name="T100" fmla="*/ 0 h 107"/>
                  <a:gd name="T101" fmla="*/ 77 w 77"/>
                  <a:gd name="T102" fmla="*/ 107 h 10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7" h="107">
                    <a:moveTo>
                      <a:pt x="68" y="60"/>
                    </a:moveTo>
                    <a:cubicBezTo>
                      <a:pt x="66" y="69"/>
                      <a:pt x="66" y="69"/>
                      <a:pt x="66" y="69"/>
                    </a:cubicBezTo>
                    <a:cubicBezTo>
                      <a:pt x="23" y="69"/>
                      <a:pt x="23" y="69"/>
                      <a:pt x="23" y="69"/>
                    </a:cubicBezTo>
                    <a:cubicBezTo>
                      <a:pt x="25" y="77"/>
                      <a:pt x="28" y="83"/>
                      <a:pt x="33" y="88"/>
                    </a:cubicBezTo>
                    <a:cubicBezTo>
                      <a:pt x="39" y="93"/>
                      <a:pt x="45" y="96"/>
                      <a:pt x="53" y="96"/>
                    </a:cubicBezTo>
                    <a:cubicBezTo>
                      <a:pt x="62" y="96"/>
                      <a:pt x="70" y="93"/>
                      <a:pt x="76" y="89"/>
                    </a:cubicBezTo>
                    <a:cubicBezTo>
                      <a:pt x="77" y="89"/>
                      <a:pt x="77" y="89"/>
                      <a:pt x="77" y="89"/>
                    </a:cubicBezTo>
                    <a:cubicBezTo>
                      <a:pt x="77" y="103"/>
                      <a:pt x="77" y="103"/>
                      <a:pt x="77" y="103"/>
                    </a:cubicBezTo>
                    <a:cubicBezTo>
                      <a:pt x="69" y="106"/>
                      <a:pt x="61" y="107"/>
                      <a:pt x="53" y="107"/>
                    </a:cubicBezTo>
                    <a:cubicBezTo>
                      <a:pt x="41" y="107"/>
                      <a:pt x="30" y="104"/>
                      <a:pt x="22" y="97"/>
                    </a:cubicBezTo>
                    <a:cubicBezTo>
                      <a:pt x="15" y="90"/>
                      <a:pt x="11" y="81"/>
                      <a:pt x="8" y="69"/>
                    </a:cubicBezTo>
                    <a:cubicBezTo>
                      <a:pt x="0" y="69"/>
                      <a:pt x="0" y="69"/>
                      <a:pt x="0" y="69"/>
                    </a:cubicBezTo>
                    <a:cubicBezTo>
                      <a:pt x="2" y="60"/>
                      <a:pt x="2" y="60"/>
                      <a:pt x="2" y="60"/>
                    </a:cubicBezTo>
                    <a:cubicBezTo>
                      <a:pt x="7" y="60"/>
                      <a:pt x="7" y="60"/>
                      <a:pt x="7" y="60"/>
                    </a:cubicBezTo>
                    <a:cubicBezTo>
                      <a:pt x="7" y="58"/>
                      <a:pt x="7" y="56"/>
                      <a:pt x="7" y="54"/>
                    </a:cubicBezTo>
                    <a:cubicBezTo>
                      <a:pt x="7" y="53"/>
                      <a:pt x="7" y="51"/>
                      <a:pt x="7" y="50"/>
                    </a:cubicBezTo>
                    <a:cubicBezTo>
                      <a:pt x="0" y="50"/>
                      <a:pt x="0" y="50"/>
                      <a:pt x="0" y="50"/>
                    </a:cubicBezTo>
                    <a:cubicBezTo>
                      <a:pt x="2" y="40"/>
                      <a:pt x="2" y="40"/>
                      <a:pt x="2" y="40"/>
                    </a:cubicBezTo>
                    <a:cubicBezTo>
                      <a:pt x="8" y="40"/>
                      <a:pt x="8" y="40"/>
                      <a:pt x="8" y="40"/>
                    </a:cubicBezTo>
                    <a:cubicBezTo>
                      <a:pt x="10" y="28"/>
                      <a:pt x="15" y="19"/>
                      <a:pt x="23" y="12"/>
                    </a:cubicBezTo>
                    <a:cubicBezTo>
                      <a:pt x="31" y="4"/>
                      <a:pt x="41" y="0"/>
                      <a:pt x="53" y="0"/>
                    </a:cubicBezTo>
                    <a:cubicBezTo>
                      <a:pt x="62" y="0"/>
                      <a:pt x="70" y="2"/>
                      <a:pt x="77" y="5"/>
                    </a:cubicBezTo>
                    <a:cubicBezTo>
                      <a:pt x="77" y="19"/>
                      <a:pt x="77" y="19"/>
                      <a:pt x="77" y="19"/>
                    </a:cubicBezTo>
                    <a:cubicBezTo>
                      <a:pt x="76" y="19"/>
                      <a:pt x="76" y="19"/>
                      <a:pt x="76" y="19"/>
                    </a:cubicBezTo>
                    <a:cubicBezTo>
                      <a:pt x="69" y="14"/>
                      <a:pt x="62" y="12"/>
                      <a:pt x="53" y="12"/>
                    </a:cubicBezTo>
                    <a:cubicBezTo>
                      <a:pt x="45" y="12"/>
                      <a:pt x="38" y="15"/>
                      <a:pt x="32" y="21"/>
                    </a:cubicBezTo>
                    <a:cubicBezTo>
                      <a:pt x="28" y="26"/>
                      <a:pt x="24" y="32"/>
                      <a:pt x="23" y="40"/>
                    </a:cubicBezTo>
                    <a:cubicBezTo>
                      <a:pt x="72" y="40"/>
                      <a:pt x="72" y="40"/>
                      <a:pt x="72" y="40"/>
                    </a:cubicBezTo>
                    <a:cubicBezTo>
                      <a:pt x="70" y="50"/>
                      <a:pt x="70" y="50"/>
                      <a:pt x="70" y="50"/>
                    </a:cubicBezTo>
                    <a:cubicBezTo>
                      <a:pt x="21" y="50"/>
                      <a:pt x="21" y="50"/>
                      <a:pt x="21" y="50"/>
                    </a:cubicBezTo>
                    <a:cubicBezTo>
                      <a:pt x="21" y="51"/>
                      <a:pt x="21" y="53"/>
                      <a:pt x="21" y="54"/>
                    </a:cubicBezTo>
                    <a:cubicBezTo>
                      <a:pt x="21" y="56"/>
                      <a:pt x="21" y="58"/>
                      <a:pt x="21" y="60"/>
                    </a:cubicBezTo>
                    <a:lnTo>
                      <a:pt x="68"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cxnSp>
          <p:nvCxnSpPr>
            <p:cNvPr id="59" name="Connecteur droit 58"/>
            <p:cNvCxnSpPr/>
            <p:nvPr/>
          </p:nvCxnSpPr>
          <p:spPr>
            <a:xfrm>
              <a:off x="8303551" y="3049266"/>
              <a:ext cx="108879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586" name="Groupe 92"/>
          <p:cNvGrpSpPr>
            <a:grpSpLocks/>
          </p:cNvGrpSpPr>
          <p:nvPr/>
        </p:nvGrpSpPr>
        <p:grpSpPr bwMode="auto">
          <a:xfrm>
            <a:off x="3906838" y="2378075"/>
            <a:ext cx="1555750" cy="1339850"/>
            <a:chOff x="5248631" y="2392097"/>
            <a:chExt cx="1555617" cy="1338831"/>
          </a:xfrm>
        </p:grpSpPr>
        <p:sp>
          <p:nvSpPr>
            <p:cNvPr id="69" name="Ellipse 5"/>
            <p:cNvSpPr>
              <a:spLocks noChangeAspect="1"/>
            </p:cNvSpPr>
            <p:nvPr/>
          </p:nvSpPr>
          <p:spPr>
            <a:xfrm>
              <a:off x="5291489" y="2392097"/>
              <a:ext cx="147148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D8B1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598" name="ZoneTexte 94"/>
            <p:cNvSpPr txBox="1">
              <a:spLocks noChangeArrowheads="1"/>
            </p:cNvSpPr>
            <p:nvPr/>
          </p:nvSpPr>
          <p:spPr bwMode="auto">
            <a:xfrm>
              <a:off x="5248631" y="3052627"/>
              <a:ext cx="1555617" cy="658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lnSpc>
                  <a:spcPct val="80000"/>
                </a:lnSpc>
                <a:spcBef>
                  <a:spcPct val="0"/>
                </a:spcBef>
                <a:buClrTx/>
                <a:buSzTx/>
                <a:buFontTx/>
                <a:buNone/>
              </a:pPr>
              <a:r>
                <a:rPr lang="fr-FR" altLang="fr-FR" sz="2800" b="1">
                  <a:solidFill>
                    <a:srgbClr val="FFFFFF"/>
                  </a:solidFill>
                  <a:latin typeface="Arial" panose="020B0604020202020204" pitchFamily="34" charset="0"/>
                </a:rPr>
                <a:t>12 500 </a:t>
              </a:r>
              <a:r>
                <a:rPr lang="fr-FR" altLang="fr-FR" sz="1800">
                  <a:solidFill>
                    <a:srgbClr val="FFFFFF"/>
                  </a:solidFill>
                  <a:latin typeface="Arial" panose="020B0604020202020204" pitchFamily="34" charset="0"/>
                </a:rPr>
                <a:t>KEUR</a:t>
              </a:r>
            </a:p>
          </p:txBody>
        </p:sp>
        <p:grpSp>
          <p:nvGrpSpPr>
            <p:cNvPr id="24599" name="Groupe 44"/>
            <p:cNvGrpSpPr>
              <a:grpSpLocks/>
            </p:cNvGrpSpPr>
            <p:nvPr/>
          </p:nvGrpSpPr>
          <p:grpSpPr bwMode="auto">
            <a:xfrm>
              <a:off x="5862106" y="2461834"/>
              <a:ext cx="384412" cy="523220"/>
              <a:chOff x="4295761" y="2393594"/>
              <a:chExt cx="384412" cy="523220"/>
            </a:xfrm>
          </p:grpSpPr>
          <p:sp>
            <p:nvSpPr>
              <p:cNvPr id="73" name="Ellipse 72"/>
              <p:cNvSpPr/>
              <p:nvPr/>
            </p:nvSpPr>
            <p:spPr>
              <a:xfrm>
                <a:off x="4298184" y="2463451"/>
                <a:ext cx="382554" cy="380710"/>
              </a:xfrm>
              <a:prstGeom prst="ellipse">
                <a:avLst/>
              </a:prstGeom>
              <a:solidFill>
                <a:srgbClr val="FD8B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3600" dirty="0">
                  <a:solidFill>
                    <a:srgbClr val="FAAA0A"/>
                  </a:solidFill>
                  <a:latin typeface="Tahoma"/>
                </a:endParaRPr>
              </a:p>
            </p:txBody>
          </p:sp>
          <p:sp>
            <p:nvSpPr>
              <p:cNvPr id="24602" name="Rectangle 98"/>
              <p:cNvSpPr>
                <a:spLocks noChangeAspect="1"/>
              </p:cNvSpPr>
              <p:nvPr/>
            </p:nvSpPr>
            <p:spPr bwMode="auto">
              <a:xfrm>
                <a:off x="4295761" y="2393594"/>
                <a:ext cx="3674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a:t>
                </a:r>
              </a:p>
            </p:txBody>
          </p:sp>
        </p:grpSp>
        <p:cxnSp>
          <p:nvCxnSpPr>
            <p:cNvPr id="72" name="Connecteur droit 71"/>
            <p:cNvCxnSpPr/>
            <p:nvPr/>
          </p:nvCxnSpPr>
          <p:spPr>
            <a:xfrm>
              <a:off x="5512133" y="3048822"/>
              <a:ext cx="10905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587" name="Groupe 99"/>
          <p:cNvGrpSpPr>
            <a:grpSpLocks/>
          </p:cNvGrpSpPr>
          <p:nvPr/>
        </p:nvGrpSpPr>
        <p:grpSpPr bwMode="auto">
          <a:xfrm>
            <a:off x="1150938" y="2420938"/>
            <a:ext cx="1470025" cy="1338262"/>
            <a:chOff x="2411760" y="2376176"/>
            <a:chExt cx="1471307" cy="1338831"/>
          </a:xfrm>
        </p:grpSpPr>
        <p:sp>
          <p:nvSpPr>
            <p:cNvPr id="76" name="Ellipse 5"/>
            <p:cNvSpPr>
              <a:spLocks noChangeAspect="1"/>
            </p:cNvSpPr>
            <p:nvPr/>
          </p:nvSpPr>
          <p:spPr>
            <a:xfrm>
              <a:off x="2411760" y="2376176"/>
              <a:ext cx="1471307" cy="1338831"/>
            </a:xfrm>
            <a:custGeom>
              <a:avLst/>
              <a:gdLst>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 name="connsiteX0" fmla="*/ 0 w 2611636"/>
                <a:gd name="connsiteY0" fmla="*/ 1188244 h 2376488"/>
                <a:gd name="connsiteX1" fmla="*/ 1305818 w 2611636"/>
                <a:gd name="connsiteY1" fmla="*/ 0 h 2376488"/>
                <a:gd name="connsiteX2" fmla="*/ 2611636 w 2611636"/>
                <a:gd name="connsiteY2" fmla="*/ 1188244 h 2376488"/>
                <a:gd name="connsiteX3" fmla="*/ 1305818 w 2611636"/>
                <a:gd name="connsiteY3" fmla="*/ 2376488 h 2376488"/>
                <a:gd name="connsiteX4" fmla="*/ 0 w 2611636"/>
                <a:gd name="connsiteY4" fmla="*/ 1188244 h 237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1636" h="2376488">
                  <a:moveTo>
                    <a:pt x="0" y="1188244"/>
                  </a:moveTo>
                  <a:cubicBezTo>
                    <a:pt x="0" y="531995"/>
                    <a:pt x="406041" y="0"/>
                    <a:pt x="1305818" y="0"/>
                  </a:cubicBezTo>
                  <a:cubicBezTo>
                    <a:pt x="2205595" y="0"/>
                    <a:pt x="2611636" y="531995"/>
                    <a:pt x="2611636" y="1188244"/>
                  </a:cubicBezTo>
                  <a:cubicBezTo>
                    <a:pt x="2611636" y="1844493"/>
                    <a:pt x="2174638" y="2376488"/>
                    <a:pt x="1305818" y="2376488"/>
                  </a:cubicBezTo>
                  <a:cubicBezTo>
                    <a:pt x="436998" y="2376488"/>
                    <a:pt x="0" y="1844493"/>
                    <a:pt x="0" y="1188244"/>
                  </a:cubicBezTo>
                  <a:close/>
                </a:path>
              </a:pathLst>
            </a:custGeom>
            <a:solidFill>
              <a:srgbClr val="FAAA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dirty="0"/>
            </a:p>
          </p:txBody>
        </p:sp>
        <p:sp>
          <p:nvSpPr>
            <p:cNvPr id="24590" name="ZoneTexte 101"/>
            <p:cNvSpPr txBox="1">
              <a:spLocks noChangeArrowheads="1"/>
            </p:cNvSpPr>
            <p:nvPr/>
          </p:nvSpPr>
          <p:spPr bwMode="auto">
            <a:xfrm>
              <a:off x="2521574" y="3055175"/>
              <a:ext cx="12856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lgn="ctr" eaLnBrk="1" hangingPunct="1">
                <a:spcBef>
                  <a:spcPct val="0"/>
                </a:spcBef>
                <a:buClrTx/>
                <a:buSzTx/>
                <a:buFontTx/>
                <a:buNone/>
              </a:pPr>
              <a:r>
                <a:rPr lang="fr-FR" altLang="fr-FR" sz="2800" b="1">
                  <a:solidFill>
                    <a:srgbClr val="FFFFFF"/>
                  </a:solidFill>
                  <a:latin typeface="Arial" panose="020B0604020202020204" pitchFamily="34" charset="0"/>
                </a:rPr>
                <a:t>150</a:t>
              </a:r>
            </a:p>
          </p:txBody>
        </p:sp>
        <p:grpSp>
          <p:nvGrpSpPr>
            <p:cNvPr id="24591" name="Groupe 58"/>
            <p:cNvGrpSpPr>
              <a:grpSpLocks noChangeAspect="1"/>
            </p:cNvGrpSpPr>
            <p:nvPr/>
          </p:nvGrpSpPr>
          <p:grpSpPr bwMode="auto">
            <a:xfrm>
              <a:off x="2910193" y="2583977"/>
              <a:ext cx="509299" cy="323978"/>
              <a:chOff x="842577" y="2420504"/>
              <a:chExt cx="1139264" cy="724714"/>
            </a:xfrm>
          </p:grpSpPr>
          <p:grpSp>
            <p:nvGrpSpPr>
              <p:cNvPr id="9" name="Groupe 79"/>
              <p:cNvGrpSpPr/>
              <p:nvPr/>
            </p:nvGrpSpPr>
            <p:grpSpPr>
              <a:xfrm>
                <a:off x="1418221" y="2420504"/>
                <a:ext cx="275800" cy="724714"/>
                <a:chOff x="-1263650" y="2395250"/>
                <a:chExt cx="366712" cy="963612"/>
              </a:xfrm>
              <a:solidFill>
                <a:schemeClr val="bg1"/>
              </a:solidFill>
            </p:grpSpPr>
            <p:sp>
              <p:nvSpPr>
                <p:cNvPr id="90"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91"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0" name="Groupe 48"/>
              <p:cNvGrpSpPr/>
              <p:nvPr/>
            </p:nvGrpSpPr>
            <p:grpSpPr>
              <a:xfrm>
                <a:off x="1130400" y="2420504"/>
                <a:ext cx="275800" cy="724714"/>
                <a:chOff x="-1263650" y="2395250"/>
                <a:chExt cx="366712" cy="963612"/>
              </a:xfrm>
              <a:solidFill>
                <a:schemeClr val="bg1"/>
              </a:solidFill>
            </p:grpSpPr>
            <p:sp>
              <p:nvSpPr>
                <p:cNvPr id="88"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9"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1" name="Groupe 51"/>
              <p:cNvGrpSpPr/>
              <p:nvPr/>
            </p:nvGrpSpPr>
            <p:grpSpPr>
              <a:xfrm>
                <a:off x="1706041" y="2420504"/>
                <a:ext cx="275800" cy="724714"/>
                <a:chOff x="-1263650" y="2395250"/>
                <a:chExt cx="366712" cy="963612"/>
              </a:xfrm>
              <a:solidFill>
                <a:schemeClr val="bg1"/>
              </a:solidFill>
            </p:grpSpPr>
            <p:sp>
              <p:nvSpPr>
                <p:cNvPr id="86"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7"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nvGrpSpPr>
              <p:cNvPr id="12" name="Groupe 54"/>
              <p:cNvGrpSpPr/>
              <p:nvPr/>
            </p:nvGrpSpPr>
            <p:grpSpPr>
              <a:xfrm>
                <a:off x="842577" y="2420504"/>
                <a:ext cx="275800" cy="724714"/>
                <a:chOff x="-1263650" y="2395250"/>
                <a:chExt cx="366712" cy="963612"/>
              </a:xfrm>
              <a:solidFill>
                <a:schemeClr val="bg1"/>
              </a:solidFill>
            </p:grpSpPr>
            <p:sp>
              <p:nvSpPr>
                <p:cNvPr id="84" name="Oval 180"/>
                <p:cNvSpPr>
                  <a:spLocks noChangeArrowheads="1"/>
                </p:cNvSpPr>
                <p:nvPr/>
              </p:nvSpPr>
              <p:spPr bwMode="auto">
                <a:xfrm>
                  <a:off x="-1155698" y="2395250"/>
                  <a:ext cx="153987" cy="153987"/>
                </a:xfrm>
                <a:prstGeom prst="ellipse">
                  <a:avLst/>
                </a:prstGeom>
                <a:grpFill/>
                <a:ln>
                  <a:noFill/>
                </a:ln>
                <a:extLst/>
              </p:spPr>
              <p:txBody>
                <a:bodyPr/>
                <a:lstStyle/>
                <a:p>
                  <a:pPr eaLnBrk="1" hangingPunct="1">
                    <a:defRPr/>
                  </a:pPr>
                  <a:endParaRPr lang="fr-FR" sz="1600">
                    <a:solidFill>
                      <a:srgbClr val="232323"/>
                    </a:solidFill>
                  </a:endParaRPr>
                </a:p>
              </p:txBody>
            </p:sp>
            <p:sp>
              <p:nvSpPr>
                <p:cNvPr id="85" name="Freeform 181"/>
                <p:cNvSpPr>
                  <a:spLocks/>
                </p:cNvSpPr>
                <p:nvPr/>
              </p:nvSpPr>
              <p:spPr bwMode="auto">
                <a:xfrm>
                  <a:off x="-1263650" y="2563524"/>
                  <a:ext cx="366712" cy="795338"/>
                </a:xfrm>
                <a:custGeom>
                  <a:avLst/>
                  <a:gdLst>
                    <a:gd name="T0" fmla="*/ 91 w 98"/>
                    <a:gd name="T1" fmla="*/ 11 h 212"/>
                    <a:gd name="T2" fmla="*/ 7 w 98"/>
                    <a:gd name="T3" fmla="*/ 12 h 212"/>
                    <a:gd name="T4" fmla="*/ 0 w 98"/>
                    <a:gd name="T5" fmla="*/ 30 h 212"/>
                    <a:gd name="T6" fmla="*/ 0 w 98"/>
                    <a:gd name="T7" fmla="*/ 95 h 212"/>
                    <a:gd name="T8" fmla="*/ 9 w 98"/>
                    <a:gd name="T9" fmla="*/ 105 h 212"/>
                    <a:gd name="T10" fmla="*/ 18 w 98"/>
                    <a:gd name="T11" fmla="*/ 95 h 212"/>
                    <a:gd name="T12" fmla="*/ 18 w 98"/>
                    <a:gd name="T13" fmla="*/ 42 h 212"/>
                    <a:gd name="T14" fmla="*/ 20 w 98"/>
                    <a:gd name="T15" fmla="*/ 39 h 212"/>
                    <a:gd name="T16" fmla="*/ 22 w 98"/>
                    <a:gd name="T17" fmla="*/ 41 h 212"/>
                    <a:gd name="T18" fmla="*/ 22 w 98"/>
                    <a:gd name="T19" fmla="*/ 199 h 212"/>
                    <a:gd name="T20" fmla="*/ 34 w 98"/>
                    <a:gd name="T21" fmla="*/ 212 h 212"/>
                    <a:gd name="T22" fmla="*/ 47 w 98"/>
                    <a:gd name="T23" fmla="*/ 199 h 212"/>
                    <a:gd name="T24" fmla="*/ 47 w 98"/>
                    <a:gd name="T25" fmla="*/ 108 h 212"/>
                    <a:gd name="T26" fmla="*/ 47 w 98"/>
                    <a:gd name="T27" fmla="*/ 108 h 212"/>
                    <a:gd name="T28" fmla="*/ 49 w 98"/>
                    <a:gd name="T29" fmla="*/ 105 h 212"/>
                    <a:gd name="T30" fmla="*/ 51 w 98"/>
                    <a:gd name="T31" fmla="*/ 108 h 212"/>
                    <a:gd name="T32" fmla="*/ 51 w 98"/>
                    <a:gd name="T33" fmla="*/ 108 h 212"/>
                    <a:gd name="T34" fmla="*/ 51 w 98"/>
                    <a:gd name="T35" fmla="*/ 199 h 212"/>
                    <a:gd name="T36" fmla="*/ 64 w 98"/>
                    <a:gd name="T37" fmla="*/ 212 h 212"/>
                    <a:gd name="T38" fmla="*/ 76 w 98"/>
                    <a:gd name="T39" fmla="*/ 199 h 212"/>
                    <a:gd name="T40" fmla="*/ 76 w 98"/>
                    <a:gd name="T41" fmla="*/ 41 h 212"/>
                    <a:gd name="T42" fmla="*/ 78 w 98"/>
                    <a:gd name="T43" fmla="*/ 39 h 212"/>
                    <a:gd name="T44" fmla="*/ 80 w 98"/>
                    <a:gd name="T45" fmla="*/ 42 h 212"/>
                    <a:gd name="T46" fmla="*/ 80 w 98"/>
                    <a:gd name="T47" fmla="*/ 42 h 212"/>
                    <a:gd name="T48" fmla="*/ 80 w 98"/>
                    <a:gd name="T49" fmla="*/ 95 h 212"/>
                    <a:gd name="T50" fmla="*/ 89 w 98"/>
                    <a:gd name="T51" fmla="*/ 105 h 212"/>
                    <a:gd name="T52" fmla="*/ 98 w 98"/>
                    <a:gd name="T53" fmla="*/ 95 h 212"/>
                    <a:gd name="T54" fmla="*/ 98 w 98"/>
                    <a:gd name="T55" fmla="*/ 30 h 212"/>
                    <a:gd name="T56" fmla="*/ 91 w 98"/>
                    <a:gd name="T57" fmla="*/ 11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212">
                      <a:moveTo>
                        <a:pt x="91" y="11"/>
                      </a:moveTo>
                      <a:cubicBezTo>
                        <a:pt x="80" y="0"/>
                        <a:pt x="18" y="0"/>
                        <a:pt x="7" y="12"/>
                      </a:cubicBezTo>
                      <a:cubicBezTo>
                        <a:pt x="3" y="16"/>
                        <a:pt x="0" y="23"/>
                        <a:pt x="0" y="30"/>
                      </a:cubicBezTo>
                      <a:cubicBezTo>
                        <a:pt x="0" y="95"/>
                        <a:pt x="0" y="95"/>
                        <a:pt x="0" y="95"/>
                      </a:cubicBezTo>
                      <a:cubicBezTo>
                        <a:pt x="0" y="100"/>
                        <a:pt x="4" y="105"/>
                        <a:pt x="9" y="105"/>
                      </a:cubicBezTo>
                      <a:cubicBezTo>
                        <a:pt x="14" y="105"/>
                        <a:pt x="18" y="100"/>
                        <a:pt x="18" y="95"/>
                      </a:cubicBezTo>
                      <a:cubicBezTo>
                        <a:pt x="18" y="42"/>
                        <a:pt x="18" y="42"/>
                        <a:pt x="18" y="42"/>
                      </a:cubicBezTo>
                      <a:cubicBezTo>
                        <a:pt x="18" y="40"/>
                        <a:pt x="19" y="39"/>
                        <a:pt x="20" y="39"/>
                      </a:cubicBezTo>
                      <a:cubicBezTo>
                        <a:pt x="21" y="39"/>
                        <a:pt x="22" y="40"/>
                        <a:pt x="22" y="41"/>
                      </a:cubicBezTo>
                      <a:cubicBezTo>
                        <a:pt x="22" y="199"/>
                        <a:pt x="22" y="199"/>
                        <a:pt x="22" y="199"/>
                      </a:cubicBezTo>
                      <a:cubicBezTo>
                        <a:pt x="22" y="206"/>
                        <a:pt x="28" y="212"/>
                        <a:pt x="34" y="212"/>
                      </a:cubicBezTo>
                      <a:cubicBezTo>
                        <a:pt x="41" y="212"/>
                        <a:pt x="47" y="206"/>
                        <a:pt x="47" y="199"/>
                      </a:cubicBezTo>
                      <a:cubicBezTo>
                        <a:pt x="47" y="108"/>
                        <a:pt x="47" y="108"/>
                        <a:pt x="47" y="108"/>
                      </a:cubicBezTo>
                      <a:cubicBezTo>
                        <a:pt x="47" y="108"/>
                        <a:pt x="47" y="108"/>
                        <a:pt x="47" y="108"/>
                      </a:cubicBezTo>
                      <a:cubicBezTo>
                        <a:pt x="47" y="106"/>
                        <a:pt x="47" y="105"/>
                        <a:pt x="49" y="105"/>
                      </a:cubicBezTo>
                      <a:cubicBezTo>
                        <a:pt x="50" y="105"/>
                        <a:pt x="51" y="106"/>
                        <a:pt x="51" y="108"/>
                      </a:cubicBezTo>
                      <a:cubicBezTo>
                        <a:pt x="51" y="108"/>
                        <a:pt x="51" y="108"/>
                        <a:pt x="51" y="108"/>
                      </a:cubicBezTo>
                      <a:cubicBezTo>
                        <a:pt x="51" y="199"/>
                        <a:pt x="51" y="199"/>
                        <a:pt x="51" y="199"/>
                      </a:cubicBezTo>
                      <a:cubicBezTo>
                        <a:pt x="51" y="206"/>
                        <a:pt x="57" y="212"/>
                        <a:pt x="64" y="212"/>
                      </a:cubicBezTo>
                      <a:cubicBezTo>
                        <a:pt x="70" y="212"/>
                        <a:pt x="76" y="206"/>
                        <a:pt x="76" y="199"/>
                      </a:cubicBezTo>
                      <a:cubicBezTo>
                        <a:pt x="76" y="41"/>
                        <a:pt x="76" y="41"/>
                        <a:pt x="76" y="41"/>
                      </a:cubicBezTo>
                      <a:cubicBezTo>
                        <a:pt x="76" y="40"/>
                        <a:pt x="77" y="39"/>
                        <a:pt x="78" y="39"/>
                      </a:cubicBezTo>
                      <a:cubicBezTo>
                        <a:pt x="79" y="39"/>
                        <a:pt x="80" y="40"/>
                        <a:pt x="80" y="42"/>
                      </a:cubicBezTo>
                      <a:cubicBezTo>
                        <a:pt x="80" y="42"/>
                        <a:pt x="80" y="42"/>
                        <a:pt x="80" y="42"/>
                      </a:cubicBezTo>
                      <a:cubicBezTo>
                        <a:pt x="80" y="95"/>
                        <a:pt x="80" y="95"/>
                        <a:pt x="80" y="95"/>
                      </a:cubicBezTo>
                      <a:cubicBezTo>
                        <a:pt x="80" y="100"/>
                        <a:pt x="84" y="105"/>
                        <a:pt x="89" y="105"/>
                      </a:cubicBezTo>
                      <a:cubicBezTo>
                        <a:pt x="94" y="105"/>
                        <a:pt x="98" y="100"/>
                        <a:pt x="98" y="95"/>
                      </a:cubicBezTo>
                      <a:cubicBezTo>
                        <a:pt x="98" y="30"/>
                        <a:pt x="98" y="30"/>
                        <a:pt x="98" y="30"/>
                      </a:cubicBezTo>
                      <a:cubicBezTo>
                        <a:pt x="98" y="23"/>
                        <a:pt x="95" y="16"/>
                        <a:pt x="91" y="11"/>
                      </a:cubicBezTo>
                    </a:path>
                  </a:pathLst>
                </a:custGeom>
                <a:grpFill/>
                <a:ln>
                  <a:noFill/>
                </a:ln>
                <a:extLst/>
              </p:spPr>
              <p:txBody>
                <a:bodyPr/>
                <a:lstStyle/>
                <a:p>
                  <a:pPr eaLnBrk="1" hangingPunct="1">
                    <a:defRPr/>
                  </a:pPr>
                  <a:endParaRPr lang="fr-FR" sz="1600">
                    <a:solidFill>
                      <a:srgbClr val="232323"/>
                    </a:solidFill>
                  </a:endParaRPr>
                </a:p>
              </p:txBody>
            </p:sp>
          </p:grpSp>
        </p:grpSp>
        <p:cxnSp>
          <p:nvCxnSpPr>
            <p:cNvPr id="79" name="Connecteur droit 78"/>
            <p:cNvCxnSpPr/>
            <p:nvPr/>
          </p:nvCxnSpPr>
          <p:spPr>
            <a:xfrm>
              <a:off x="2605604" y="3049562"/>
              <a:ext cx="108838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9099107"/>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Argument commercial</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80</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Espace réservé du contenu 7"/>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515938" y="1711091"/>
            <a:ext cx="8088312" cy="4227981"/>
          </a:xfrm>
        </p:spPr>
      </p:pic>
    </p:spTree>
    <p:extLst>
      <p:ext uri="{BB962C8B-B14F-4D97-AF65-F5344CB8AC3E}">
        <p14:creationId xmlns:p14="http://schemas.microsoft.com/office/powerpoint/2010/main" val="1557897776"/>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r>
              <a:rPr lang="fr-FR" dirty="0" smtClean="0"/>
              <a:t> - </a:t>
            </a:r>
            <a:r>
              <a:rPr lang="fr-FR" dirty="0" err="1" smtClean="0"/>
              <a:t>parallelisme</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81</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
        <p:nvSpPr>
          <p:cNvPr id="3" name="Espace réservé du contenu 2"/>
          <p:cNvSpPr>
            <a:spLocks noGrp="1"/>
          </p:cNvSpPr>
          <p:nvPr>
            <p:ph sz="quarter" idx="13"/>
          </p:nvPr>
        </p:nvSpPr>
        <p:spPr/>
        <p:txBody>
          <a:bodyPr/>
          <a:lstStyle/>
          <a:p>
            <a:r>
              <a:rPr lang="fr-FR" dirty="0" smtClean="0"/>
              <a:t>Comment corriger et faire évoluer tout en fournissant des patchs correctifs régulièrement ?</a:t>
            </a:r>
          </a:p>
          <a:p>
            <a:r>
              <a:rPr lang="fr-FR" dirty="0" smtClean="0"/>
              <a:t>Comment prendre de l’avance sur une fonctionnalité sans impacter les autres ?</a:t>
            </a:r>
          </a:p>
          <a:p>
            <a:r>
              <a:rPr lang="fr-FR" dirty="0" smtClean="0"/>
              <a:t>Comment fiabiliser une version et développer les prochains versions ?</a:t>
            </a:r>
            <a:endParaRPr lang="fr-FR" dirty="0"/>
          </a:p>
        </p:txBody>
      </p:sp>
      <p:pic>
        <p:nvPicPr>
          <p:cNvPr id="7" name="Espace réservé du contenu 4"/>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2771800" y="3820743"/>
            <a:ext cx="3521472" cy="2641104"/>
          </a:xfrm>
          <a:prstGeom prst="rect">
            <a:avLst/>
          </a:prstGeom>
        </p:spPr>
      </p:pic>
    </p:spTree>
    <p:extLst>
      <p:ext uri="{BB962C8B-B14F-4D97-AF65-F5344CB8AC3E}">
        <p14:creationId xmlns:p14="http://schemas.microsoft.com/office/powerpoint/2010/main" val="3809008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pour une image  6"/>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20009" b="20009"/>
          <a:stretch>
            <a:fillRect/>
          </a:stretch>
        </p:blipFill>
        <p:spPr/>
      </p:pic>
      <p:sp>
        <p:nvSpPr>
          <p:cNvPr id="3" name="Espace réservé du pied de page 2"/>
          <p:cNvSpPr>
            <a:spLocks noGrp="1"/>
          </p:cNvSpPr>
          <p:nvPr>
            <p:ph type="ftr" sz="quarter" idx="13"/>
          </p:nvPr>
        </p:nvSpPr>
        <p:spPr/>
        <p:txBody>
          <a:bodyPr/>
          <a:lstStyle/>
          <a:p>
            <a:r>
              <a:rPr lang="fr-FR" dirty="0" smtClean="0"/>
              <a:t>ISIMA F2 - IT Forge</a:t>
            </a:r>
            <a:endParaRPr lang="fr-FR" dirty="0"/>
          </a:p>
        </p:txBody>
      </p:sp>
      <p:sp>
        <p:nvSpPr>
          <p:cNvPr id="4" name="Espace réservé du numéro de diapositive 3"/>
          <p:cNvSpPr>
            <a:spLocks noGrp="1"/>
          </p:cNvSpPr>
          <p:nvPr>
            <p:ph type="sldNum" sz="quarter" idx="14"/>
          </p:nvPr>
        </p:nvSpPr>
        <p:spPr/>
        <p:txBody>
          <a:bodyPr/>
          <a:lstStyle/>
          <a:p>
            <a:fld id="{AF43E6FD-AB27-4108-A2FC-346BB5F75E3F}" type="slidenum">
              <a:rPr lang="fr-FR" smtClean="0"/>
              <a:pPr/>
              <a:t>82</a:t>
            </a:fld>
            <a:endParaRPr lang="fr-FR" dirty="0"/>
          </a:p>
        </p:txBody>
      </p:sp>
      <p:sp>
        <p:nvSpPr>
          <p:cNvPr id="5" name="Titre 4"/>
          <p:cNvSpPr>
            <a:spLocks noGrp="1"/>
          </p:cNvSpPr>
          <p:nvPr>
            <p:ph type="ctrTitle"/>
          </p:nvPr>
        </p:nvSpPr>
        <p:spPr>
          <a:xfrm>
            <a:off x="551884" y="4218559"/>
            <a:ext cx="6451431" cy="424711"/>
          </a:xfrm>
        </p:spPr>
        <p:txBody>
          <a:bodyPr/>
          <a:lstStyle/>
          <a:p>
            <a:r>
              <a:rPr lang="fr-FR" b="1" i="1" cap="small" dirty="0">
                <a:solidFill>
                  <a:srgbClr val="CC0000"/>
                </a:solidFill>
              </a:rPr>
              <a:t>Git</a:t>
            </a:r>
            <a:endParaRPr lang="fr-FR" dirty="0"/>
          </a:p>
        </p:txBody>
      </p:sp>
      <p:sp>
        <p:nvSpPr>
          <p:cNvPr id="6" name="Sous-titre 5"/>
          <p:cNvSpPr>
            <a:spLocks noGrp="1"/>
          </p:cNvSpPr>
          <p:nvPr>
            <p:ph type="subTitle" idx="1"/>
          </p:nvPr>
        </p:nvSpPr>
        <p:spPr/>
        <p:txBody>
          <a:bodyPr/>
          <a:lstStyle/>
          <a:p>
            <a:endParaRPr lang="fr-FR" dirty="0"/>
          </a:p>
        </p:txBody>
      </p:sp>
    </p:spTree>
    <p:extLst>
      <p:ext uri="{BB962C8B-B14F-4D97-AF65-F5344CB8AC3E}">
        <p14:creationId xmlns:p14="http://schemas.microsoft.com/office/powerpoint/2010/main" val="346019484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branches</a:t>
            </a:r>
          </a:p>
        </p:txBody>
      </p:sp>
      <p:sp>
        <p:nvSpPr>
          <p:cNvPr id="5" name="Espace réservé du contenu 4"/>
          <p:cNvSpPr>
            <a:spLocks noGrp="1"/>
          </p:cNvSpPr>
          <p:nvPr>
            <p:ph sz="quarter" idx="13"/>
          </p:nvPr>
        </p:nvSpPr>
        <p:spPr/>
        <p:txBody>
          <a:bodyPr/>
          <a:lstStyle/>
          <a:p>
            <a:r>
              <a:rPr lang="fr-FR" dirty="0"/>
              <a:t>L’atout n°1 de Git</a:t>
            </a:r>
          </a:p>
          <a:p>
            <a:r>
              <a:rPr lang="fr-FR" dirty="0"/>
              <a:t>Souplesse complète</a:t>
            </a:r>
          </a:p>
          <a:p>
            <a:r>
              <a:rPr lang="fr-FR" dirty="0"/>
              <a:t>Bascule rapide entre branches</a:t>
            </a:r>
          </a:p>
          <a:p>
            <a:r>
              <a:rPr lang="fr-FR" dirty="0"/>
              <a:t>Fusion de branches et résolution de conflits facilitée</a:t>
            </a:r>
          </a:p>
          <a:p>
            <a:r>
              <a:rPr lang="fr-FR" dirty="0"/>
              <a:t>Permet d’isoler facilement le travail de chacun</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83</a:t>
            </a:fld>
            <a:endParaRPr lang="fr-FR"/>
          </a:p>
        </p:txBody>
      </p:sp>
      <p:sp>
        <p:nvSpPr>
          <p:cNvPr id="10"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11" name="Imag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692696"/>
            <a:ext cx="3216555" cy="2392313"/>
          </a:xfrm>
          <a:prstGeom prst="rect">
            <a:avLst/>
          </a:prstGeom>
        </p:spPr>
      </p:pic>
    </p:spTree>
    <p:extLst>
      <p:ext uri="{BB962C8B-B14F-4D97-AF65-F5344CB8AC3E}">
        <p14:creationId xmlns:p14="http://schemas.microsoft.com/office/powerpoint/2010/main" val="3184715407"/>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Operations sur les branches</a:t>
            </a:r>
          </a:p>
        </p:txBody>
      </p:sp>
      <p:sp>
        <p:nvSpPr>
          <p:cNvPr id="4" name="Espace réservé du contenu 3"/>
          <p:cNvSpPr>
            <a:spLocks noGrp="1"/>
          </p:cNvSpPr>
          <p:nvPr>
            <p:ph sz="quarter" idx="13"/>
          </p:nvPr>
        </p:nvSpPr>
        <p:spPr/>
        <p:txBody>
          <a:bodyPr/>
          <a:lstStyle/>
          <a:p>
            <a:r>
              <a:rPr lang="fr-FR" dirty="0"/>
              <a:t>Lister les branches locales et distantes</a:t>
            </a:r>
          </a:p>
          <a:p>
            <a:r>
              <a:rPr lang="fr-FR" dirty="0"/>
              <a:t>Créer des branches locales</a:t>
            </a:r>
          </a:p>
          <a:p>
            <a:r>
              <a:rPr lang="fr-FR" dirty="0"/>
              <a:t>Supprimer des branches locales</a:t>
            </a:r>
          </a:p>
          <a:p>
            <a:r>
              <a:rPr lang="fr-FR" dirty="0"/>
              <a:t>Diffuser une branche locale sur le dépôt distant</a:t>
            </a:r>
          </a:p>
          <a:p>
            <a:r>
              <a:rPr lang="fr-FR" dirty="0"/>
              <a:t>Basculer d’une branche à l’autre</a:t>
            </a:r>
          </a:p>
          <a:p>
            <a:r>
              <a:rPr lang="fr-FR" dirty="0"/>
              <a:t>Fusionner des modifications entre 2 branches (</a:t>
            </a:r>
            <a:r>
              <a:rPr lang="fr-FR" dirty="0" err="1"/>
              <a:t>merge</a:t>
            </a:r>
            <a:r>
              <a:rPr lang="fr-FR" dirty="0" smtClean="0"/>
              <a:t>)</a:t>
            </a:r>
          </a:p>
          <a:p>
            <a:r>
              <a:rPr lang="fr-FR" i="1" dirty="0" smtClean="0"/>
              <a:t>Recopier un commit d’une branche à une autre (cherry-</a:t>
            </a:r>
            <a:r>
              <a:rPr lang="fr-FR" i="1" dirty="0" err="1" smtClean="0"/>
              <a:t>pick</a:t>
            </a:r>
            <a:r>
              <a:rPr lang="fr-FR" i="1" dirty="0" smtClean="0"/>
              <a:t>)</a:t>
            </a:r>
          </a:p>
          <a:p>
            <a:r>
              <a:rPr lang="fr-FR" i="1" dirty="0" smtClean="0"/>
              <a:t>Modifier l’ordonnancement des </a:t>
            </a:r>
            <a:r>
              <a:rPr lang="fr-FR" i="1" dirty="0" err="1" smtClean="0"/>
              <a:t>commits</a:t>
            </a:r>
            <a:r>
              <a:rPr lang="fr-FR" i="1" dirty="0" smtClean="0"/>
              <a:t> sur une branche (</a:t>
            </a:r>
            <a:r>
              <a:rPr lang="fr-FR" i="1" dirty="0" err="1" smtClean="0"/>
              <a:t>rebase</a:t>
            </a:r>
            <a:r>
              <a:rPr lang="fr-FR" i="1" dirty="0" smtClean="0"/>
              <a:t>)</a:t>
            </a:r>
            <a:endParaRPr lang="fr-FR" i="1" dirty="0"/>
          </a:p>
        </p:txBody>
      </p:sp>
      <p:sp>
        <p:nvSpPr>
          <p:cNvPr id="5" name="Espace réservé du numéro de diapositive 4"/>
          <p:cNvSpPr>
            <a:spLocks noGrp="1"/>
          </p:cNvSpPr>
          <p:nvPr>
            <p:ph type="sldNum" sz="quarter" idx="12"/>
          </p:nvPr>
        </p:nvSpPr>
        <p:spPr/>
        <p:txBody>
          <a:bodyPr/>
          <a:lstStyle/>
          <a:p>
            <a:fld id="{2BC37B4C-F0E5-49DD-9359-DA01E046D90D}" type="slidenum">
              <a:rPr lang="fr-FR" smtClean="0"/>
              <a:pPr/>
              <a:t>84</a:t>
            </a:fld>
            <a:endParaRPr lang="fr-FR"/>
          </a:p>
        </p:txBody>
      </p:sp>
      <p:sp>
        <p:nvSpPr>
          <p:cNvPr id="6"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033853913"/>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Listing des branches 1/2</a:t>
            </a:r>
          </a:p>
        </p:txBody>
      </p:sp>
      <p:sp>
        <p:nvSpPr>
          <p:cNvPr id="5" name="Rectangle 4"/>
          <p:cNvSpPr/>
          <p:nvPr/>
        </p:nvSpPr>
        <p:spPr>
          <a:xfrm>
            <a:off x="501501" y="1867137"/>
            <a:ext cx="8088312"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t>
            </a:r>
          </a:p>
          <a:p>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master</a:t>
            </a:r>
            <a:endParaRPr lang="fr-FR" dirty="0">
              <a:effectLst/>
            </a:endParaRPr>
          </a:p>
        </p:txBody>
      </p:sp>
      <p:sp>
        <p:nvSpPr>
          <p:cNvPr id="6" name="Rectangle 5"/>
          <p:cNvSpPr/>
          <p:nvPr/>
        </p:nvSpPr>
        <p:spPr>
          <a:xfrm>
            <a:off x="544439" y="3547881"/>
            <a:ext cx="8088312"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HEAD </a:t>
            </a:r>
            <a:r>
              <a:rPr lang="fr-FR" b="1" dirty="0">
                <a:solidFill>
                  <a:srgbClr val="804000"/>
                </a:solidFill>
                <a:latin typeface="Courier New" panose="02070309020205020404" pitchFamily="49" charset="0"/>
              </a:rPr>
              <a:t>-&gt;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-base-exercice-push</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a:t>
            </a:r>
            <a:r>
              <a:rPr lang="fr-FR" dirty="0" err="1">
                <a:solidFill>
                  <a:srgbClr val="000000"/>
                </a:solidFill>
                <a:latin typeface="Courier New" panose="02070309020205020404" pitchFamily="49" charset="0"/>
              </a:rPr>
              <a:t>branching</a:t>
            </a:r>
            <a:r>
              <a:rPr lang="fr-FR" dirty="0">
                <a:solidFill>
                  <a:srgbClr val="000000"/>
                </a:solidFill>
                <a:latin typeface="Courier New" panose="02070309020205020404" pitchFamily="49" charset="0"/>
              </a:rPr>
              <a:t>-exercice</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sw-merge</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sw-merge-ff</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sw-rebase</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a:t>
            </a:r>
            <a:r>
              <a:rPr lang="fr-FR" dirty="0" err="1">
                <a:solidFill>
                  <a:srgbClr val="000000"/>
                </a:solidFill>
                <a:latin typeface="Courier New" panose="02070309020205020404" pitchFamily="49" charset="0"/>
              </a:rPr>
              <a:t>rebase</a:t>
            </a:r>
            <a:r>
              <a:rPr lang="fr-FR" dirty="0">
                <a:solidFill>
                  <a:srgbClr val="000000"/>
                </a:solidFill>
                <a:latin typeface="Courier New" panose="02070309020205020404" pitchFamily="49" charset="0"/>
              </a:rPr>
              <a:t>-interactif</a:t>
            </a:r>
            <a:endParaRPr lang="fr-FR" dirty="0">
              <a:effectLst/>
            </a:endParaRPr>
          </a:p>
        </p:txBody>
      </p:sp>
      <p:sp>
        <p:nvSpPr>
          <p:cNvPr id="7" name="Espace réservé du contenu 3"/>
          <p:cNvSpPr>
            <a:spLocks noGrp="1"/>
          </p:cNvSpPr>
          <p:nvPr>
            <p:ph sz="quarter" idx="13"/>
          </p:nvPr>
        </p:nvSpPr>
        <p:spPr>
          <a:xfrm>
            <a:off x="515938" y="1484313"/>
            <a:ext cx="8088312" cy="4681537"/>
          </a:xfrm>
        </p:spPr>
        <p:txBody>
          <a:bodyPr/>
          <a:lstStyle/>
          <a:p>
            <a:r>
              <a:rPr lang="fr-FR" dirty="0"/>
              <a:t>Lister les branches locales</a:t>
            </a:r>
          </a:p>
          <a:p>
            <a:endParaRPr lang="fr-FR" dirty="0"/>
          </a:p>
          <a:p>
            <a:endParaRPr lang="fr-FR" dirty="0"/>
          </a:p>
          <a:p>
            <a:r>
              <a:rPr lang="fr-FR" dirty="0"/>
              <a:t>Lister les branches distantes</a:t>
            </a: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85</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956851428"/>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Listing des branches 2/2</a:t>
            </a:r>
          </a:p>
        </p:txBody>
      </p:sp>
      <p:sp>
        <p:nvSpPr>
          <p:cNvPr id="4" name="Espace réservé du contenu 3"/>
          <p:cNvSpPr>
            <a:spLocks noGrp="1"/>
          </p:cNvSpPr>
          <p:nvPr>
            <p:ph sz="quarter" idx="13"/>
          </p:nvPr>
        </p:nvSpPr>
        <p:spPr/>
        <p:txBody>
          <a:bodyPr/>
          <a:lstStyle/>
          <a:p>
            <a:r>
              <a:rPr lang="fr-FR" dirty="0"/>
              <a:t>Listing de toutes les branches locales et distantes</a:t>
            </a:r>
          </a:p>
        </p:txBody>
      </p:sp>
      <p:sp>
        <p:nvSpPr>
          <p:cNvPr id="5" name="Rectangle 4"/>
          <p:cNvSpPr/>
          <p:nvPr/>
        </p:nvSpPr>
        <p:spPr>
          <a:xfrm>
            <a:off x="515938" y="1916832"/>
            <a:ext cx="8088312" cy="286232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HEAD </a:t>
            </a:r>
            <a:r>
              <a:rPr lang="fr-FR" b="1" dirty="0">
                <a:solidFill>
                  <a:srgbClr val="804000"/>
                </a:solidFill>
                <a:latin typeface="Courier New" panose="02070309020205020404" pitchFamily="49" charset="0"/>
              </a:rPr>
              <a:t>-&gt;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-base-exercice-push</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a:t>
            </a:r>
            <a:r>
              <a:rPr lang="fr-FR" dirty="0" err="1">
                <a:solidFill>
                  <a:srgbClr val="000000"/>
                </a:solidFill>
                <a:latin typeface="Courier New" panose="02070309020205020404" pitchFamily="49" charset="0"/>
              </a:rPr>
              <a:t>branching</a:t>
            </a:r>
            <a:r>
              <a:rPr lang="fr-FR" dirty="0">
                <a:solidFill>
                  <a:srgbClr val="000000"/>
                </a:solidFill>
                <a:latin typeface="Courier New" panose="02070309020205020404" pitchFamily="49" charset="0"/>
              </a:rPr>
              <a:t>-exercice</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sw-merge</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sw-merge-ff</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sw-rebase</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remotes</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origin</a:t>
            </a:r>
            <a:r>
              <a:rPr lang="fr-FR" b="1" dirty="0">
                <a:solidFill>
                  <a:srgbClr val="804000"/>
                </a:solidFill>
                <a:latin typeface="Courier New" panose="02070309020205020404" pitchFamily="49" charset="0"/>
              </a:rPr>
              <a:t>/</a:t>
            </a:r>
            <a:r>
              <a:rPr lang="fr-FR" dirty="0" err="1">
                <a:solidFill>
                  <a:srgbClr val="000000"/>
                </a:solidFill>
                <a:latin typeface="Courier New" panose="02070309020205020404" pitchFamily="49" charset="0"/>
              </a:rPr>
              <a:t>sw</a:t>
            </a:r>
            <a:r>
              <a:rPr lang="fr-FR" dirty="0">
                <a:solidFill>
                  <a:srgbClr val="000000"/>
                </a:solidFill>
                <a:latin typeface="Courier New" panose="02070309020205020404" pitchFamily="49" charset="0"/>
              </a:rPr>
              <a:t>-</a:t>
            </a:r>
            <a:r>
              <a:rPr lang="fr-FR" dirty="0" err="1">
                <a:solidFill>
                  <a:srgbClr val="000000"/>
                </a:solidFill>
                <a:latin typeface="Courier New" panose="02070309020205020404" pitchFamily="49" charset="0"/>
              </a:rPr>
              <a:t>rebase</a:t>
            </a:r>
            <a:r>
              <a:rPr lang="fr-FR" dirty="0">
                <a:solidFill>
                  <a:srgbClr val="000000"/>
                </a:solidFill>
                <a:latin typeface="Courier New" panose="02070309020205020404" pitchFamily="49" charset="0"/>
              </a:rPr>
              <a:t>-interactif</a:t>
            </a:r>
            <a:endParaRPr lang="fr-FR" dirty="0">
              <a:effectLst/>
            </a:endParaRP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86</a:t>
            </a:fld>
            <a:endParaRPr lang="fr-F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799018212"/>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CREation</a:t>
            </a:r>
            <a:r>
              <a:rPr lang="fr-FR" dirty="0"/>
              <a:t> / suppression d’une branche locale</a:t>
            </a:r>
          </a:p>
        </p:txBody>
      </p:sp>
      <p:sp>
        <p:nvSpPr>
          <p:cNvPr id="5" name="Rectangle 4"/>
          <p:cNvSpPr/>
          <p:nvPr/>
        </p:nvSpPr>
        <p:spPr>
          <a:xfrm>
            <a:off x="488766" y="1988840"/>
            <a:ext cx="8101047"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sw-demo</a:t>
            </a:r>
            <a:endParaRPr lang="fr-FR" dirty="0">
              <a:solidFill>
                <a:srgbClr val="000000"/>
              </a:solidFill>
              <a:latin typeface="Courier New" panose="02070309020205020404" pitchFamily="49" charset="0"/>
            </a:endParaRPr>
          </a:p>
          <a:p>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sw-demo</a:t>
            </a:r>
            <a:endParaRPr lang="fr-FR" dirty="0">
              <a:effectLst/>
            </a:endParaRPr>
          </a:p>
        </p:txBody>
      </p:sp>
      <p:sp>
        <p:nvSpPr>
          <p:cNvPr id="6" name="Espace réservé du contenu 3"/>
          <p:cNvSpPr>
            <a:spLocks noGrp="1"/>
          </p:cNvSpPr>
          <p:nvPr>
            <p:ph sz="quarter" idx="13"/>
          </p:nvPr>
        </p:nvSpPr>
        <p:spPr>
          <a:xfrm>
            <a:off x="515938" y="1484313"/>
            <a:ext cx="8088312" cy="4681537"/>
          </a:xfrm>
        </p:spPr>
        <p:txBody>
          <a:bodyPr/>
          <a:lstStyle/>
          <a:p>
            <a:r>
              <a:rPr lang="fr-FR" dirty="0"/>
              <a:t>Création d’une branche</a:t>
            </a:r>
          </a:p>
          <a:p>
            <a:endParaRPr lang="fr-FR" dirty="0"/>
          </a:p>
          <a:p>
            <a:endParaRPr lang="fr-FR" dirty="0"/>
          </a:p>
          <a:p>
            <a:endParaRPr lang="fr-FR" dirty="0"/>
          </a:p>
          <a:p>
            <a:endParaRPr lang="fr-FR" dirty="0"/>
          </a:p>
          <a:p>
            <a:r>
              <a:rPr lang="fr-FR" dirty="0"/>
              <a:t>Suppression</a:t>
            </a:r>
          </a:p>
        </p:txBody>
      </p:sp>
      <p:sp>
        <p:nvSpPr>
          <p:cNvPr id="7" name="Rectangle 6"/>
          <p:cNvSpPr/>
          <p:nvPr/>
        </p:nvSpPr>
        <p:spPr>
          <a:xfrm>
            <a:off x="488766" y="4666447"/>
            <a:ext cx="8088312"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-d </a:t>
            </a:r>
            <a:r>
              <a:rPr lang="fr-FR" dirty="0" err="1">
                <a:solidFill>
                  <a:srgbClr val="000000"/>
                </a:solidFill>
                <a:latin typeface="Courier New" panose="02070309020205020404" pitchFamily="49" charset="0"/>
              </a:rPr>
              <a:t>sw-demo</a:t>
            </a:r>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Branche </a:t>
            </a:r>
            <a:r>
              <a:rPr lang="fr-FR" dirty="0" err="1">
                <a:solidFill>
                  <a:srgbClr val="000000"/>
                </a:solidFill>
                <a:latin typeface="Courier New" panose="02070309020205020404" pitchFamily="49" charset="0"/>
              </a:rPr>
              <a:t>sw-demo</a:t>
            </a:r>
            <a:r>
              <a:rPr lang="fr-FR" dirty="0">
                <a:solidFill>
                  <a:srgbClr val="000000"/>
                </a:solidFill>
                <a:latin typeface="Courier New" panose="02070309020205020404" pitchFamily="49" charset="0"/>
              </a:rPr>
              <a:t> supprimée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précédemment f1df95e</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a:t>
            </a:r>
          </a:p>
          <a:p>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master</a:t>
            </a:r>
            <a:endParaRPr lang="fr-FR" dirty="0">
              <a:effectLst/>
            </a:endParaRPr>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87</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98145722"/>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Bascule entre branches</a:t>
            </a:r>
          </a:p>
        </p:txBody>
      </p:sp>
      <p:sp>
        <p:nvSpPr>
          <p:cNvPr id="4" name="Espace réservé du contenu 3"/>
          <p:cNvSpPr>
            <a:spLocks noGrp="1"/>
          </p:cNvSpPr>
          <p:nvPr>
            <p:ph sz="quarter" idx="13"/>
          </p:nvPr>
        </p:nvSpPr>
        <p:spPr/>
        <p:txBody>
          <a:bodyPr/>
          <a:lstStyle/>
          <a:p>
            <a:r>
              <a:rPr lang="fr-FR" dirty="0"/>
              <a:t>Création de la branche </a:t>
            </a:r>
            <a:r>
              <a:rPr lang="fr-FR" dirty="0" err="1"/>
              <a:t>sw-checkout</a:t>
            </a:r>
            <a:r>
              <a:rPr lang="fr-FR" dirty="0"/>
              <a:t> puis bascule</a:t>
            </a:r>
          </a:p>
          <a:p>
            <a:endParaRPr lang="fr-FR" dirty="0"/>
          </a:p>
          <a:p>
            <a:endParaRPr lang="fr-FR" dirty="0"/>
          </a:p>
          <a:p>
            <a:endParaRPr lang="fr-FR" dirty="0"/>
          </a:p>
          <a:p>
            <a:endParaRPr lang="fr-FR" dirty="0"/>
          </a:p>
          <a:p>
            <a:r>
              <a:rPr lang="fr-FR" dirty="0"/>
              <a:t>Création et bascule en une commande</a:t>
            </a:r>
          </a:p>
        </p:txBody>
      </p:sp>
      <p:sp>
        <p:nvSpPr>
          <p:cNvPr id="5" name="Rectangle 4"/>
          <p:cNvSpPr/>
          <p:nvPr/>
        </p:nvSpPr>
        <p:spPr>
          <a:xfrm>
            <a:off x="509600" y="1844824"/>
            <a:ext cx="8094650" cy="1754326"/>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sw-checkout</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checkout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sw-checkout</a:t>
            </a:r>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Basculement sur la branche </a:t>
            </a:r>
            <a:r>
              <a:rPr lang="fr-FR" dirty="0">
                <a:solidFill>
                  <a:srgbClr val="808080"/>
                </a:solidFill>
                <a:latin typeface="Courier New" panose="02070309020205020404" pitchFamily="49" charset="0"/>
              </a:rPr>
              <a:t>'</a:t>
            </a:r>
            <a:r>
              <a:rPr lang="fr-FR" dirty="0" err="1">
                <a:solidFill>
                  <a:srgbClr val="808080"/>
                </a:solidFill>
                <a:latin typeface="Courier New" panose="02070309020205020404" pitchFamily="49" charset="0"/>
              </a:rPr>
              <a:t>sw-checkout</a:t>
            </a:r>
            <a:r>
              <a:rPr lang="fr-FR" dirty="0">
                <a:solidFill>
                  <a:srgbClr val="808080"/>
                </a:solidFill>
                <a:latin typeface="Courier New" panose="02070309020205020404" pitchFamily="49" charset="0"/>
              </a:rPr>
              <a:t>'</a:t>
            </a:r>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sw-checkout</a:t>
            </a:r>
            <a:endParaRPr lang="fr-FR" dirty="0">
              <a:effectLst/>
            </a:endParaRPr>
          </a:p>
        </p:txBody>
      </p:sp>
      <p:sp>
        <p:nvSpPr>
          <p:cNvPr id="6" name="Rectangle 5"/>
          <p:cNvSpPr/>
          <p:nvPr/>
        </p:nvSpPr>
        <p:spPr>
          <a:xfrm>
            <a:off x="509599" y="4509120"/>
            <a:ext cx="8080213" cy="1754326"/>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checkout</a:t>
            </a:r>
            <a:r>
              <a:rPr lang="fr-FR" dirty="0">
                <a:solidFill>
                  <a:srgbClr val="000000"/>
                </a:solidFill>
                <a:latin typeface="Courier New" panose="02070309020205020404" pitchFamily="49" charset="0"/>
              </a:rPr>
              <a:t> -b </a:t>
            </a:r>
            <a:r>
              <a:rPr lang="fr-FR" dirty="0" err="1">
                <a:solidFill>
                  <a:srgbClr val="000000"/>
                </a:solidFill>
                <a:latin typeface="Courier New" panose="02070309020205020404" pitchFamily="49" charset="0"/>
              </a:rPr>
              <a:t>sw-create-checkout</a:t>
            </a:r>
            <a:r>
              <a:rPr lang="fr-FR" dirty="0">
                <a:solidFill>
                  <a:srgbClr val="000000"/>
                </a:solidFill>
                <a:latin typeface="Courier New" panose="02070309020205020404" pitchFamily="49" charset="0"/>
              </a:rPr>
              <a:t>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Basculement sur la nouvelle branche </a:t>
            </a:r>
            <a:r>
              <a:rPr lang="fr-FR" dirty="0">
                <a:solidFill>
                  <a:srgbClr val="808080"/>
                </a:solidFill>
                <a:latin typeface="Courier New" panose="02070309020205020404" pitchFamily="49" charset="0"/>
              </a:rPr>
              <a:t>'</a:t>
            </a:r>
            <a:r>
              <a:rPr lang="fr-FR" dirty="0" err="1">
                <a:solidFill>
                  <a:srgbClr val="808080"/>
                </a:solidFill>
                <a:latin typeface="Courier New" panose="02070309020205020404" pitchFamily="49" charset="0"/>
              </a:rPr>
              <a:t>sw-create-checkout</a:t>
            </a:r>
            <a:r>
              <a:rPr lang="fr-FR" dirty="0">
                <a:solidFill>
                  <a:srgbClr val="808080"/>
                </a:solidFill>
                <a:latin typeface="Courier New" panose="02070309020205020404" pitchFamily="49" charset="0"/>
              </a:rPr>
              <a:t>'</a:t>
            </a:r>
            <a:r>
              <a:rPr lang="fr-FR" dirty="0">
                <a:solidFill>
                  <a:srgbClr val="000000"/>
                </a:solidFill>
                <a:latin typeface="Courier New" panose="02070309020205020404" pitchFamily="49" charset="0"/>
              </a:rPr>
              <a:t> </a:t>
            </a:r>
            <a:r>
              <a:rPr lang="fr-FR" b="1" dirty="0">
                <a:solidFill>
                  <a:srgbClr val="FF8040"/>
                </a:solidFill>
                <a:latin typeface="Courier New" panose="02070309020205020404" pitchFamily="49" charset="0"/>
              </a:rPr>
              <a:t>$ git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branch</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master</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sw-checkout</a:t>
            </a:r>
            <a:r>
              <a:rPr lang="fr-FR" dirty="0">
                <a:solidFill>
                  <a:srgbClr val="000000"/>
                </a:solidFill>
                <a:latin typeface="Courier New" panose="02070309020205020404" pitchFamily="49" charset="0"/>
              </a:rPr>
              <a:t/>
            </a:r>
            <a:br>
              <a:rPr lang="fr-FR" dirty="0">
                <a:solidFill>
                  <a:srgbClr val="000000"/>
                </a:solidFill>
                <a:latin typeface="Courier New" panose="02070309020205020404" pitchFamily="49" charset="0"/>
              </a:rPr>
            </a:br>
            <a:r>
              <a:rPr lang="fr-FR" dirty="0">
                <a:solidFill>
                  <a:srgbClr val="000000"/>
                </a:solidFill>
                <a:latin typeface="Courier New" panose="02070309020205020404" pitchFamily="49" charset="0"/>
              </a:rPr>
              <a:t> </a:t>
            </a:r>
            <a:r>
              <a:rPr lang="fr-FR" b="1" dirty="0">
                <a:solidFill>
                  <a:srgbClr val="804000"/>
                </a:solidFill>
                <a:latin typeface="Courier New" panose="02070309020205020404" pitchFamily="49" charset="0"/>
              </a:rPr>
              <a:t>*</a:t>
            </a:r>
            <a:r>
              <a:rPr lang="fr-FR"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sw-create-checkout</a:t>
            </a:r>
            <a:endParaRPr lang="fr-FR" dirty="0">
              <a:effectLst/>
            </a:endParaRPr>
          </a:p>
        </p:txBody>
      </p:sp>
      <p:sp>
        <p:nvSpPr>
          <p:cNvPr id="7" name="Espace réservé du numéro de diapositive 6"/>
          <p:cNvSpPr>
            <a:spLocks noGrp="1"/>
          </p:cNvSpPr>
          <p:nvPr>
            <p:ph type="sldNum" sz="quarter" idx="12"/>
          </p:nvPr>
        </p:nvSpPr>
        <p:spPr/>
        <p:txBody>
          <a:bodyPr/>
          <a:lstStyle/>
          <a:p>
            <a:fld id="{2BC37B4C-F0E5-49DD-9359-DA01E046D90D}" type="slidenum">
              <a:rPr lang="fr-FR" smtClean="0"/>
              <a:pPr/>
              <a:t>88</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437776394"/>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Gestion des conflits lors d’un MERGE</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89</a:t>
            </a:fld>
            <a:endParaRPr lang="fr-FR"/>
          </a:p>
        </p:txBody>
      </p:sp>
      <p:sp>
        <p:nvSpPr>
          <p:cNvPr id="18435" name="Rectangle 3"/>
          <p:cNvSpPr>
            <a:spLocks noGrp="1" noChangeArrowheads="1"/>
          </p:cNvSpPr>
          <p:nvPr>
            <p:ph sz="quarter" idx="13"/>
          </p:nvPr>
        </p:nvSpPr>
        <p:spPr/>
        <p:txBody>
          <a:bodyPr>
            <a:normAutofit/>
          </a:bodyPr>
          <a:lstStyle/>
          <a:p>
            <a:endParaRPr lang="fr-FR" sz="2800" dirty="0" smtClean="0"/>
          </a:p>
          <a:p>
            <a:endParaRPr lang="fr-FR" sz="2800" dirty="0" smtClean="0"/>
          </a:p>
          <a:p>
            <a:pPr lvl="1"/>
            <a:endParaRPr lang="fr-FR" sz="2600" dirty="0" smtClean="0"/>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llipse 6"/>
          <p:cNvSpPr/>
          <p:nvPr/>
        </p:nvSpPr>
        <p:spPr>
          <a:xfrm>
            <a:off x="1956559" y="4526688"/>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8" name="Connecteur droit avec flèche 7"/>
          <p:cNvCxnSpPr>
            <a:endCxn id="7" idx="0"/>
          </p:cNvCxnSpPr>
          <p:nvPr/>
        </p:nvCxnSpPr>
        <p:spPr>
          <a:xfrm>
            <a:off x="2051720" y="2544894"/>
            <a:ext cx="0" cy="1981794"/>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1389930" y="3770714"/>
            <a:ext cx="473206" cy="307777"/>
          </a:xfrm>
          <a:prstGeom prst="rect">
            <a:avLst/>
          </a:prstGeom>
          <a:noFill/>
        </p:spPr>
        <p:txBody>
          <a:bodyPr wrap="none" rtlCol="0">
            <a:spAutoFit/>
          </a:bodyPr>
          <a:lstStyle/>
          <a:p>
            <a:r>
              <a:rPr lang="fr-FR" sz="1400" dirty="0" err="1" smtClean="0"/>
              <a:t>dev</a:t>
            </a:r>
            <a:endParaRPr lang="fr-FR" sz="1400" dirty="0"/>
          </a:p>
        </p:txBody>
      </p:sp>
      <p:cxnSp>
        <p:nvCxnSpPr>
          <p:cNvPr id="10" name="Connecteur droit avec flèche 9"/>
          <p:cNvCxnSpPr/>
          <p:nvPr/>
        </p:nvCxnSpPr>
        <p:spPr>
          <a:xfrm flipH="1">
            <a:off x="2051720" y="3952731"/>
            <a:ext cx="480904" cy="380531"/>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2532624" y="3235574"/>
            <a:ext cx="0" cy="717157"/>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2606577" y="3752620"/>
            <a:ext cx="861133" cy="307777"/>
          </a:xfrm>
          <a:prstGeom prst="rect">
            <a:avLst/>
          </a:prstGeom>
          <a:noFill/>
        </p:spPr>
        <p:txBody>
          <a:bodyPr wrap="none" rtlCol="0">
            <a:spAutoFit/>
          </a:bodyPr>
          <a:lstStyle/>
          <a:p>
            <a:r>
              <a:rPr lang="fr-FR" sz="1400" dirty="0" err="1" smtClean="0"/>
              <a:t>featureX</a:t>
            </a:r>
            <a:endParaRPr lang="fr-FR" sz="1400" dirty="0"/>
          </a:p>
        </p:txBody>
      </p:sp>
      <p:sp>
        <p:nvSpPr>
          <p:cNvPr id="13" name="Ellipse 12"/>
          <p:cNvSpPr/>
          <p:nvPr/>
        </p:nvSpPr>
        <p:spPr>
          <a:xfrm>
            <a:off x="2425887" y="3677984"/>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0" name="Ellipse 29"/>
          <p:cNvSpPr/>
          <p:nvPr/>
        </p:nvSpPr>
        <p:spPr>
          <a:xfrm>
            <a:off x="1935573" y="3685636"/>
            <a:ext cx="190322" cy="193426"/>
          </a:xfrm>
          <a:prstGeom prst="ellipse">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fr-FR" dirty="0"/>
          </a:p>
        </p:txBody>
      </p:sp>
      <p:sp>
        <p:nvSpPr>
          <p:cNvPr id="39" name="Ellipse 38"/>
          <p:cNvSpPr/>
          <p:nvPr/>
        </p:nvSpPr>
        <p:spPr>
          <a:xfrm>
            <a:off x="5246000" y="4529559"/>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40" name="Connecteur droit avec flèche 39"/>
          <p:cNvCxnSpPr>
            <a:endCxn id="39" idx="0"/>
          </p:cNvCxnSpPr>
          <p:nvPr/>
        </p:nvCxnSpPr>
        <p:spPr>
          <a:xfrm>
            <a:off x="5324880" y="2544894"/>
            <a:ext cx="16281" cy="1984665"/>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a:off x="4679371" y="3773585"/>
            <a:ext cx="473206" cy="307777"/>
          </a:xfrm>
          <a:prstGeom prst="rect">
            <a:avLst/>
          </a:prstGeom>
          <a:noFill/>
        </p:spPr>
        <p:txBody>
          <a:bodyPr wrap="none" rtlCol="0">
            <a:spAutoFit/>
          </a:bodyPr>
          <a:lstStyle/>
          <a:p>
            <a:r>
              <a:rPr lang="fr-FR" sz="1400" dirty="0" err="1" smtClean="0"/>
              <a:t>dev</a:t>
            </a:r>
            <a:endParaRPr lang="fr-FR" sz="1400" dirty="0"/>
          </a:p>
        </p:txBody>
      </p:sp>
      <p:cxnSp>
        <p:nvCxnSpPr>
          <p:cNvPr id="42" name="Connecteur droit avec flèche 41"/>
          <p:cNvCxnSpPr/>
          <p:nvPr/>
        </p:nvCxnSpPr>
        <p:spPr>
          <a:xfrm flipH="1">
            <a:off x="5324880" y="4005064"/>
            <a:ext cx="480904" cy="380531"/>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cxnSp>
        <p:nvCxnSpPr>
          <p:cNvPr id="43" name="Connecteur droit avec flèche 42"/>
          <p:cNvCxnSpPr/>
          <p:nvPr/>
        </p:nvCxnSpPr>
        <p:spPr>
          <a:xfrm>
            <a:off x="5805784" y="3437662"/>
            <a:ext cx="0" cy="567402"/>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44" name="ZoneTexte 43"/>
          <p:cNvSpPr txBox="1"/>
          <p:nvPr/>
        </p:nvSpPr>
        <p:spPr>
          <a:xfrm>
            <a:off x="5896018" y="3755491"/>
            <a:ext cx="861133" cy="307777"/>
          </a:xfrm>
          <a:prstGeom prst="rect">
            <a:avLst/>
          </a:prstGeom>
          <a:noFill/>
        </p:spPr>
        <p:txBody>
          <a:bodyPr wrap="none" rtlCol="0">
            <a:spAutoFit/>
          </a:bodyPr>
          <a:lstStyle/>
          <a:p>
            <a:r>
              <a:rPr lang="fr-FR" sz="1400" dirty="0" err="1" smtClean="0"/>
              <a:t>featureX</a:t>
            </a:r>
            <a:endParaRPr lang="fr-FR" sz="1400" dirty="0"/>
          </a:p>
        </p:txBody>
      </p:sp>
      <p:sp>
        <p:nvSpPr>
          <p:cNvPr id="45" name="Ellipse 44"/>
          <p:cNvSpPr/>
          <p:nvPr/>
        </p:nvSpPr>
        <p:spPr>
          <a:xfrm>
            <a:off x="5715328" y="3680855"/>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Ellipse 45"/>
          <p:cNvSpPr/>
          <p:nvPr/>
        </p:nvSpPr>
        <p:spPr>
          <a:xfrm>
            <a:off x="5225014" y="3688507"/>
            <a:ext cx="190322" cy="193426"/>
          </a:xfrm>
          <a:prstGeom prst="ellipse">
            <a:avLst/>
          </a:prstGeom>
          <a:ln/>
        </p:spPr>
        <p:style>
          <a:lnRef idx="1">
            <a:schemeClr val="dk1"/>
          </a:lnRef>
          <a:fillRef idx="2">
            <a:schemeClr val="dk1"/>
          </a:fillRef>
          <a:effectRef idx="1">
            <a:schemeClr val="dk1"/>
          </a:effectRef>
          <a:fontRef idx="minor">
            <a:schemeClr val="dk1"/>
          </a:fontRef>
        </p:style>
        <p:txBody>
          <a:bodyPr rtlCol="0" anchor="ctr"/>
          <a:lstStyle/>
          <a:p>
            <a:pPr algn="ctr"/>
            <a:endParaRPr lang="fr-FR" dirty="0"/>
          </a:p>
        </p:txBody>
      </p:sp>
      <p:cxnSp>
        <p:nvCxnSpPr>
          <p:cNvPr id="49" name="Connecteur droit avec flèche 48"/>
          <p:cNvCxnSpPr/>
          <p:nvPr/>
        </p:nvCxnSpPr>
        <p:spPr>
          <a:xfrm flipH="1" flipV="1">
            <a:off x="5324880" y="3235574"/>
            <a:ext cx="470411" cy="202088"/>
          </a:xfrm>
          <a:prstGeom prst="straightConnector1">
            <a:avLst/>
          </a:prstGeom>
          <a:ln w="19050">
            <a:solidFill>
              <a:srgbClr val="CF022B"/>
            </a:solidFill>
            <a:tailEnd type="none"/>
          </a:ln>
        </p:spPr>
        <p:style>
          <a:lnRef idx="1">
            <a:schemeClr val="accent1"/>
          </a:lnRef>
          <a:fillRef idx="0">
            <a:schemeClr val="accent1"/>
          </a:fillRef>
          <a:effectRef idx="0">
            <a:schemeClr val="accent1"/>
          </a:effectRef>
          <a:fontRef idx="minor">
            <a:schemeClr val="tx1"/>
          </a:fontRef>
        </p:style>
      </p:cxnSp>
      <p:sp>
        <p:nvSpPr>
          <p:cNvPr id="51" name="Ellipse 50"/>
          <p:cNvSpPr/>
          <p:nvPr/>
        </p:nvSpPr>
        <p:spPr>
          <a:xfrm>
            <a:off x="5234443" y="3157512"/>
            <a:ext cx="190322" cy="193426"/>
          </a:xfrm>
          <a:prstGeom prst="ellipse">
            <a:avLst/>
          </a:prstGeom>
          <a:solidFill>
            <a:schemeClr val="bg1">
              <a:lumMod val="65000"/>
            </a:schemeClr>
          </a:solidFill>
          <a:ln>
            <a:solidFill>
              <a:srgbClr val="E51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2" name="ZoneTexte 51"/>
          <p:cNvSpPr txBox="1"/>
          <p:nvPr/>
        </p:nvSpPr>
        <p:spPr>
          <a:xfrm>
            <a:off x="2260993" y="2095247"/>
            <a:ext cx="1149674"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fr-FR" sz="1400" dirty="0" smtClean="0"/>
              <a:t>Edition d’un</a:t>
            </a:r>
          </a:p>
          <a:p>
            <a:r>
              <a:rPr lang="fr-FR" sz="1400" dirty="0" smtClean="0"/>
              <a:t>même fichier</a:t>
            </a:r>
            <a:endParaRPr lang="fr-FR" sz="1400" dirty="0"/>
          </a:p>
        </p:txBody>
      </p:sp>
      <p:cxnSp>
        <p:nvCxnSpPr>
          <p:cNvPr id="54" name="Connecteur droit avec flèche 53"/>
          <p:cNvCxnSpPr>
            <a:stCxn id="52" idx="2"/>
            <a:endCxn id="30" idx="7"/>
          </p:cNvCxnSpPr>
          <p:nvPr/>
        </p:nvCxnSpPr>
        <p:spPr>
          <a:xfrm flipH="1">
            <a:off x="2098023" y="2618467"/>
            <a:ext cx="737807" cy="1095496"/>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cxnSp>
        <p:nvCxnSpPr>
          <p:cNvPr id="58" name="Connecteur droit avec flèche 57"/>
          <p:cNvCxnSpPr>
            <a:stCxn id="52" idx="2"/>
          </p:cNvCxnSpPr>
          <p:nvPr/>
        </p:nvCxnSpPr>
        <p:spPr>
          <a:xfrm flipH="1">
            <a:off x="2599354" y="2618467"/>
            <a:ext cx="236476" cy="1077507"/>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sp>
        <p:nvSpPr>
          <p:cNvPr id="61" name="ZoneTexte 60"/>
          <p:cNvSpPr txBox="1"/>
          <p:nvPr/>
        </p:nvSpPr>
        <p:spPr>
          <a:xfrm>
            <a:off x="5783102" y="2115105"/>
            <a:ext cx="974049" cy="523220"/>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fr-FR" sz="1400" dirty="0" smtClean="0"/>
              <a:t>Conflit lors</a:t>
            </a:r>
          </a:p>
          <a:p>
            <a:r>
              <a:rPr lang="fr-FR" sz="1400" dirty="0" smtClean="0"/>
              <a:t>du </a:t>
            </a:r>
            <a:r>
              <a:rPr lang="fr-FR" sz="1400" dirty="0" err="1" smtClean="0"/>
              <a:t>merge</a:t>
            </a:r>
            <a:endParaRPr lang="fr-FR" sz="1400" dirty="0"/>
          </a:p>
        </p:txBody>
      </p:sp>
      <p:cxnSp>
        <p:nvCxnSpPr>
          <p:cNvPr id="62" name="Connecteur droit avec flèche 61"/>
          <p:cNvCxnSpPr/>
          <p:nvPr/>
        </p:nvCxnSpPr>
        <p:spPr>
          <a:xfrm flipH="1">
            <a:off x="5377585" y="2634578"/>
            <a:ext cx="666077" cy="640945"/>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cxnSp>
        <p:nvCxnSpPr>
          <p:cNvPr id="3" name="Connecteur droit avec flèche 2"/>
          <p:cNvCxnSpPr/>
          <p:nvPr/>
        </p:nvCxnSpPr>
        <p:spPr>
          <a:xfrm flipV="1">
            <a:off x="755576" y="1772815"/>
            <a:ext cx="0" cy="3384377"/>
          </a:xfrm>
          <a:prstGeom prst="straightConnector1">
            <a:avLst/>
          </a:prstGeom>
          <a:ln w="19050">
            <a:solidFill>
              <a:srgbClr val="CF022B"/>
            </a:solidFill>
            <a:tailEnd type="triangle"/>
          </a:ln>
        </p:spPr>
        <p:style>
          <a:lnRef idx="1">
            <a:schemeClr val="accent1"/>
          </a:lnRef>
          <a:fillRef idx="0">
            <a:schemeClr val="accent1"/>
          </a:fillRef>
          <a:effectRef idx="0">
            <a:schemeClr val="accent1"/>
          </a:effectRef>
          <a:fontRef idx="minor">
            <a:schemeClr val="tx1"/>
          </a:fontRef>
        </p:style>
      </p:cxnSp>
      <p:sp>
        <p:nvSpPr>
          <p:cNvPr id="3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53090426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numéro de diapositive 4"/>
          <p:cNvSpPr>
            <a:spLocks noGrp="1"/>
          </p:cNvSpPr>
          <p:nvPr>
            <p:ph type="sldNum" sz="quarter"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800"/>
              </a:spcBef>
              <a:buClr>
                <a:srgbClr val="CF022B"/>
              </a:buClr>
              <a:buSzPct val="90000"/>
              <a:buBlip>
                <a:blip r:embed="rId2"/>
              </a:buBlip>
              <a:defRPr sz="2000">
                <a:solidFill>
                  <a:schemeClr val="tx1"/>
                </a:solidFill>
                <a:latin typeface="Calibri" panose="020F0502020204030204" pitchFamily="34" charset="0"/>
              </a:defRPr>
            </a:lvl1pPr>
            <a:lvl2pPr marL="742950" indent="-285750">
              <a:spcBef>
                <a:spcPts val="413"/>
              </a:spcBef>
              <a:buClr>
                <a:srgbClr val="F07D00"/>
              </a:buClr>
              <a:buSzPct val="100000"/>
              <a:buFont typeface="Wingdings" panose="05000000000000000000" pitchFamily="2" charset="2"/>
              <a:buChar char=""/>
              <a:defRPr>
                <a:solidFill>
                  <a:schemeClr val="tx1"/>
                </a:solidFill>
                <a:latin typeface="Calibri" panose="020F0502020204030204" pitchFamily="34" charset="0"/>
              </a:defRPr>
            </a:lvl2pPr>
            <a:lvl3pPr marL="1143000" indent="-228600" defTabSz="725488">
              <a:spcBef>
                <a:spcPts val="413"/>
              </a:spcBef>
              <a:buFont typeface="Calibri" panose="020F0502020204030204" pitchFamily="34" charset="0"/>
              <a:buChar char="‐"/>
              <a:defRPr sz="1600">
                <a:solidFill>
                  <a:schemeClr val="tx1"/>
                </a:solidFill>
                <a:latin typeface="Calibri" panose="020F0502020204030204" pitchFamily="34" charset="0"/>
              </a:defRPr>
            </a:lvl3pPr>
            <a:lvl4pPr marL="1600200" indent="-228600">
              <a:buFont typeface="Calibri" panose="020F0502020204030204" pitchFamily="34" charset="0"/>
              <a:buChar char="‐"/>
              <a:defRPr sz="1600">
                <a:solidFill>
                  <a:schemeClr val="tx1"/>
                </a:solidFill>
                <a:latin typeface="Calibri" panose="020F0502020204030204" pitchFamily="34" charset="0"/>
              </a:defRPr>
            </a:lvl4pPr>
            <a:lvl5pPr marL="2057400" indent="-228600">
              <a:buFont typeface="Calibri" panose="020F0502020204030204" pitchFamily="34" charset="0"/>
              <a:buChar char="‐"/>
              <a:defRPr sz="1600">
                <a:solidFill>
                  <a:schemeClr val="tx1"/>
                </a:solidFill>
                <a:latin typeface="Calibri" panose="020F0502020204030204" pitchFamily="34" charset="0"/>
              </a:defRPr>
            </a:lvl5pPr>
            <a:lvl6pPr marL="25146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6pPr>
            <a:lvl7pPr marL="29718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7pPr>
            <a:lvl8pPr marL="34290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8pPr>
            <a:lvl9pPr marL="3886200" indent="-228600" defTabSz="912813" eaLnBrk="0" fontAlgn="base" hangingPunct="0">
              <a:spcBef>
                <a:spcPct val="0"/>
              </a:spcBef>
              <a:spcAft>
                <a:spcPct val="0"/>
              </a:spcAft>
              <a:buFont typeface="Calibri" panose="020F0502020204030204" pitchFamily="34" charset="0"/>
              <a:buChar char="‐"/>
              <a:defRPr sz="1600">
                <a:solidFill>
                  <a:schemeClr val="tx1"/>
                </a:solidFill>
                <a:latin typeface="Calibri" panose="020F0502020204030204" pitchFamily="34" charset="0"/>
              </a:defRPr>
            </a:lvl9pPr>
          </a:lstStyle>
          <a:p>
            <a:pPr>
              <a:spcBef>
                <a:spcPct val="0"/>
              </a:spcBef>
              <a:buClrTx/>
              <a:buSzTx/>
              <a:buFontTx/>
              <a:buNone/>
            </a:pPr>
            <a:fld id="{CCE48EDA-D31D-4621-8C04-F83C56DD0222}" type="slidenum">
              <a:rPr lang="fr-FR" altLang="fr-FR" sz="1000" smtClean="0">
                <a:solidFill>
                  <a:srgbClr val="464646"/>
                </a:solidFill>
              </a:rPr>
              <a:pPr>
                <a:spcBef>
                  <a:spcPct val="0"/>
                </a:spcBef>
                <a:buClrTx/>
                <a:buSzTx/>
                <a:buFontTx/>
                <a:buNone/>
              </a:pPr>
              <a:t>9</a:t>
            </a:fld>
            <a:endParaRPr lang="fr-FR" altLang="fr-FR" sz="1000" smtClean="0">
              <a:solidFill>
                <a:srgbClr val="464646"/>
              </a:solidFill>
            </a:endParaRPr>
          </a:p>
        </p:txBody>
      </p:sp>
      <p:sp>
        <p:nvSpPr>
          <p:cNvPr id="6" name="ZoneTexte 10"/>
          <p:cNvSpPr txBox="1">
            <a:spLocks noChangeArrowheads="1"/>
          </p:cNvSpPr>
          <p:nvPr/>
        </p:nvSpPr>
        <p:spPr bwMode="auto">
          <a:xfrm>
            <a:off x="468313" y="1052513"/>
            <a:ext cx="7920037" cy="32321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lang="fr-FR" sz="2400" b="1" dirty="0"/>
              <a:t>Nos principales références</a:t>
            </a:r>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p:txBody>
      </p:sp>
      <p:sp>
        <p:nvSpPr>
          <p:cNvPr id="7" name="Titre 1"/>
          <p:cNvSpPr>
            <a:spLocks noGrp="1"/>
          </p:cNvSpPr>
          <p:nvPr>
            <p:ph type="title"/>
          </p:nvPr>
        </p:nvSpPr>
        <p:spPr>
          <a:xfrm>
            <a:off x="250825" y="260350"/>
            <a:ext cx="8497888" cy="576263"/>
          </a:xfrm>
        </p:spPr>
        <p:txBody>
          <a:bodyPr/>
          <a:lstStyle/>
          <a:p>
            <a:pPr>
              <a:defRPr/>
            </a:pPr>
            <a:r>
              <a:rPr lang="fr-FR" dirty="0" err="1" smtClean="0"/>
              <a:t>Sopra</a:t>
            </a:r>
            <a:r>
              <a:rPr lang="fr-FR" dirty="0" smtClean="0"/>
              <a:t> </a:t>
            </a:r>
            <a:r>
              <a:rPr lang="fr-FR" dirty="0" err="1" smtClean="0"/>
              <a:t>STERia</a:t>
            </a:r>
            <a:r>
              <a:rPr lang="fr-FR" dirty="0" smtClean="0"/>
              <a:t> CLERMONT : des équipes expertes et motivées</a:t>
            </a:r>
            <a:endParaRPr lang="fr-FR" dirty="0"/>
          </a:p>
        </p:txBody>
      </p:sp>
      <p:pic>
        <p:nvPicPr>
          <p:cNvPr id="25605" name="Picture 4" descr="http://www.s-p-s.com/storage/image/logos/logo_in.png?__SQUARESPACE_CACHEVERSION=13245679330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3616325"/>
            <a:ext cx="280828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Picture 8" descr="http://t2.gstatic.com/images?q=tbn:ANd9GcSak70qilgE-N8N1KVdubgubn_ZsPqqmX5e92FQwe7TVlEtl84lSJx74S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1412875"/>
            <a:ext cx="15113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10" descr="http://garage-borrat.fr/images/Euromast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400" y="2668588"/>
            <a:ext cx="1943100"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18" descr="logo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2288" y="2085975"/>
            <a:ext cx="1584325"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10" descr="d:\Profiles\nFaucher\Desktop\accueil\220px-Logo_SNCF_sv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3550" y="3351213"/>
            <a:ext cx="863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4" descr="d:\Profiles\nFaucher\Desktop\Logo-Keoli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37275" y="2757488"/>
            <a:ext cx="166528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ZoneTexte 10"/>
          <p:cNvSpPr txBox="1">
            <a:spLocks noChangeArrowheads="1"/>
          </p:cNvSpPr>
          <p:nvPr/>
        </p:nvSpPr>
        <p:spPr bwMode="auto">
          <a:xfrm>
            <a:off x="468313" y="4365625"/>
            <a:ext cx="7920037" cy="2000250"/>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spAutoFit/>
          </a:bodyPr>
          <a:lstStyle/>
          <a:p>
            <a:pPr algn="ctr" eaLnBrk="1" hangingPunct="1">
              <a:defRPr/>
            </a:pPr>
            <a:r>
              <a:rPr lang="fr-FR" sz="2400" b="1" dirty="0"/>
              <a:t>Les principales technologies utilisées</a:t>
            </a:r>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a:p>
            <a:pPr algn="ctr" eaLnBrk="1" hangingPunct="1">
              <a:defRPr/>
            </a:pPr>
            <a:endParaRPr lang="fr-FR" sz="2000" b="1" dirty="0"/>
          </a:p>
        </p:txBody>
      </p:sp>
      <p:grpSp>
        <p:nvGrpSpPr>
          <p:cNvPr id="25612" name="Groupe 25"/>
          <p:cNvGrpSpPr>
            <a:grpSpLocks/>
          </p:cNvGrpSpPr>
          <p:nvPr/>
        </p:nvGrpSpPr>
        <p:grpSpPr bwMode="auto">
          <a:xfrm>
            <a:off x="539750" y="4797425"/>
            <a:ext cx="7596188" cy="1446213"/>
            <a:chOff x="468313" y="4653136"/>
            <a:chExt cx="7848575" cy="1519064"/>
          </a:xfrm>
        </p:grpSpPr>
        <p:pic>
          <p:nvPicPr>
            <p:cNvPr id="25618" name="Picture 13" descr="http://www.b5prod.com/images/formations/boLogo.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72200" y="4725144"/>
              <a:ext cx="1944688"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9" name="Picture 7" descr="http://webtutos.ressources-info.fr/images/oracle/oracle-logo.g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8313" y="5661025"/>
              <a:ext cx="2484437"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0" name="Picture 9" descr="http://www.mon-annuaire-pro.com/upload/3365/guide_logo.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50688" y="5441848"/>
              <a:ext cx="1579562"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1" name="Picture 11" descr="http://sitedugaci.com/uploads/news/141.jpg"/>
            <p:cNvPicPr>
              <a:picLocks noChangeAspect="1" noChangeArrowheads="1"/>
            </p:cNvPicPr>
            <p:nvPr/>
          </p:nvPicPr>
          <p:blipFill>
            <a:blip r:embed="rId12">
              <a:extLst>
                <a:ext uri="{28A0092B-C50C-407E-A947-70E740481C1C}">
                  <a14:useLocalDpi xmlns:a14="http://schemas.microsoft.com/office/drawing/2010/main" val="0"/>
                </a:ext>
              </a:extLst>
            </a:blip>
            <a:srcRect l="20229" t="37212" r="22321" b="37328"/>
            <a:stretch>
              <a:fillRect/>
            </a:stretch>
          </p:blipFill>
          <p:spPr bwMode="auto">
            <a:xfrm>
              <a:off x="683568" y="4869160"/>
              <a:ext cx="2088232" cy="61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2" name="Picture 17" descr="http://www.yann.com/wp-content/uploads/2013/02/android-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13140" y="5373216"/>
              <a:ext cx="792163"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3" name="Picture 19" descr="http://www.frandroid.com/wp-content/uploads/2008/09/windowsmobile.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98811" y="5461842"/>
              <a:ext cx="719137"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4" name="Picture 13" descr="http://www.vectorsland.com/imgd/l12866-java-eps-logo-99090.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699792" y="4653136"/>
              <a:ext cx="15113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613" name="Picture 6" descr="http://jtcarservice.nl/wp-content/uploads/2013/07/michelin-logo.jpg"/>
          <p:cNvPicPr>
            <a:picLocks noChangeAspect="1" noChangeArrowheads="1"/>
          </p:cNvPicPr>
          <p:nvPr/>
        </p:nvPicPr>
        <p:blipFill>
          <a:blip r:embed="rId16">
            <a:extLst>
              <a:ext uri="{28A0092B-C50C-407E-A947-70E740481C1C}">
                <a14:useLocalDpi xmlns:a14="http://schemas.microsoft.com/office/drawing/2010/main" val="0"/>
              </a:ext>
            </a:extLst>
          </a:blip>
          <a:srcRect t="22762" b="31715"/>
          <a:stretch>
            <a:fillRect/>
          </a:stretch>
        </p:blipFill>
        <p:spPr bwMode="auto">
          <a:xfrm>
            <a:off x="5688013" y="3278188"/>
            <a:ext cx="25368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5" name="Picture 30" descr="Afficher l'image d'origine"/>
          <p:cNvPicPr>
            <a:picLocks noChangeAspect="1" noChangeArrowheads="1"/>
          </p:cNvPicPr>
          <p:nvPr/>
        </p:nvPicPr>
        <p:blipFill>
          <a:blip r:embed="rId17">
            <a:extLst>
              <a:ext uri="{28A0092B-C50C-407E-A947-70E740481C1C}">
                <a14:useLocalDpi xmlns:a14="http://schemas.microsoft.com/office/drawing/2010/main" val="0"/>
              </a:ext>
            </a:extLst>
          </a:blip>
          <a:srcRect l="22601" r="16377" b="9789"/>
          <a:stretch>
            <a:fillRect/>
          </a:stretch>
        </p:blipFill>
        <p:spPr bwMode="auto">
          <a:xfrm>
            <a:off x="4860925" y="4929188"/>
            <a:ext cx="97155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Picture 2" descr="http://selectra.info/grdf/logo_grdf.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07163" y="1438275"/>
            <a:ext cx="1554162"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Picture 2" descr="Afficher l'image d'origine"/>
          <p:cNvPicPr>
            <a:picLocks noChangeAspect="1" noChangeArrowheads="1"/>
          </p:cNvPicPr>
          <p:nvPr/>
        </p:nvPicPr>
        <p:blipFill>
          <a:blip r:embed="rId19">
            <a:extLst>
              <a:ext uri="{28A0092B-C50C-407E-A947-70E740481C1C}">
                <a14:useLocalDpi xmlns:a14="http://schemas.microsoft.com/office/drawing/2010/main" val="0"/>
              </a:ext>
            </a:extLst>
          </a:blip>
          <a:srcRect b="30391"/>
          <a:stretch>
            <a:fillRect/>
          </a:stretch>
        </p:blipFill>
        <p:spPr bwMode="auto">
          <a:xfrm>
            <a:off x="4933950" y="1611313"/>
            <a:ext cx="124618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8417598"/>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Gestion des conflits lors d’un MERGE</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90</a:t>
            </a:fld>
            <a:endParaRPr lang="fr-FR"/>
          </a:p>
        </p:txBody>
      </p:sp>
      <p:sp>
        <p:nvSpPr>
          <p:cNvPr id="18435" name="Rectangle 3"/>
          <p:cNvSpPr>
            <a:spLocks noGrp="1" noChangeArrowheads="1"/>
          </p:cNvSpPr>
          <p:nvPr>
            <p:ph sz="quarter" idx="13"/>
          </p:nvPr>
        </p:nvSpPr>
        <p:spPr/>
        <p:txBody>
          <a:bodyPr>
            <a:normAutofit/>
          </a:bodyPr>
          <a:lstStyle/>
          <a:p>
            <a:endParaRPr lang="fr-FR" sz="2400" dirty="0" smtClean="0"/>
          </a:p>
          <a:p>
            <a:endParaRPr lang="fr-FR" sz="2400" dirty="0"/>
          </a:p>
          <a:p>
            <a:r>
              <a:rPr lang="fr-FR" sz="2400" dirty="0" err="1" smtClean="0"/>
              <a:t>Merge</a:t>
            </a:r>
            <a:r>
              <a:rPr lang="fr-FR" sz="2400" dirty="0" smtClean="0"/>
              <a:t> manuel dans le fichier README.md</a:t>
            </a:r>
          </a:p>
          <a:p>
            <a:endParaRPr lang="fr-FR" sz="2400" dirty="0"/>
          </a:p>
          <a:p>
            <a:endParaRPr lang="fr-FR" sz="2400" dirty="0" smtClean="0"/>
          </a:p>
          <a:p>
            <a:endParaRPr lang="fr-FR" sz="2400" dirty="0" smtClean="0"/>
          </a:p>
          <a:p>
            <a:pPr lvl="1"/>
            <a:endParaRPr lang="fr-FR" sz="2400" dirty="0" smtClean="0"/>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Rectangle 6"/>
          <p:cNvSpPr/>
          <p:nvPr/>
        </p:nvSpPr>
        <p:spPr>
          <a:xfrm>
            <a:off x="480135" y="1287637"/>
            <a:ext cx="8094650" cy="98488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600" b="1" dirty="0">
                <a:solidFill>
                  <a:srgbClr val="FF8040"/>
                </a:solidFill>
                <a:latin typeface="Courier New" panose="02070309020205020404" pitchFamily="49" charset="0"/>
              </a:rPr>
              <a:t>$ git</a:t>
            </a:r>
            <a:r>
              <a:rPr lang="fr-FR" sz="1600" dirty="0">
                <a:solidFill>
                  <a:srgbClr val="000000"/>
                </a:solidFill>
                <a:latin typeface="Courier New" panose="02070309020205020404" pitchFamily="49" charset="0"/>
              </a:rPr>
              <a:t> </a:t>
            </a:r>
            <a:r>
              <a:rPr lang="fr-FR" sz="1600" dirty="0" err="1" smtClean="0">
                <a:solidFill>
                  <a:srgbClr val="000000"/>
                </a:solidFill>
                <a:latin typeface="Courier New" panose="02070309020205020404" pitchFamily="49" charset="0"/>
              </a:rPr>
              <a:t>merge</a:t>
            </a:r>
            <a:r>
              <a:rPr lang="fr-FR" sz="1600" dirty="0" smtClean="0">
                <a:solidFill>
                  <a:srgbClr val="000000"/>
                </a:solidFill>
                <a:latin typeface="Courier New" panose="02070309020205020404" pitchFamily="49" charset="0"/>
              </a:rPr>
              <a:t> </a:t>
            </a:r>
            <a:r>
              <a:rPr lang="fr-FR" sz="1600" dirty="0" err="1" smtClean="0">
                <a:solidFill>
                  <a:srgbClr val="000000"/>
                </a:solidFill>
                <a:latin typeface="Courier New" panose="02070309020205020404" pitchFamily="49" charset="0"/>
              </a:rPr>
              <a:t>featureX</a:t>
            </a:r>
            <a:endParaRPr lang="fr-FR" sz="1600" dirty="0" smtClean="0">
              <a:solidFill>
                <a:srgbClr val="000000"/>
              </a:solidFill>
              <a:latin typeface="Courier New" panose="02070309020205020404" pitchFamily="49" charset="0"/>
            </a:endParaRPr>
          </a:p>
          <a:p>
            <a:r>
              <a:rPr lang="en-US" sz="1400" dirty="0">
                <a:solidFill>
                  <a:srgbClr val="000000"/>
                </a:solidFill>
                <a:latin typeface="Courier New" panose="02070309020205020404" pitchFamily="49" charset="0"/>
              </a:rPr>
              <a:t>Auto-merging README.md</a:t>
            </a:r>
          </a:p>
          <a:p>
            <a:r>
              <a:rPr lang="en-US" sz="1400" dirty="0">
                <a:solidFill>
                  <a:srgbClr val="000000"/>
                </a:solidFill>
                <a:latin typeface="Courier New" panose="02070309020205020404" pitchFamily="49" charset="0"/>
              </a:rPr>
              <a:t>CONFLICT (content): Merge conflict in README.md</a:t>
            </a:r>
          </a:p>
          <a:p>
            <a:r>
              <a:rPr lang="en-US" sz="1400" dirty="0">
                <a:solidFill>
                  <a:srgbClr val="000000"/>
                </a:solidFill>
                <a:latin typeface="Courier New" panose="02070309020205020404" pitchFamily="49" charset="0"/>
              </a:rPr>
              <a:t>Automatic merge failed; fix conflicts and then commit the result</a:t>
            </a:r>
            <a:r>
              <a:rPr lang="en-US" sz="1400" dirty="0" smtClean="0">
                <a:solidFill>
                  <a:srgbClr val="000000"/>
                </a:solidFill>
                <a:latin typeface="Courier New" panose="02070309020205020404" pitchFamily="49" charset="0"/>
              </a:rPr>
              <a:t>.</a:t>
            </a:r>
            <a:endParaRPr lang="en-US" sz="1400" dirty="0">
              <a:solidFill>
                <a:srgbClr val="000000"/>
              </a:solidFill>
              <a:latin typeface="Courier New" panose="02070309020205020404" pitchFamily="49" charset="0"/>
            </a:endParaRPr>
          </a:p>
        </p:txBody>
      </p:sp>
      <p:sp>
        <p:nvSpPr>
          <p:cNvPr id="9" name="Rectangle 8"/>
          <p:cNvSpPr/>
          <p:nvPr/>
        </p:nvSpPr>
        <p:spPr>
          <a:xfrm>
            <a:off x="480135" y="3068960"/>
            <a:ext cx="8094650" cy="181588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400" dirty="0">
                <a:solidFill>
                  <a:srgbClr val="000000"/>
                </a:solidFill>
                <a:latin typeface="Courier New" panose="02070309020205020404" pitchFamily="49" charset="0"/>
              </a:rPr>
              <a:t>Exercice de gestion des conflits</a:t>
            </a:r>
          </a:p>
          <a:p>
            <a:r>
              <a:rPr lang="fr-FR" sz="1400" dirty="0">
                <a:solidFill>
                  <a:srgbClr val="000000"/>
                </a:solidFill>
                <a:latin typeface="Courier New" panose="02070309020205020404" pitchFamily="49" charset="0"/>
              </a:rPr>
              <a:t>--</a:t>
            </a:r>
          </a:p>
          <a:p>
            <a:r>
              <a:rPr lang="fr-FR" sz="1400" dirty="0">
                <a:solidFill>
                  <a:srgbClr val="000000"/>
                </a:solidFill>
                <a:latin typeface="Courier New" panose="02070309020205020404" pitchFamily="49" charset="0"/>
              </a:rPr>
              <a:t>Modification réalisée sur la branche de développement</a:t>
            </a:r>
          </a:p>
          <a:p>
            <a:r>
              <a:rPr lang="fr-FR" sz="1400" b="1" dirty="0">
                <a:solidFill>
                  <a:srgbClr val="000000"/>
                </a:solidFill>
                <a:latin typeface="Courier New" panose="02070309020205020404" pitchFamily="49" charset="0"/>
              </a:rPr>
              <a:t>&lt;&lt;&lt;&lt;&lt;&lt;&lt; HEAD</a:t>
            </a:r>
          </a:p>
          <a:p>
            <a:r>
              <a:rPr lang="fr-FR" sz="1400" dirty="0">
                <a:solidFill>
                  <a:srgbClr val="000000"/>
                </a:solidFill>
                <a:latin typeface="Courier New" panose="02070309020205020404" pitchFamily="49" charset="0"/>
              </a:rPr>
              <a:t>Complément sur la branche de </a:t>
            </a:r>
            <a:r>
              <a:rPr lang="fr-FR" sz="1400" dirty="0" err="1">
                <a:solidFill>
                  <a:srgbClr val="000000"/>
                </a:solidFill>
                <a:latin typeface="Courier New" panose="02070309020205020404" pitchFamily="49" charset="0"/>
              </a:rPr>
              <a:t>dev</a:t>
            </a:r>
            <a:endParaRPr lang="fr-FR" sz="1400" dirty="0">
              <a:solidFill>
                <a:srgbClr val="000000"/>
              </a:solidFill>
              <a:latin typeface="Courier New" panose="02070309020205020404" pitchFamily="49" charset="0"/>
            </a:endParaRPr>
          </a:p>
          <a:p>
            <a:r>
              <a:rPr lang="fr-FR" sz="1400" b="1" dirty="0">
                <a:solidFill>
                  <a:srgbClr val="000000"/>
                </a:solidFill>
                <a:latin typeface="Courier New" panose="02070309020205020404" pitchFamily="49" charset="0"/>
              </a:rPr>
              <a:t>=======</a:t>
            </a:r>
          </a:p>
          <a:p>
            <a:r>
              <a:rPr lang="fr-FR" sz="1400" dirty="0">
                <a:solidFill>
                  <a:srgbClr val="000000"/>
                </a:solidFill>
                <a:latin typeface="Courier New" panose="02070309020205020404" pitchFamily="49" charset="0"/>
              </a:rPr>
              <a:t>Modification faite sur </a:t>
            </a:r>
            <a:r>
              <a:rPr lang="fr-FR" sz="1400" dirty="0" err="1">
                <a:solidFill>
                  <a:srgbClr val="000000"/>
                </a:solidFill>
                <a:latin typeface="Courier New" panose="02070309020205020404" pitchFamily="49" charset="0"/>
              </a:rPr>
              <a:t>featureX</a:t>
            </a:r>
            <a:endParaRPr lang="fr-FR" sz="1400" dirty="0">
              <a:solidFill>
                <a:srgbClr val="000000"/>
              </a:solidFill>
              <a:latin typeface="Courier New" panose="02070309020205020404" pitchFamily="49" charset="0"/>
            </a:endParaRPr>
          </a:p>
          <a:p>
            <a:r>
              <a:rPr lang="fr-FR" sz="1400" b="1" dirty="0">
                <a:solidFill>
                  <a:srgbClr val="000000"/>
                </a:solidFill>
                <a:latin typeface="Courier New" panose="02070309020205020404" pitchFamily="49" charset="0"/>
              </a:rPr>
              <a:t>&gt;&gt;&gt;&gt;&gt;&gt;&gt; </a:t>
            </a:r>
            <a:r>
              <a:rPr lang="fr-FR" sz="1400" b="1" dirty="0" err="1">
                <a:solidFill>
                  <a:srgbClr val="000000"/>
                </a:solidFill>
                <a:latin typeface="Courier New" panose="02070309020205020404" pitchFamily="49" charset="0"/>
              </a:rPr>
              <a:t>featureX</a:t>
            </a:r>
            <a:endParaRPr lang="fr-FR" sz="1400" b="1" dirty="0">
              <a:solidFill>
                <a:srgbClr val="000000"/>
              </a:solidFill>
              <a:latin typeface="Courier New" panose="02070309020205020404" pitchFamily="49" charset="0"/>
            </a:endParaRPr>
          </a:p>
        </p:txBody>
      </p:sp>
      <p:sp>
        <p:nvSpPr>
          <p:cNvPr id="10" name="Rectangle 9"/>
          <p:cNvSpPr/>
          <p:nvPr/>
        </p:nvSpPr>
        <p:spPr>
          <a:xfrm>
            <a:off x="480135" y="5096504"/>
            <a:ext cx="8094650" cy="116955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sz="1400" dirty="0">
                <a:solidFill>
                  <a:srgbClr val="000000"/>
                </a:solidFill>
                <a:latin typeface="Courier New" panose="02070309020205020404" pitchFamily="49" charset="0"/>
              </a:rPr>
              <a:t>Exercice de gestion des conflits</a:t>
            </a:r>
          </a:p>
          <a:p>
            <a:r>
              <a:rPr lang="fr-FR" sz="1400" dirty="0">
                <a:solidFill>
                  <a:srgbClr val="000000"/>
                </a:solidFill>
                <a:latin typeface="Courier New" panose="02070309020205020404" pitchFamily="49" charset="0"/>
              </a:rPr>
              <a:t>--</a:t>
            </a:r>
          </a:p>
          <a:p>
            <a:r>
              <a:rPr lang="fr-FR" sz="1400" dirty="0">
                <a:solidFill>
                  <a:srgbClr val="000000"/>
                </a:solidFill>
                <a:latin typeface="Courier New" panose="02070309020205020404" pitchFamily="49" charset="0"/>
              </a:rPr>
              <a:t>Modification réalisée sur la branche de développement</a:t>
            </a:r>
          </a:p>
          <a:p>
            <a:r>
              <a:rPr lang="fr-FR" sz="1400" dirty="0" smtClean="0">
                <a:solidFill>
                  <a:srgbClr val="000000"/>
                </a:solidFill>
                <a:latin typeface="Courier New" panose="02070309020205020404" pitchFamily="49" charset="0"/>
              </a:rPr>
              <a:t>Complément </a:t>
            </a:r>
            <a:r>
              <a:rPr lang="fr-FR" sz="1400" dirty="0">
                <a:solidFill>
                  <a:srgbClr val="000000"/>
                </a:solidFill>
                <a:latin typeface="Courier New" panose="02070309020205020404" pitchFamily="49" charset="0"/>
              </a:rPr>
              <a:t>sur la branche de </a:t>
            </a:r>
            <a:r>
              <a:rPr lang="fr-FR" sz="1400" dirty="0" err="1">
                <a:solidFill>
                  <a:srgbClr val="000000"/>
                </a:solidFill>
                <a:latin typeface="Courier New" panose="02070309020205020404" pitchFamily="49" charset="0"/>
              </a:rPr>
              <a:t>dev</a:t>
            </a:r>
            <a:endParaRPr lang="fr-FR" sz="1400" dirty="0">
              <a:solidFill>
                <a:srgbClr val="000000"/>
              </a:solidFill>
              <a:latin typeface="Courier New" panose="02070309020205020404" pitchFamily="49" charset="0"/>
            </a:endParaRPr>
          </a:p>
          <a:p>
            <a:r>
              <a:rPr lang="fr-FR" sz="1400" dirty="0" smtClean="0">
                <a:solidFill>
                  <a:srgbClr val="000000"/>
                </a:solidFill>
                <a:latin typeface="Courier New" panose="02070309020205020404" pitchFamily="49" charset="0"/>
              </a:rPr>
              <a:t>Modification </a:t>
            </a:r>
            <a:r>
              <a:rPr lang="fr-FR" sz="1400" dirty="0">
                <a:solidFill>
                  <a:srgbClr val="000000"/>
                </a:solidFill>
                <a:latin typeface="Courier New" panose="02070309020205020404" pitchFamily="49" charset="0"/>
              </a:rPr>
              <a:t>faite sur </a:t>
            </a:r>
            <a:r>
              <a:rPr lang="fr-FR" sz="1400" dirty="0" err="1" smtClean="0">
                <a:solidFill>
                  <a:srgbClr val="000000"/>
                </a:solidFill>
                <a:latin typeface="Courier New" panose="02070309020205020404" pitchFamily="49" charset="0"/>
              </a:rPr>
              <a:t>featureX</a:t>
            </a:r>
            <a:endParaRPr lang="fr-FR" sz="1400" dirty="0">
              <a:solidFill>
                <a:srgbClr val="000000"/>
              </a:solidFill>
              <a:latin typeface="Courier New" panose="02070309020205020404" pitchFamily="49" charset="0"/>
            </a:endParaRPr>
          </a:p>
        </p:txBody>
      </p:sp>
      <p:sp>
        <p:nvSpPr>
          <p:cNvPr id="2" name="ZoneTexte 1"/>
          <p:cNvSpPr txBox="1"/>
          <p:nvPr/>
        </p:nvSpPr>
        <p:spPr>
          <a:xfrm>
            <a:off x="4644008" y="3792235"/>
            <a:ext cx="1944216" cy="4680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fr-FR" dirty="0" smtClean="0"/>
              <a:t>Mine</a:t>
            </a:r>
            <a:endParaRPr lang="fr-FR" dirty="0"/>
          </a:p>
        </p:txBody>
      </p:sp>
      <p:sp>
        <p:nvSpPr>
          <p:cNvPr id="11" name="ZoneTexte 10"/>
          <p:cNvSpPr txBox="1"/>
          <p:nvPr/>
        </p:nvSpPr>
        <p:spPr>
          <a:xfrm>
            <a:off x="4644008" y="4292793"/>
            <a:ext cx="1944216" cy="50400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fr-FR" dirty="0" err="1" smtClean="0"/>
              <a:t>Theirs</a:t>
            </a:r>
            <a:endParaRPr lang="fr-FR" dirty="0"/>
          </a:p>
        </p:txBody>
      </p:sp>
      <p:sp>
        <p:nvSpPr>
          <p:cNvPr id="12"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019467718"/>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Merge</a:t>
            </a:r>
            <a:r>
              <a:rPr lang="fr-FR" dirty="0"/>
              <a:t> versus </a:t>
            </a:r>
            <a:r>
              <a:rPr lang="fr-FR" dirty="0" err="1"/>
              <a:t>rebase</a:t>
            </a:r>
            <a:endParaRPr lang="fr-FR" dirty="0"/>
          </a:p>
        </p:txBody>
      </p:sp>
      <p:sp>
        <p:nvSpPr>
          <p:cNvPr id="4" name="Espace réservé du contenu 3"/>
          <p:cNvSpPr>
            <a:spLocks noGrp="1"/>
          </p:cNvSpPr>
          <p:nvPr>
            <p:ph sz="quarter" idx="13"/>
          </p:nvPr>
        </p:nvSpPr>
        <p:spPr/>
        <p:txBody>
          <a:bodyPr/>
          <a:lstStyle/>
          <a:p>
            <a:r>
              <a:rPr lang="fr-FR" dirty="0" err="1"/>
              <a:t>Merge</a:t>
            </a:r>
            <a:r>
              <a:rPr lang="fr-FR" dirty="0"/>
              <a:t> : Fusion des modifications d’une branche dans une autre</a:t>
            </a:r>
          </a:p>
          <a:p>
            <a:endParaRPr lang="fr-FR" dirty="0"/>
          </a:p>
          <a:p>
            <a:endParaRPr lang="fr-FR" dirty="0"/>
          </a:p>
          <a:p>
            <a:endParaRPr lang="fr-FR" dirty="0"/>
          </a:p>
          <a:p>
            <a:r>
              <a:rPr lang="fr-FR" dirty="0" err="1"/>
              <a:t>Rebase</a:t>
            </a:r>
            <a:r>
              <a:rPr lang="fr-FR" dirty="0"/>
              <a:t> : Déplacement du point de départ de la branche après d’autres </a:t>
            </a:r>
            <a:r>
              <a:rPr lang="fr-FR" dirty="0" err="1"/>
              <a:t>commits</a:t>
            </a:r>
            <a:endParaRPr lang="fr-FR" dirty="0"/>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1570945"/>
            <a:ext cx="5976664" cy="2091832"/>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4161439"/>
            <a:ext cx="3528392" cy="2245340"/>
          </a:xfrm>
          <a:prstGeom prst="rect">
            <a:avLst/>
          </a:prstGeom>
        </p:spPr>
      </p:pic>
      <p:sp>
        <p:nvSpPr>
          <p:cNvPr id="7" name="Espace réservé du numéro de diapositive 6"/>
          <p:cNvSpPr>
            <a:spLocks noGrp="1"/>
          </p:cNvSpPr>
          <p:nvPr>
            <p:ph type="sldNum" sz="quarter" idx="12"/>
          </p:nvPr>
        </p:nvSpPr>
        <p:spPr/>
        <p:txBody>
          <a:bodyPr/>
          <a:lstStyle/>
          <a:p>
            <a:fld id="{2BC37B4C-F0E5-49DD-9359-DA01E046D90D}" type="slidenum">
              <a:rPr lang="fr-FR" smtClean="0"/>
              <a:pPr/>
              <a:t>91</a:t>
            </a:fld>
            <a:endParaRPr lang="fr-FR"/>
          </a:p>
        </p:txBody>
      </p:sp>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186039649"/>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a:t>
            </a:r>
            <a:r>
              <a:rPr lang="fr-FR" dirty="0" smtClean="0"/>
              <a:t>TAGS</a:t>
            </a:r>
            <a:endParaRPr lang="fr-FR" dirty="0"/>
          </a:p>
        </p:txBody>
      </p:sp>
      <p:sp>
        <p:nvSpPr>
          <p:cNvPr id="4" name="Espace réservé du numéro de diapositive 3"/>
          <p:cNvSpPr>
            <a:spLocks noGrp="1"/>
          </p:cNvSpPr>
          <p:nvPr>
            <p:ph type="sldNum" sz="quarter" idx="12"/>
          </p:nvPr>
        </p:nvSpPr>
        <p:spPr/>
        <p:txBody>
          <a:bodyPr/>
          <a:lstStyle/>
          <a:p>
            <a:fld id="{2BC37B4C-F0E5-49DD-9359-DA01E046D90D}" type="slidenum">
              <a:rPr lang="fr-FR" smtClean="0"/>
              <a:pPr/>
              <a:t>92</a:t>
            </a:fld>
            <a:endParaRPr lang="fr-FR"/>
          </a:p>
        </p:txBody>
      </p:sp>
      <p:sp>
        <p:nvSpPr>
          <p:cNvPr id="6" name="Espace réservé du contenu 5"/>
          <p:cNvSpPr>
            <a:spLocks noGrp="1"/>
          </p:cNvSpPr>
          <p:nvPr>
            <p:ph sz="quarter" idx="13"/>
          </p:nvPr>
        </p:nvSpPr>
        <p:spPr/>
        <p:txBody>
          <a:bodyPr/>
          <a:lstStyle/>
          <a:p>
            <a:r>
              <a:rPr lang="en-US" dirty="0" smtClean="0"/>
              <a:t>Un tag </a:t>
            </a:r>
            <a:r>
              <a:rPr lang="en-US" dirty="0" err="1" smtClean="0"/>
              <a:t>est</a:t>
            </a:r>
            <a:r>
              <a:rPr lang="en-US" dirty="0" smtClean="0"/>
              <a:t> </a:t>
            </a:r>
            <a:r>
              <a:rPr lang="en-US" dirty="0" err="1" smtClean="0"/>
              <a:t>une</a:t>
            </a:r>
            <a:r>
              <a:rPr lang="en-US" dirty="0" smtClean="0"/>
              <a:t> </a:t>
            </a:r>
            <a:r>
              <a:rPr lang="en-US" dirty="0" err="1" smtClean="0"/>
              <a:t>réference</a:t>
            </a:r>
            <a:r>
              <a:rPr lang="en-US" dirty="0" smtClean="0"/>
              <a:t> à un commit</a:t>
            </a:r>
          </a:p>
          <a:p>
            <a:r>
              <a:rPr lang="en-US" dirty="0" smtClean="0"/>
              <a:t>Lister les tags</a:t>
            </a:r>
          </a:p>
          <a:p>
            <a:endParaRPr lang="en-US" dirty="0"/>
          </a:p>
          <a:p>
            <a:r>
              <a:rPr lang="en-US" dirty="0" err="1" smtClean="0"/>
              <a:t>Récupérer</a:t>
            </a:r>
            <a:r>
              <a:rPr lang="en-US" dirty="0" smtClean="0"/>
              <a:t> le code </a:t>
            </a:r>
            <a:r>
              <a:rPr lang="en-US" dirty="0" err="1" smtClean="0"/>
              <a:t>correspondant</a:t>
            </a:r>
            <a:r>
              <a:rPr lang="en-US" dirty="0" smtClean="0"/>
              <a:t> à un tag</a:t>
            </a:r>
          </a:p>
          <a:p>
            <a:endParaRPr lang="en-US" dirty="0"/>
          </a:p>
          <a:p>
            <a:r>
              <a:rPr lang="sv-SE" dirty="0" err="1" smtClean="0"/>
              <a:t>Ajouter</a:t>
            </a:r>
            <a:r>
              <a:rPr lang="sv-SE" dirty="0" smtClean="0"/>
              <a:t> </a:t>
            </a:r>
            <a:r>
              <a:rPr lang="sv-SE" dirty="0" err="1" smtClean="0"/>
              <a:t>un</a:t>
            </a:r>
            <a:r>
              <a:rPr lang="sv-SE" dirty="0" smtClean="0"/>
              <a:t> tag</a:t>
            </a:r>
          </a:p>
          <a:p>
            <a:endParaRPr lang="sv-SE" dirty="0" smtClean="0"/>
          </a:p>
          <a:p>
            <a:r>
              <a:rPr lang="fr-FR" dirty="0" smtClean="0"/>
              <a:t>Push des tags vers le dépôt distant</a:t>
            </a:r>
            <a:endParaRPr lang="fr-FR" dirty="0"/>
          </a:p>
        </p:txBody>
      </p:sp>
      <p:sp>
        <p:nvSpPr>
          <p:cNvPr id="7" name="Rectangle 6"/>
          <p:cNvSpPr/>
          <p:nvPr/>
        </p:nvSpPr>
        <p:spPr>
          <a:xfrm>
            <a:off x="418356" y="2385555"/>
            <a:ext cx="807387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solidFill>
                  <a:srgbClr val="FF8040"/>
                </a:solidFill>
                <a:latin typeface="Courier New" panose="02070309020205020404" pitchFamily="49" charset="0"/>
              </a:rPr>
              <a:t>$ </a:t>
            </a:r>
            <a:r>
              <a:rPr lang="en-US" b="1" dirty="0" err="1">
                <a:solidFill>
                  <a:srgbClr val="FF8040"/>
                </a:solidFill>
                <a:latin typeface="Courier New" panose="02070309020205020404" pitchFamily="49" charset="0"/>
              </a:rPr>
              <a:t>git</a:t>
            </a:r>
            <a:r>
              <a:rPr lang="en-US" dirty="0">
                <a:solidFill>
                  <a:srgbClr val="000000"/>
                </a:solidFill>
                <a:latin typeface="Courier New" panose="02070309020205020404" pitchFamily="49" charset="0"/>
              </a:rPr>
              <a:t> </a:t>
            </a:r>
            <a:r>
              <a:rPr lang="en-US" dirty="0" smtClean="0">
                <a:solidFill>
                  <a:srgbClr val="000000"/>
                </a:solidFill>
                <a:latin typeface="Courier New" panose="02070309020205020404" pitchFamily="49" charset="0"/>
              </a:rPr>
              <a:t>tag</a:t>
            </a:r>
            <a:endParaRPr lang="en-US" dirty="0">
              <a:effectLst/>
            </a:endParaRPr>
          </a:p>
        </p:txBody>
      </p:sp>
      <p:sp>
        <p:nvSpPr>
          <p:cNvPr id="8" name="Rectangle 7"/>
          <p:cNvSpPr/>
          <p:nvPr/>
        </p:nvSpPr>
        <p:spPr>
          <a:xfrm>
            <a:off x="418354" y="3471463"/>
            <a:ext cx="807387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solidFill>
                  <a:srgbClr val="FF8040"/>
                </a:solidFill>
                <a:latin typeface="Courier New" panose="02070309020205020404" pitchFamily="49" charset="0"/>
              </a:rPr>
              <a:t>$ </a:t>
            </a:r>
            <a:r>
              <a:rPr lang="en-US" b="1" dirty="0" err="1">
                <a:solidFill>
                  <a:srgbClr val="FF8040"/>
                </a:solidFill>
                <a:latin typeface="Courier New" panose="02070309020205020404" pitchFamily="49" charset="0"/>
              </a:rPr>
              <a:t>git</a:t>
            </a:r>
            <a:r>
              <a:rPr lang="en-US" dirty="0">
                <a:solidFill>
                  <a:srgbClr val="000000"/>
                </a:solidFill>
                <a:latin typeface="Courier New" panose="02070309020205020404" pitchFamily="49" charset="0"/>
              </a:rPr>
              <a:t> </a:t>
            </a:r>
            <a:r>
              <a:rPr lang="fr-FR" dirty="0" err="1">
                <a:solidFill>
                  <a:srgbClr val="000000"/>
                </a:solidFill>
                <a:latin typeface="Courier New" panose="02070309020205020404" pitchFamily="49" charset="0"/>
              </a:rPr>
              <a:t>checkout</a:t>
            </a:r>
            <a:r>
              <a:rPr lang="fr-FR" dirty="0">
                <a:solidFill>
                  <a:srgbClr val="000000"/>
                </a:solidFill>
                <a:latin typeface="Courier New" panose="02070309020205020404" pitchFamily="49" charset="0"/>
              </a:rPr>
              <a:t> v0.0.1</a:t>
            </a:r>
          </a:p>
        </p:txBody>
      </p:sp>
      <p:sp>
        <p:nvSpPr>
          <p:cNvPr id="9" name="Rectangle 8"/>
          <p:cNvSpPr/>
          <p:nvPr/>
        </p:nvSpPr>
        <p:spPr>
          <a:xfrm>
            <a:off x="418354" y="4556694"/>
            <a:ext cx="807387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a:solidFill>
                  <a:srgbClr val="FF8040"/>
                </a:solidFill>
                <a:latin typeface="Courier New" panose="02070309020205020404" pitchFamily="49" charset="0"/>
              </a:rPr>
              <a:t>$ </a:t>
            </a:r>
            <a:r>
              <a:rPr lang="en-US" b="1" dirty="0" err="1">
                <a:solidFill>
                  <a:srgbClr val="FF8040"/>
                </a:solidFill>
                <a:latin typeface="Courier New" panose="02070309020205020404" pitchFamily="49" charset="0"/>
              </a:rPr>
              <a:t>git</a:t>
            </a:r>
            <a:r>
              <a:rPr lang="en-US" dirty="0">
                <a:solidFill>
                  <a:srgbClr val="000000"/>
                </a:solidFill>
                <a:latin typeface="Courier New" panose="02070309020205020404" pitchFamily="49" charset="0"/>
              </a:rPr>
              <a:t> </a:t>
            </a:r>
            <a:r>
              <a:rPr lang="sv-SE" dirty="0">
                <a:solidFill>
                  <a:srgbClr val="000000"/>
                </a:solidFill>
                <a:latin typeface="Courier New" panose="02070309020205020404" pitchFamily="49" charset="0"/>
              </a:rPr>
              <a:t>tag -a v0.0.3 -m "version </a:t>
            </a:r>
            <a:r>
              <a:rPr lang="sv-SE" dirty="0" smtClean="0">
                <a:solidFill>
                  <a:srgbClr val="000000"/>
                </a:solidFill>
                <a:latin typeface="Courier New" panose="02070309020205020404" pitchFamily="49" charset="0"/>
              </a:rPr>
              <a:t>0.0.3"</a:t>
            </a:r>
            <a:endParaRPr lang="sv-SE" dirty="0">
              <a:solidFill>
                <a:srgbClr val="000000"/>
              </a:solidFill>
              <a:latin typeface="Courier New" panose="02070309020205020404" pitchFamily="49" charset="0"/>
            </a:endParaRPr>
          </a:p>
        </p:txBody>
      </p:sp>
      <p:sp>
        <p:nvSpPr>
          <p:cNvPr id="10" name="Rectangle 9"/>
          <p:cNvSpPr/>
          <p:nvPr/>
        </p:nvSpPr>
        <p:spPr>
          <a:xfrm>
            <a:off x="418354" y="5566541"/>
            <a:ext cx="8073875" cy="369332"/>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b="1" dirty="0" smtClean="0">
                <a:solidFill>
                  <a:srgbClr val="FF8040"/>
                </a:solidFill>
                <a:latin typeface="Courier New" panose="02070309020205020404" pitchFamily="49" charset="0"/>
              </a:rPr>
              <a:t>$ </a:t>
            </a:r>
            <a:r>
              <a:rPr lang="en-US" b="1" dirty="0" err="1" smtClean="0">
                <a:solidFill>
                  <a:srgbClr val="FF8040"/>
                </a:solidFill>
                <a:latin typeface="Courier New" panose="02070309020205020404" pitchFamily="49" charset="0"/>
              </a:rPr>
              <a:t>git</a:t>
            </a:r>
            <a:r>
              <a:rPr lang="en-US" dirty="0" smtClean="0">
                <a:solidFill>
                  <a:srgbClr val="000000"/>
                </a:solidFill>
                <a:latin typeface="Courier New" panose="02070309020205020404" pitchFamily="49" charset="0"/>
              </a:rPr>
              <a:t> </a:t>
            </a:r>
            <a:r>
              <a:rPr lang="fr-FR" dirty="0">
                <a:solidFill>
                  <a:srgbClr val="000000"/>
                </a:solidFill>
                <a:latin typeface="Courier New" panose="02070309020205020404" pitchFamily="49" charset="0"/>
              </a:rPr>
              <a:t>push --tags</a:t>
            </a:r>
          </a:p>
        </p:txBody>
      </p:sp>
      <p:sp>
        <p:nvSpPr>
          <p:cNvPr id="11"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304213360"/>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6"/>
          <p:cNvSpPr>
            <a:spLocks noGrp="1"/>
          </p:cNvSpPr>
          <p:nvPr>
            <p:ph type="sldNum" sz="quarter" idx="14"/>
          </p:nvPr>
        </p:nvSpPr>
        <p:spPr/>
        <p:txBody>
          <a:bodyPr/>
          <a:lstStyle/>
          <a:p>
            <a:fld id="{2BC37B4C-F0E5-49DD-9359-DA01E046D90D}" type="slidenum">
              <a:rPr lang="fr-FR" smtClean="0"/>
              <a:pPr/>
              <a:t>93</a:t>
            </a:fld>
            <a:endParaRPr lang="fr-FR"/>
          </a:p>
        </p:txBody>
      </p:sp>
      <p:sp>
        <p:nvSpPr>
          <p:cNvPr id="3074" name="Rectangle 2"/>
          <p:cNvSpPr>
            <a:spLocks noGrp="1" noChangeArrowheads="1"/>
          </p:cNvSpPr>
          <p:nvPr>
            <p:ph type="ctrTitle"/>
          </p:nvPr>
        </p:nvSpPr>
        <p:spPr>
          <a:xfrm>
            <a:off x="551884" y="4121609"/>
            <a:ext cx="6451431" cy="618611"/>
          </a:xfrm>
          <a:noFill/>
        </p:spPr>
        <p:txBody>
          <a:bodyPr anchor="ctr"/>
          <a:lstStyle/>
          <a:p>
            <a:r>
              <a:rPr lang="fr-FR" sz="3800" b="1" i="1" cap="small" dirty="0" err="1" smtClean="0">
                <a:solidFill>
                  <a:srgbClr val="CC0000"/>
                </a:solidFill>
              </a:rPr>
              <a:t>Gitflow</a:t>
            </a:r>
            <a:endParaRPr lang="fr-FR" sz="3800" b="1" i="1" cap="small" dirty="0" smtClean="0">
              <a:solidFill>
                <a:srgbClr val="CC0000"/>
              </a:solidFill>
            </a:endParaRPr>
          </a:p>
        </p:txBody>
      </p:sp>
      <p:sp>
        <p:nvSpPr>
          <p:cNvPr id="3075" name="Rectangle 3"/>
          <p:cNvSpPr>
            <a:spLocks noGrp="1" noChangeArrowheads="1"/>
          </p:cNvSpPr>
          <p:nvPr>
            <p:ph type="subTitle" idx="1"/>
          </p:nvPr>
        </p:nvSpPr>
        <p:spPr>
          <a:xfrm>
            <a:off x="611560" y="4941168"/>
            <a:ext cx="6457215" cy="307777"/>
          </a:xfrm>
          <a:noFill/>
        </p:spPr>
        <p:txBody>
          <a:bodyPr/>
          <a:lstStyle/>
          <a:p>
            <a:endParaRPr lang="fr-FR" dirty="0"/>
          </a:p>
        </p:txBody>
      </p:sp>
      <p:pic>
        <p:nvPicPr>
          <p:cNvPr id="4" name="Espace réservé pour une image  3"/>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7988" r="7988"/>
          <a:stretch>
            <a:fillRect/>
          </a:stretch>
        </p:blipFill>
        <p:spPr/>
      </p:pic>
    </p:spTree>
    <p:extLst>
      <p:ext uri="{BB962C8B-B14F-4D97-AF65-F5344CB8AC3E}">
        <p14:creationId xmlns:p14="http://schemas.microsoft.com/office/powerpoint/2010/main" val="3137370314"/>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smtClean="0"/>
              <a:t>Objectifs</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94</a:t>
            </a:fld>
            <a:endParaRPr lang="fr-FR"/>
          </a:p>
        </p:txBody>
      </p:sp>
      <p:sp>
        <p:nvSpPr>
          <p:cNvPr id="18435" name="Rectangle 3"/>
          <p:cNvSpPr>
            <a:spLocks noGrp="1" noChangeArrowheads="1"/>
          </p:cNvSpPr>
          <p:nvPr>
            <p:ph sz="quarter" idx="13"/>
          </p:nvPr>
        </p:nvSpPr>
        <p:spPr/>
        <p:txBody>
          <a:bodyPr>
            <a:normAutofit/>
          </a:bodyPr>
          <a:lstStyle/>
          <a:p>
            <a:pPr lvl="0"/>
            <a:r>
              <a:rPr lang="fr-FR" sz="2800" dirty="0" smtClean="0"/>
              <a:t>Connaitre le principe des workflow dans Git</a:t>
            </a:r>
          </a:p>
          <a:p>
            <a:pPr lvl="0"/>
            <a:r>
              <a:rPr lang="fr-FR" sz="2800" dirty="0" smtClean="0"/>
              <a:t>Mise en œuvre dans des cas d’usages</a:t>
            </a:r>
          </a:p>
          <a:p>
            <a:pPr lvl="1"/>
            <a:r>
              <a:rPr lang="fr-FR" sz="2600" dirty="0" smtClean="0"/>
              <a:t>Gestion de release</a:t>
            </a:r>
          </a:p>
          <a:p>
            <a:pPr lvl="1"/>
            <a:r>
              <a:rPr lang="fr-FR" sz="2600" dirty="0" smtClean="0"/>
              <a:t>Livraison</a:t>
            </a:r>
          </a:p>
          <a:p>
            <a:pPr lvl="1"/>
            <a:r>
              <a:rPr lang="fr-FR" sz="2600" dirty="0" smtClean="0"/>
              <a:t>Intégration continue</a:t>
            </a: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189326019"/>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95</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a:xfrm>
            <a:off x="515938" y="1484313"/>
            <a:ext cx="3335982" cy="4681537"/>
          </a:xfrm>
        </p:spPr>
        <p:txBody>
          <a:bodyPr/>
          <a:lstStyle/>
          <a:p>
            <a:r>
              <a:rPr lang="fr-FR" dirty="0" smtClean="0"/>
              <a:t>Proposé </a:t>
            </a:r>
            <a:r>
              <a:rPr lang="fr-FR" dirty="0"/>
              <a:t>par Vincent </a:t>
            </a:r>
            <a:r>
              <a:rPr lang="fr-FR" dirty="0" err="1"/>
              <a:t>Driessen</a:t>
            </a:r>
            <a:endParaRPr lang="fr-FR" dirty="0" smtClean="0"/>
          </a:p>
          <a:p>
            <a:r>
              <a:rPr lang="fr-FR" dirty="0" smtClean="0">
                <a:hlinkClick r:id="rId3"/>
              </a:rPr>
              <a:t>http</a:t>
            </a:r>
            <a:r>
              <a:rPr lang="fr-FR" dirty="0">
                <a:hlinkClick r:id="rId3"/>
              </a:rPr>
              <a:t>://nvie.com/posts/a-successful-git-branching-model</a:t>
            </a:r>
            <a:r>
              <a:rPr lang="fr-FR" dirty="0" smtClean="0">
                <a:hlinkClick r:id="rId3"/>
              </a:rPr>
              <a:t>/</a:t>
            </a:r>
            <a:endParaRPr lang="fr-FR" dirty="0"/>
          </a:p>
          <a:p>
            <a:endParaRPr lang="fr-FR" dirty="0" smtClean="0"/>
          </a:p>
          <a:p>
            <a:r>
              <a:rPr lang="fr-FR" dirty="0" smtClean="0"/>
              <a:t>Il </a:t>
            </a:r>
            <a:r>
              <a:rPr lang="fr-FR" dirty="0"/>
              <a:t>couvre l’ensemble des besoins standards d’un projet de développement classique.</a:t>
            </a:r>
            <a:endParaRPr lang="fr-FR" dirty="0" smtClean="0"/>
          </a:p>
          <a:p>
            <a:pPr marL="0" indent="0">
              <a:buNone/>
            </a:pPr>
            <a:endParaRPr lang="fr-FR" dirty="0" smtClean="0"/>
          </a:p>
          <a:p>
            <a:endParaRPr lang="fr-FR" dirty="0"/>
          </a:p>
        </p:txBody>
      </p:sp>
      <p:pic>
        <p:nvPicPr>
          <p:cNvPr id="1026" name="Picture 2" descr="Le célèbre git flo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7221" y="311185"/>
            <a:ext cx="4762500" cy="6353175"/>
          </a:xfrm>
          <a:prstGeom prst="rect">
            <a:avLst/>
          </a:prstGeom>
          <a:noFill/>
          <a:extLst>
            <a:ext uri="{909E8E84-426E-40DD-AFC4-6F175D3DCCD1}">
              <a14:hiddenFill xmlns:a14="http://schemas.microsoft.com/office/drawing/2010/main">
                <a:solidFill>
                  <a:srgbClr val="FFFFFF"/>
                </a:solidFill>
              </a14:hiddenFill>
            </a:ext>
          </a:extLst>
        </p:spPr>
      </p:pic>
      <p:sp>
        <p:nvSpPr>
          <p:cNvPr id="8"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3617119634"/>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44439" y="190698"/>
            <a:ext cx="8045374" cy="349052"/>
          </a:xfrm>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96</a:t>
            </a:fld>
            <a:endParaRPr lang="fr-FR" dirty="0"/>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endParaRPr lang="fr-FR" dirty="0"/>
          </a:p>
        </p:txBody>
      </p:sp>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b="46544"/>
          <a:stretch/>
        </p:blipFill>
        <p:spPr bwMode="auto">
          <a:xfrm>
            <a:off x="418356" y="692696"/>
            <a:ext cx="8482120"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6096669"/>
      </p:ext>
    </p:extLst>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44439" y="190697"/>
            <a:ext cx="8045374" cy="349053"/>
          </a:xfrm>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97</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endParaRPr lang="fr-FR" dirty="0"/>
          </a:p>
        </p:txBody>
      </p:sp>
      <p:pic>
        <p:nvPicPr>
          <p:cNvPr id="1026"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b="95545"/>
          <a:stretch/>
        </p:blipFill>
        <p:spPr bwMode="auto">
          <a:xfrm>
            <a:off x="482368" y="548680"/>
            <a:ext cx="8482120" cy="504056"/>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pic>
        <p:nvPicPr>
          <p:cNvPr id="8" name="Picture 2" descr="Le célèbre git flow"/>
          <p:cNvPicPr>
            <a:picLocks noChangeAspect="1" noChangeArrowheads="1"/>
          </p:cNvPicPr>
          <p:nvPr/>
        </p:nvPicPr>
        <p:blipFill rotWithShape="1">
          <a:blip r:embed="rId3">
            <a:extLst>
              <a:ext uri="{28A0092B-C50C-407E-A947-70E740481C1C}">
                <a14:useLocalDpi xmlns:a14="http://schemas.microsoft.com/office/drawing/2010/main" val="0"/>
              </a:ext>
            </a:extLst>
          </a:blip>
          <a:srcRect t="52184"/>
          <a:stretch/>
        </p:blipFill>
        <p:spPr bwMode="auto">
          <a:xfrm>
            <a:off x="554376" y="1196752"/>
            <a:ext cx="8482120" cy="54104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226259"/>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98</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Les branches principales :</a:t>
            </a:r>
          </a:p>
          <a:p>
            <a:pPr lvl="1"/>
            <a:r>
              <a:rPr lang="fr-FR" dirty="0" smtClean="0"/>
              <a:t>master </a:t>
            </a:r>
            <a:r>
              <a:rPr lang="fr-FR" dirty="0"/>
              <a:t>est la branche où tout est stable. Chaque commit correspond à une version stable du projet (release) qui peut être déployée en production et taguée en conséquence (</a:t>
            </a:r>
            <a:r>
              <a:rPr lang="fr-FR" dirty="0" err="1"/>
              <a:t>vX.Y.Z</a:t>
            </a:r>
            <a:r>
              <a:rPr lang="fr-FR" dirty="0" smtClean="0"/>
              <a:t>).</a:t>
            </a:r>
          </a:p>
          <a:p>
            <a:pPr lvl="1"/>
            <a:endParaRPr lang="fr-FR" dirty="0"/>
          </a:p>
          <a:p>
            <a:pPr lvl="1"/>
            <a:r>
              <a:rPr lang="fr-FR" dirty="0" err="1" smtClean="0"/>
              <a:t>develop</a:t>
            </a:r>
            <a:r>
              <a:rPr lang="fr-FR" dirty="0" smtClean="0"/>
              <a:t> </a:t>
            </a:r>
            <a:r>
              <a:rPr lang="fr-FR" dirty="0"/>
              <a:t>est la branche sur laquelle s’effectue le développement proprement dit</a:t>
            </a:r>
            <a:r>
              <a:rPr lang="fr-FR" dirty="0" smtClean="0"/>
              <a:t>. </a:t>
            </a:r>
          </a:p>
          <a:p>
            <a:r>
              <a:rPr lang="fr-FR" dirty="0"/>
              <a:t>Les branches secondaires </a:t>
            </a:r>
            <a:r>
              <a:rPr lang="fr-FR" dirty="0" smtClean="0"/>
              <a:t>:</a:t>
            </a:r>
            <a:endParaRPr lang="fr-FR" dirty="0"/>
          </a:p>
          <a:p>
            <a:pPr lvl="1"/>
            <a:r>
              <a:rPr lang="fr-FR" dirty="0" err="1"/>
              <a:t>feature</a:t>
            </a:r>
            <a:r>
              <a:rPr lang="fr-FR" dirty="0"/>
              <a:t> </a:t>
            </a:r>
            <a:r>
              <a:rPr lang="fr-FR" dirty="0" smtClean="0"/>
              <a:t>part </a:t>
            </a:r>
            <a:r>
              <a:rPr lang="fr-FR" dirty="0"/>
              <a:t>de </a:t>
            </a:r>
            <a:r>
              <a:rPr lang="fr-FR" dirty="0" err="1"/>
              <a:t>develop</a:t>
            </a:r>
            <a:r>
              <a:rPr lang="fr-FR" dirty="0"/>
              <a:t> et se </a:t>
            </a:r>
            <a:r>
              <a:rPr lang="fr-FR" dirty="0" err="1"/>
              <a:t>merge</a:t>
            </a:r>
            <a:r>
              <a:rPr lang="fr-FR" dirty="0"/>
              <a:t> dans </a:t>
            </a:r>
            <a:r>
              <a:rPr lang="fr-FR" dirty="0" err="1"/>
              <a:t>develop</a:t>
            </a:r>
            <a:r>
              <a:rPr lang="fr-FR" dirty="0"/>
              <a:t>.</a:t>
            </a:r>
          </a:p>
          <a:p>
            <a:pPr lvl="2"/>
            <a:r>
              <a:rPr lang="fr-FR" dirty="0" smtClean="0"/>
              <a:t>On crée une branche </a:t>
            </a:r>
            <a:r>
              <a:rPr lang="fr-FR" dirty="0" err="1" smtClean="0"/>
              <a:t>feature</a:t>
            </a:r>
            <a:r>
              <a:rPr lang="fr-FR" dirty="0" smtClean="0"/>
              <a:t>/xxx lorsque l’on travaille sur une fonctionnalité en particulier</a:t>
            </a:r>
          </a:p>
          <a:p>
            <a:pPr lvl="2"/>
            <a:r>
              <a:rPr lang="fr-FR" dirty="0" smtClean="0"/>
              <a:t>Lorsqu’elle est terminée, on la </a:t>
            </a:r>
            <a:r>
              <a:rPr lang="fr-FR" dirty="0" err="1" smtClean="0"/>
              <a:t>merge</a:t>
            </a:r>
            <a:r>
              <a:rPr lang="fr-FR" dirty="0" smtClean="0"/>
              <a:t> </a:t>
            </a:r>
            <a:r>
              <a:rPr lang="fr-FR" dirty="0"/>
              <a:t>dans </a:t>
            </a:r>
            <a:r>
              <a:rPr lang="fr-FR" dirty="0" err="1"/>
              <a:t>develop</a:t>
            </a:r>
            <a:r>
              <a:rPr lang="fr-FR" dirty="0"/>
              <a:t> pour ajouter la </a:t>
            </a:r>
            <a:r>
              <a:rPr lang="fr-FR" dirty="0" err="1"/>
              <a:t>feature</a:t>
            </a:r>
            <a:r>
              <a:rPr lang="fr-FR" dirty="0"/>
              <a:t> stable dans le scope de la prochaine release.</a:t>
            </a:r>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2857146163"/>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p:spPr>
        <p:txBody>
          <a:bodyPr/>
          <a:lstStyle/>
          <a:p>
            <a:r>
              <a:rPr lang="fr-FR" dirty="0" smtClean="0"/>
              <a:t>Le workflow git flow</a:t>
            </a:r>
          </a:p>
        </p:txBody>
      </p:sp>
      <p:sp>
        <p:nvSpPr>
          <p:cNvPr id="6" name="Espace réservé du numéro de diapositive 5"/>
          <p:cNvSpPr>
            <a:spLocks noGrp="1"/>
          </p:cNvSpPr>
          <p:nvPr>
            <p:ph type="sldNum" sz="quarter" idx="12"/>
          </p:nvPr>
        </p:nvSpPr>
        <p:spPr/>
        <p:txBody>
          <a:bodyPr/>
          <a:lstStyle/>
          <a:p>
            <a:fld id="{2BC37B4C-F0E5-49DD-9359-DA01E046D90D}" type="slidenum">
              <a:rPr lang="fr-FR" smtClean="0"/>
              <a:pPr/>
              <a:t>99</a:t>
            </a:fld>
            <a:endParaRPr lang="fr-FR"/>
          </a:p>
        </p:txBody>
      </p:sp>
      <p:sp>
        <p:nvSpPr>
          <p:cNvPr id="18436" name="Rectangle 4"/>
          <p:cNvSpPr>
            <a:spLocks noChangeArrowheads="1"/>
          </p:cNvSpPr>
          <p:nvPr/>
        </p:nvSpPr>
        <p:spPr bwMode="auto">
          <a:xfrm>
            <a:off x="920750" y="539750"/>
            <a:ext cx="5689600" cy="304800"/>
          </a:xfrm>
          <a:prstGeom prst="rect">
            <a:avLst/>
          </a:prstGeom>
          <a:noFill/>
          <a:ln w="9525">
            <a:noFill/>
            <a:miter lim="800000"/>
            <a:headEnd/>
            <a:tailEnd/>
          </a:ln>
        </p:spPr>
        <p:txBody>
          <a:bodyPr lIns="92075" tIns="46038" rIns="92075" bIns="46038"/>
          <a:lstStyle/>
          <a:p>
            <a:pPr marL="342900" indent="-342900">
              <a:spcBef>
                <a:spcPct val="75000"/>
              </a:spcBef>
              <a:spcAft>
                <a:spcPct val="20000"/>
              </a:spcAft>
              <a:buClr>
                <a:srgbClr val="DA162E"/>
              </a:buClr>
              <a:buSzPct val="75000"/>
              <a:buFont typeface="Wingdings" pitchFamily="2" charset="2"/>
              <a:buNone/>
            </a:pPr>
            <a:endParaRPr lang="fr-FR">
              <a:solidFill>
                <a:srgbClr val="5A5A5A"/>
              </a:solidFill>
            </a:endParaRPr>
          </a:p>
        </p:txBody>
      </p:sp>
      <p:sp>
        <p:nvSpPr>
          <p:cNvPr id="2" name="Espace réservé du contenu 1"/>
          <p:cNvSpPr>
            <a:spLocks noGrp="1"/>
          </p:cNvSpPr>
          <p:nvPr>
            <p:ph sz="quarter" idx="13"/>
          </p:nvPr>
        </p:nvSpPr>
        <p:spPr/>
        <p:txBody>
          <a:bodyPr/>
          <a:lstStyle/>
          <a:p>
            <a:r>
              <a:rPr lang="fr-FR" dirty="0" smtClean="0"/>
              <a:t>Les </a:t>
            </a:r>
            <a:r>
              <a:rPr lang="fr-FR" dirty="0"/>
              <a:t>branches secondaires </a:t>
            </a:r>
            <a:r>
              <a:rPr lang="fr-FR" dirty="0" smtClean="0"/>
              <a:t>:</a:t>
            </a:r>
          </a:p>
          <a:p>
            <a:pPr lvl="1"/>
            <a:r>
              <a:rPr lang="fr-FR" dirty="0" smtClean="0"/>
              <a:t>release part </a:t>
            </a:r>
            <a:r>
              <a:rPr lang="fr-FR" dirty="0"/>
              <a:t>de </a:t>
            </a:r>
            <a:r>
              <a:rPr lang="fr-FR" dirty="0" err="1"/>
              <a:t>develop</a:t>
            </a:r>
            <a:r>
              <a:rPr lang="fr-FR" dirty="0"/>
              <a:t> et se </a:t>
            </a:r>
            <a:r>
              <a:rPr lang="fr-FR" dirty="0" err="1"/>
              <a:t>merge</a:t>
            </a:r>
            <a:r>
              <a:rPr lang="fr-FR" dirty="0"/>
              <a:t> dans master et </a:t>
            </a:r>
            <a:r>
              <a:rPr lang="fr-FR" dirty="0" err="1" smtClean="0"/>
              <a:t>develop</a:t>
            </a:r>
            <a:r>
              <a:rPr lang="fr-FR" dirty="0" smtClean="0"/>
              <a:t>;</a:t>
            </a:r>
          </a:p>
          <a:p>
            <a:pPr lvl="2"/>
            <a:r>
              <a:rPr lang="fr-FR" dirty="0" smtClean="0"/>
              <a:t>On </a:t>
            </a:r>
            <a:r>
              <a:rPr lang="fr-FR" dirty="0"/>
              <a:t>crée une branche release/xxx à partir de </a:t>
            </a:r>
            <a:r>
              <a:rPr lang="fr-FR" dirty="0" err="1"/>
              <a:t>develop</a:t>
            </a:r>
            <a:r>
              <a:rPr lang="fr-FR" dirty="0"/>
              <a:t> lorsque celle-ci reflète l’état désiré de la </a:t>
            </a:r>
            <a:r>
              <a:rPr lang="fr-FR" dirty="0" smtClean="0"/>
              <a:t>release.</a:t>
            </a:r>
            <a:br>
              <a:rPr lang="fr-FR" dirty="0" smtClean="0"/>
            </a:br>
            <a:r>
              <a:rPr lang="fr-FR" dirty="0" smtClean="0"/>
              <a:t>Ainsi</a:t>
            </a:r>
            <a:r>
              <a:rPr lang="fr-FR" dirty="0"/>
              <a:t>, on peut préparer la prochaine release </a:t>
            </a:r>
            <a:r>
              <a:rPr lang="fr-FR" dirty="0" smtClean="0"/>
              <a:t>tranquillement, </a:t>
            </a:r>
            <a:r>
              <a:rPr lang="fr-FR" dirty="0"/>
              <a:t>corriger d’éventuels </a:t>
            </a:r>
            <a:r>
              <a:rPr lang="fr-FR" dirty="0" smtClean="0"/>
              <a:t>bugs (dans release/xxx) </a:t>
            </a:r>
            <a:r>
              <a:rPr lang="fr-FR" dirty="0"/>
              <a:t>et poursuivre le développement en </a:t>
            </a:r>
            <a:r>
              <a:rPr lang="fr-FR" dirty="0" smtClean="0"/>
              <a:t>parallèle </a:t>
            </a:r>
            <a:r>
              <a:rPr lang="fr-FR" dirty="0"/>
              <a:t>(dans </a:t>
            </a:r>
            <a:r>
              <a:rPr lang="fr-FR" dirty="0" err="1"/>
              <a:t>develop</a:t>
            </a:r>
            <a:r>
              <a:rPr lang="fr-FR" dirty="0"/>
              <a:t>)</a:t>
            </a:r>
            <a:r>
              <a:rPr lang="fr-FR" dirty="0" smtClean="0"/>
              <a:t>.</a:t>
            </a:r>
          </a:p>
          <a:p>
            <a:pPr lvl="2"/>
            <a:r>
              <a:rPr lang="fr-FR" dirty="0" smtClean="0"/>
              <a:t>Une </a:t>
            </a:r>
            <a:r>
              <a:rPr lang="fr-FR" dirty="0"/>
              <a:t>fois que la release est prête (stable) on </a:t>
            </a:r>
            <a:r>
              <a:rPr lang="fr-FR" dirty="0" err="1"/>
              <a:t>merge</a:t>
            </a:r>
            <a:r>
              <a:rPr lang="fr-FR" dirty="0"/>
              <a:t> alors la branche dans master, mais aussi dans </a:t>
            </a:r>
            <a:r>
              <a:rPr lang="fr-FR" dirty="0" err="1"/>
              <a:t>develop</a:t>
            </a:r>
            <a:r>
              <a:rPr lang="fr-FR" dirty="0"/>
              <a:t> pour mettre à jour les modifications apportées</a:t>
            </a:r>
            <a:r>
              <a:rPr lang="fr-FR" dirty="0" smtClean="0"/>
              <a:t>.</a:t>
            </a:r>
          </a:p>
          <a:p>
            <a:pPr lvl="2"/>
            <a:endParaRPr lang="fr-FR" dirty="0"/>
          </a:p>
          <a:p>
            <a:pPr lvl="1"/>
            <a:r>
              <a:rPr lang="fr-FR" dirty="0" err="1"/>
              <a:t>hotfix</a:t>
            </a:r>
            <a:r>
              <a:rPr lang="fr-FR" dirty="0"/>
              <a:t> part de master et se </a:t>
            </a:r>
            <a:r>
              <a:rPr lang="fr-FR" dirty="0" err="1"/>
              <a:t>merge</a:t>
            </a:r>
            <a:r>
              <a:rPr lang="fr-FR" dirty="0"/>
              <a:t> dans master et </a:t>
            </a:r>
            <a:r>
              <a:rPr lang="fr-FR" dirty="0" err="1"/>
              <a:t>develop</a:t>
            </a:r>
            <a:r>
              <a:rPr lang="fr-FR" dirty="0"/>
              <a:t> / release.</a:t>
            </a:r>
          </a:p>
          <a:p>
            <a:pPr lvl="2"/>
            <a:r>
              <a:rPr lang="fr-FR" dirty="0"/>
              <a:t>on crée une branche </a:t>
            </a:r>
            <a:r>
              <a:rPr lang="fr-FR" dirty="0" err="1"/>
              <a:t>hotfix</a:t>
            </a:r>
            <a:r>
              <a:rPr lang="fr-FR" dirty="0"/>
              <a:t>/xxx lorsque l’on veut résoudre un bug critique en production </a:t>
            </a:r>
            <a:r>
              <a:rPr lang="fr-FR" dirty="0" smtClean="0"/>
              <a:t>rapidement.</a:t>
            </a:r>
            <a:endParaRPr lang="fr-FR" dirty="0"/>
          </a:p>
          <a:p>
            <a:pPr lvl="2"/>
            <a:r>
              <a:rPr lang="fr-FR" dirty="0"/>
              <a:t>Lorsque le correctif est développé, on le </a:t>
            </a:r>
            <a:r>
              <a:rPr lang="fr-FR" dirty="0" err="1"/>
              <a:t>merge</a:t>
            </a:r>
            <a:r>
              <a:rPr lang="fr-FR" dirty="0"/>
              <a:t> dans master avec le numéro de version qui convient, ainsi que dans </a:t>
            </a:r>
            <a:r>
              <a:rPr lang="fr-FR" dirty="0" err="1"/>
              <a:t>develop</a:t>
            </a:r>
            <a:r>
              <a:rPr lang="fr-FR" dirty="0"/>
              <a:t> (ou la branche release en cours, le cas échéant) pour mettre à jour les modifications apportées.</a:t>
            </a:r>
          </a:p>
          <a:p>
            <a:pPr lvl="1"/>
            <a:endParaRPr lang="fr-FR" dirty="0"/>
          </a:p>
        </p:txBody>
      </p:sp>
      <p:sp>
        <p:nvSpPr>
          <p:cNvPr id="7" name="Espace réservé du pied de page 3"/>
          <p:cNvSpPr>
            <a:spLocks noGrp="1"/>
          </p:cNvSpPr>
          <p:nvPr>
            <p:ph type="ftr" sz="quarter" idx="11"/>
          </p:nvPr>
        </p:nvSpPr>
        <p:spPr>
          <a:xfrm>
            <a:off x="531466" y="6502208"/>
            <a:ext cx="4544590" cy="162152"/>
          </a:xfrm>
        </p:spPr>
        <p:txBody>
          <a:bodyPr/>
          <a:lstStyle/>
          <a:p>
            <a:r>
              <a:rPr lang="fr-FR" dirty="0" smtClean="0"/>
              <a:t>ISIMA F2 - IT Forge</a:t>
            </a:r>
            <a:endParaRPr lang="fr-FR" dirty="0"/>
          </a:p>
        </p:txBody>
      </p:sp>
    </p:spTree>
    <p:extLst>
      <p:ext uri="{BB962C8B-B14F-4D97-AF65-F5344CB8AC3E}">
        <p14:creationId xmlns:p14="http://schemas.microsoft.com/office/powerpoint/2010/main" val="177570628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EN_Template_SopraSteria_Consulting_SopraHR_v2">
  <a:themeElements>
    <a:clrScheme name="Personnalisé 1">
      <a:dk1>
        <a:srgbClr val="232323"/>
      </a:dk1>
      <a:lt1>
        <a:srgbClr val="FFFFFF"/>
      </a:lt1>
      <a:dk2>
        <a:srgbClr val="232323"/>
      </a:dk2>
      <a:lt2>
        <a:srgbClr val="8C2350"/>
      </a:lt2>
      <a:accent1>
        <a:srgbClr val="CF022B"/>
      </a:accent1>
      <a:accent2>
        <a:srgbClr val="960000"/>
      </a:accent2>
      <a:accent3>
        <a:srgbClr val="E14B0F"/>
      </a:accent3>
      <a:accent4>
        <a:srgbClr val="F07D00"/>
      </a:accent4>
      <a:accent5>
        <a:srgbClr val="FAAA0A"/>
      </a:accent5>
      <a:accent6>
        <a:srgbClr val="41738C"/>
      </a:accent6>
      <a:hlink>
        <a:srgbClr val="0000FF"/>
      </a:hlink>
      <a:folHlink>
        <a:srgbClr val="800080"/>
      </a:folHlink>
    </a:clrScheme>
    <a:fontScheme name="Personnalisé 7">
      <a:majorFont>
        <a:latin typeface="Tahoma"/>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CF022B"/>
        </a:solidFill>
        <a:ln>
          <a:noFill/>
        </a:ln>
      </a:spPr>
      <a:bodyPr rtlCol="0" anchor="ctr"/>
      <a:lstStyle>
        <a:defPPr>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CF022B"/>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Sopra">
      <a:dk1>
        <a:srgbClr val="505050"/>
      </a:dk1>
      <a:lt1>
        <a:sysClr val="window" lastClr="FFFFFF"/>
      </a:lt1>
      <a:dk2>
        <a:srgbClr val="000000"/>
      </a:dk2>
      <a:lt2>
        <a:srgbClr val="DCDCDC"/>
      </a:lt2>
      <a:accent1>
        <a:srgbClr val="CF032B"/>
      </a:accent1>
      <a:accent2>
        <a:srgbClr val="EE1D23"/>
      </a:accent2>
      <a:accent3>
        <a:srgbClr val="F15929"/>
      </a:accent3>
      <a:accent4>
        <a:srgbClr val="FD8B1D"/>
      </a:accent4>
      <a:accent5>
        <a:srgbClr val="FAAA0A"/>
      </a:accent5>
      <a:accent6>
        <a:srgbClr val="C00000"/>
      </a:accent6>
      <a:hlink>
        <a:srgbClr val="0000FF"/>
      </a:hlink>
      <a:folHlink>
        <a:srgbClr val="800080"/>
      </a:folHlink>
    </a:clrScheme>
    <a:fontScheme name="Personnalisé 11">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Sopra">
      <a:dk1>
        <a:srgbClr val="505050"/>
      </a:dk1>
      <a:lt1>
        <a:sysClr val="window" lastClr="FFFFFF"/>
      </a:lt1>
      <a:dk2>
        <a:srgbClr val="000000"/>
      </a:dk2>
      <a:lt2>
        <a:srgbClr val="DCDCDC"/>
      </a:lt2>
      <a:accent1>
        <a:srgbClr val="CF032B"/>
      </a:accent1>
      <a:accent2>
        <a:srgbClr val="EE1D23"/>
      </a:accent2>
      <a:accent3>
        <a:srgbClr val="F15929"/>
      </a:accent3>
      <a:accent4>
        <a:srgbClr val="FD8B1D"/>
      </a:accent4>
      <a:accent5>
        <a:srgbClr val="FAAA0A"/>
      </a:accent5>
      <a:accent6>
        <a:srgbClr val="C00000"/>
      </a:accent6>
      <a:hlink>
        <a:srgbClr val="0000FF"/>
      </a:hlink>
      <a:folHlink>
        <a:srgbClr val="800080"/>
      </a:folHlink>
    </a:clrScheme>
    <a:fontScheme name="Personnalisé 10">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Sopra" ma:contentTypeID="0x010100FA65E1551B3AF94588C793437B8F95EB00098E305B37E62B42AC94710489992EDD009CE229CE32CFCD4B9078C952AC9E722F00D12AB1669C674B4F924AAD09E0B9CC0F" ma:contentTypeVersion="76" ma:contentTypeDescription="Crée un document." ma:contentTypeScope="" ma:versionID="68a31099553d243a8406cf947cefd487">
  <xsd:schema xmlns:xsd="http://www.w3.org/2001/XMLSchema" xmlns:xs="http://www.w3.org/2001/XMLSchema" xmlns:p="http://schemas.microsoft.com/office/2006/metadata/properties" xmlns:ns1="http://schemas.microsoft.com/sharepoint/v3" xmlns:ns3="491f76ce-9ed4-4a43-87be-05c30ef516ef" targetNamespace="http://schemas.microsoft.com/office/2006/metadata/properties" ma:root="true" ma:fieldsID="50b6bf71598b2dcb66824da466fe51a0" ns1:_="" ns3:_="">
    <xsd:import namespace="http://schemas.microsoft.com/sharepoint/v3"/>
    <xsd:import namespace="491f76ce-9ed4-4a43-87be-05c30ef516ef"/>
    <xsd:element name="properties">
      <xsd:complexType>
        <xsd:sequence>
          <xsd:element name="documentManagement">
            <xsd:complexType>
              <xsd:all>
                <xsd:element ref="ns1:PublishingContact" minOccurs="0"/>
                <xsd:element ref="ns3:Management" minOccurs="0"/>
                <xsd:element ref="ns1:Audience" minOccurs="0"/>
                <xsd:element ref="ns1:PublishingContactName" minOccurs="0"/>
                <xsd:element ref="ns1:PublishingContactPicture" minOccurs="0"/>
                <xsd:element ref="ns1:PublishingContactEmail" minOccurs="0"/>
                <xsd:element ref="ns3:p8c30f6a651c427d9bd424c122c23a9d" minOccurs="0"/>
                <xsd:element ref="ns3:ff8351bcb69c40babea7ee5d404032da" minOccurs="0"/>
                <xsd:element ref="ns3:TaxCatchAllLabel" minOccurs="0"/>
                <xsd:element ref="ns3:TaxCatchAll" minOccurs="0"/>
                <xsd:element ref="ns3:n47d7eb6b5ec46129d728ddb6183814b" minOccurs="0"/>
                <xsd:element ref="ns3:k8417183ee6b4a6a8df6f66f611a68b2" minOccurs="0"/>
                <xsd:element ref="ns3:f7554b9f094a4ad0908889f9c76704aa" minOccurs="0"/>
                <xsd:element ref="ns3:k5ddb160d8854ab381ee98b565489d51" minOccurs="0"/>
                <xsd:element ref="ns3:SOP-Origine" minOccurs="0"/>
                <xsd:element ref="ns3:SOP-DateDeMiseAJour" minOccurs="0"/>
                <xsd:element ref="ns3:SOP-DureeDeVie" minOccurs="0"/>
                <xsd:element ref="ns3:SOP-Confidentiel" minOccurs="0"/>
                <xsd:element ref="ns3:SOP-Fondamentaux" minOccurs="0"/>
                <xsd:element ref="ns3:SOP-SolutionsEditeurs" minOccurs="0"/>
                <xsd:element ref="ns3:SOP-DescriptionLongu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Contact" ma:index="2" nillable="true" ma:displayName="Contact" ma:description="La colonne de site Contact est créée par la fonctionnalité de publication. Elle est utilisée sur le type de contenu Page comme personne ou groupe correspondant à la personne à contacter pour la page." ma:list="UserInfo" ma:internalName="PublishingContact">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udience" ma:index="10" nillable="true" ma:displayName="Audiences ciblées" ma:description="La colonne de site Audiences ciblées est créée par la fonctionnalité de publication. Elle permet de spécifier les audiences auxquelles cette page est destinée." ma:hidden="true" ma:internalName="Audience" ma:readOnly="false">
      <xsd:simpleType>
        <xsd:restriction base="dms:Unknown"/>
      </xsd:simpleType>
    </xsd:element>
    <xsd:element name="PublishingContactName" ma:index="11" nillable="true" ma:displayName="Nom du contact" ma:description="La colonne de site Nom du contact est créée par la fonctionnalité de publication. Elle est utilisée sur le type de contenu Page comme nom de la personne ou du groupe correspondant à la personne à contacter pour la page." ma:hidden="true" ma:internalName="PublishingContactName" ma:readOnly="false">
      <xsd:simpleType>
        <xsd:restriction base="dms:Text">
          <xsd:maxLength value="255"/>
        </xsd:restriction>
      </xsd:simpleType>
    </xsd:element>
    <xsd:element name="PublishingContactPicture" ma:index="12" nillable="true" ma:displayName="Image du contact" ma:description="La colonne de site Image du contact est créée par la fonctionnalité de publication. Elle est utilisé sur le type de contenu Page comme image de l'utilisateur ou du groupe correspondant à la personne à contacter pour la page." ma:format="Image" ma:hidden="true" ma:internalName="PublishingContactPictur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PublishingContactEmail" ma:index="13" nillable="true" ma:displayName="Adresse de messagerie du contact" ma:description="La colonne de site Adresse de messagerie du contact est créée par la fonctionnalité de publication. Elle est utilisée sur le type de contenu Page comme adresse de messagerie de la personne ou du groupe correspondant à la personne à contacter pour la page." ma:hidden="true" ma:internalName="PublishingContactEmail"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1f76ce-9ed4-4a43-87be-05c30ef516ef" elementFormDefault="qualified">
    <xsd:import namespace="http://schemas.microsoft.com/office/2006/documentManagement/types"/>
    <xsd:import namespace="http://schemas.microsoft.com/office/infopath/2007/PartnerControls"/>
    <xsd:element name="Management" ma:index="6" nillable="true" ma:displayName="Management" ma:default="0" ma:internalName="Management">
      <xsd:simpleType>
        <xsd:restriction base="dms:Boolean"/>
      </xsd:simpleType>
    </xsd:element>
    <xsd:element name="p8c30f6a651c427d9bd424c122c23a9d" ma:index="15" nillable="true" ma:taxonomy="true" ma:internalName="p8c30f6a651c427d9bd424c122c23a9d" ma:taxonomyFieldName="SOP_x002d_LangueDuContenu" ma:displayName="Langue du contenu" ma:default="5;#Anglais|2d40f1a4-5911-4b26-9306-aa16e6c41576" ma:fieldId="{98c30f6a-651c-427d-9bd4-24c122c23a9d}" ma:sspId="5d04bb52-f274-443f-91a6-0e6352dc29dc" ma:termSetId="c83d42d0-870d-4aee-9acc-e0d0ee36386b" ma:anchorId="00000000-0000-0000-0000-000000000000" ma:open="false" ma:isKeyword="false">
      <xsd:complexType>
        <xsd:sequence>
          <xsd:element ref="pc:Terms" minOccurs="0" maxOccurs="1"/>
        </xsd:sequence>
      </xsd:complexType>
    </xsd:element>
    <xsd:element name="ff8351bcb69c40babea7ee5d404032da" ma:index="17" nillable="true" ma:taxonomy="true" ma:internalName="ff8351bcb69c40babea7ee5d404032da" ma:taxonomyFieldName="SOP_x002d_TypeDeDocument" ma:displayName="Type de document" ma:fieldId="{ff8351bc-b69c-40ba-bea7-ee5d404032da}" ma:sspId="5d04bb52-f274-443f-91a6-0e6352dc29dc" ma:termSetId="6a951fdf-f587-405b-a5db-84debead7053" ma:anchorId="00000000-0000-0000-0000-000000000000" ma:open="false" ma:isKeyword="false">
      <xsd:complexType>
        <xsd:sequence>
          <xsd:element ref="pc:Terms" minOccurs="0" maxOccurs="1"/>
        </xsd:sequence>
      </xsd:complexType>
    </xsd:element>
    <xsd:element name="TaxCatchAllLabel" ma:index="18" nillable="true" ma:displayName="Taxonomy Catch All Column1" ma:description="" ma:hidden="true" ma:list="{fcb3b588-70eb-4163-937c-c919f5ad6263}" ma:internalName="TaxCatchAllLabel" ma:readOnly="true" ma:showField="CatchAllDataLabel" ma:web="094d1ffe-a79a-4495-b940-ce184e846951">
      <xsd:complexType>
        <xsd:complexContent>
          <xsd:extension base="dms:MultiChoiceLookup">
            <xsd:sequence>
              <xsd:element name="Value" type="dms:Lookup" maxOccurs="unbounded" minOccurs="0" nillable="true"/>
            </xsd:sequence>
          </xsd:extension>
        </xsd:complexContent>
      </xsd:complexType>
    </xsd:element>
    <xsd:element name="TaxCatchAll" ma:index="19" nillable="true" ma:displayName="Taxonomy Catch All Column" ma:description="" ma:hidden="true" ma:list="{fcb3b588-70eb-4163-937c-c919f5ad6263}" ma:internalName="TaxCatchAll" ma:readOnly="false" ma:showField="CatchAllData" ma:web="094d1ffe-a79a-4495-b940-ce184e846951">
      <xsd:complexType>
        <xsd:complexContent>
          <xsd:extension base="dms:MultiChoiceLookup">
            <xsd:sequence>
              <xsd:element name="Value" type="dms:Lookup" maxOccurs="unbounded" minOccurs="0" nillable="true"/>
            </xsd:sequence>
          </xsd:extension>
        </xsd:complexContent>
      </xsd:complexType>
    </xsd:element>
    <xsd:element name="n47d7eb6b5ec46129d728ddb6183814b" ma:index="20" nillable="true" ma:taxonomy="true" ma:internalName="n47d7eb6b5ec46129d728ddb6183814b" ma:taxonomyFieldName="M_x00e9_tier" ma:displayName="Métier" ma:readOnly="false" ma:default="" ma:fieldId="{747d7eb6-b5ec-4612-9d72-8ddb6183814b}" ma:taxonomyMulti="true" ma:sspId="5d04bb52-f274-443f-91a6-0e6352dc29dc" ma:termSetId="a3fa006f-5a94-49d1-b507-b941e5567313" ma:anchorId="00000000-0000-0000-0000-000000000000" ma:open="false" ma:isKeyword="false">
      <xsd:complexType>
        <xsd:sequence>
          <xsd:element ref="pc:Terms" minOccurs="0" maxOccurs="1"/>
        </xsd:sequence>
      </xsd:complexType>
    </xsd:element>
    <xsd:element name="k8417183ee6b4a6a8df6f66f611a68b2" ma:index="22" nillable="true" ma:taxonomy="true" ma:internalName="k8417183ee6b4a6a8df6f66f611a68b2" ma:taxonomyFieldName="Type_x0020_d_x0027_application" ma:displayName="Type d'application" ma:readOnly="false" ma:default="" ma:fieldId="{48417183-ee6b-4a6a-8df6-f66f611a68b2}" ma:taxonomyMulti="true" ma:sspId="5d04bb52-f274-443f-91a6-0e6352dc29dc" ma:termSetId="9c736402-2d27-4cc9-84b0-08ed5fdb8155" ma:anchorId="00000000-0000-0000-0000-000000000000" ma:open="false" ma:isKeyword="false">
      <xsd:complexType>
        <xsd:sequence>
          <xsd:element ref="pc:Terms" minOccurs="0" maxOccurs="1"/>
        </xsd:sequence>
      </xsd:complexType>
    </xsd:element>
    <xsd:element name="f7554b9f094a4ad0908889f9c76704aa" ma:index="24" nillable="true" ma:taxonomy="true" ma:internalName="f7554b9f094a4ad0908889f9c76704aa" ma:taxonomyFieldName="Source_x0020_F2F" ma:displayName="Source F2F" ma:readOnly="false" ma:default="" ma:fieldId="{f7554b9f-094a-4ad0-9088-89f9c76704aa}" ma:sspId="5d04bb52-f274-443f-91a6-0e6352dc29dc" ma:termSetId="1d72aea2-75bc-44cd-a887-4d2d8d7a6c9e" ma:anchorId="00000000-0000-0000-0000-000000000000" ma:open="false" ma:isKeyword="false">
      <xsd:complexType>
        <xsd:sequence>
          <xsd:element ref="pc:Terms" minOccurs="0" maxOccurs="1"/>
        </xsd:sequence>
      </xsd:complexType>
    </xsd:element>
    <xsd:element name="k5ddb160d8854ab381ee98b565489d51" ma:index="25" nillable="true" ma:taxonomy="true" ma:internalName="k5ddb160d8854ab381ee98b565489d51" ma:taxonomyFieldName="SOP_x002d_SecteurDActivite" ma:displayName="Secteur d'activité / Marché" ma:fieldId="{45ddb160-d885-4ab3-81ee-98b565489d51}" ma:taxonomyMulti="true" ma:sspId="5d04bb52-f274-443f-91a6-0e6352dc29dc" ma:termSetId="bb5ed113-bba9-4f69-a593-faf166c41f0d" ma:anchorId="00000000-0000-0000-0000-000000000000" ma:open="false" ma:isKeyword="false">
      <xsd:complexType>
        <xsd:sequence>
          <xsd:element ref="pc:Terms" minOccurs="0" maxOccurs="1"/>
        </xsd:sequence>
      </xsd:complexType>
    </xsd:element>
    <xsd:element name="SOP-Origine" ma:index="28" nillable="true" ma:displayName="Origine" ma:default="Interne / Internal" ma:format="Dropdown" ma:internalName="SOP_x002d_Origine">
      <xsd:simpleType>
        <xsd:restriction base="dms:Choice">
          <xsd:enumeration value="Interne / Internal"/>
          <xsd:enumeration value="Externe / External"/>
        </xsd:restriction>
      </xsd:simpleType>
    </xsd:element>
    <xsd:element name="SOP-DateDeMiseAJour" ma:index="30" nillable="true" ma:displayName="Date de mise à jour" ma:default="[today]" ma:format="DateOnly" ma:internalName="SOP_x002d_DateDeMiseAJour">
      <xsd:simpleType>
        <xsd:restriction base="dms:DateTime"/>
      </xsd:simpleType>
    </xsd:element>
    <xsd:element name="SOP-DureeDeVie" ma:index="31" nillable="true" ma:displayName="Durée de vie" ma:format="Dropdown" ma:internalName="SOP_x002d_DureeDeVie">
      <xsd:simpleType>
        <xsd:restriction base="dms:Choice">
          <xsd:enumeration value="1 an / year"/>
          <xsd:enumeration value="2 ans / years"/>
          <xsd:enumeration value="3 ans / years"/>
          <xsd:enumeration value="Illimité / Unlimited"/>
        </xsd:restriction>
      </xsd:simpleType>
    </xsd:element>
    <xsd:element name="SOP-Confidentiel" ma:index="32" nillable="true" ma:displayName="Confidentiel" ma:default="0" ma:internalName="SOP_x002d_Confidentiel">
      <xsd:simpleType>
        <xsd:restriction base="dms:Boolean"/>
      </xsd:simpleType>
    </xsd:element>
    <xsd:element name="SOP-Fondamentaux" ma:index="33" nillable="true" ma:displayName="Fondamentaux" ma:default="0" ma:internalName="SOP_x002d_Fondamentaux">
      <xsd:simpleType>
        <xsd:restriction base="dms:Boolean"/>
      </xsd:simpleType>
    </xsd:element>
    <xsd:element name="SOP-SolutionsEditeurs" ma:index="34" nillable="true" ma:displayName="Solutions / Editeurs" ma:internalName="SOP_x002d_SolutionsEditeurs" ma:readOnly="false">
      <xsd:simpleType>
        <xsd:restriction base="dms:Text">
          <xsd:maxLength value="255"/>
        </xsd:restriction>
      </xsd:simpleType>
    </xsd:element>
    <xsd:element name="SOP-DescriptionLongue" ma:index="35" nillable="true" ma:displayName="Description longue" ma:internalName="SOP_x002d_DescriptionLong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3" ma:displayName="Auteur"/>
        <xsd:element ref="dcterms:created" minOccurs="0" maxOccurs="1"/>
        <xsd:element ref="dc:identifier" minOccurs="0" maxOccurs="1"/>
        <xsd:element name="contentType" minOccurs="0" maxOccurs="1" type="xsd:string" ma:index="21" ma:displayName="Type de contenu"/>
        <xsd:element ref="dc:title" minOccurs="0" maxOccurs="1" ma:index="1" ma:displayName="Titre"/>
        <xsd:element ref="dc:subject" minOccurs="0" maxOccurs="1"/>
        <xsd:element ref="dc:description" minOccurs="0" maxOccurs="1"/>
        <xsd:element name="keywords" minOccurs="0" maxOccurs="1" type="xsd:string" ma:displayName="Mots clé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5d04bb52-f274-443f-91a6-0e6352dc29dc" ContentTypeId="0x010100FA65E1551B3AF94588C793437B8F95EB" PreviousValue="false"/>
</file>

<file path=customXml/item3.xml><?xml version="1.0" encoding="utf-8"?>
<p:properties xmlns:p="http://schemas.microsoft.com/office/2006/metadata/properties" xmlns:xsi="http://www.w3.org/2001/XMLSchema-instance" xmlns:pc="http://schemas.microsoft.com/office/infopath/2007/PartnerControls">
  <documentManagement>
    <n47d7eb6b5ec46129d728ddb6183814b xmlns="491f76ce-9ed4-4a43-87be-05c30ef516ef">
      <Terms xmlns="http://schemas.microsoft.com/office/infopath/2007/PartnerControls"/>
    </n47d7eb6b5ec46129d728ddb6183814b>
    <ff8351bcb69c40babea7ee5d404032da xmlns="491f76ce-9ed4-4a43-87be-05c30ef516ef">
      <Terms xmlns="http://schemas.microsoft.com/office/infopath/2007/PartnerControls"/>
    </ff8351bcb69c40babea7ee5d404032da>
    <SOP-DureeDeVie xmlns="491f76ce-9ed4-4a43-87be-05c30ef516ef" xsi:nil="true"/>
    <SOP-DescriptionLongue xmlns="491f76ce-9ed4-4a43-87be-05c30ef516ef" xsi:nil="true"/>
    <TaxCatchAll xmlns="491f76ce-9ed4-4a43-87be-05c30ef516ef">
      <Value>5</Value>
      <Value>65</Value>
    </TaxCatchAll>
    <PublishingContactEmail xmlns="http://schemas.microsoft.com/sharepoint/v3" xsi:nil="true"/>
    <f7554b9f094a4ad0908889f9c76704aa xmlns="491f76ce-9ed4-4a43-87be-05c30ef516ef">
      <Terms xmlns="http://schemas.microsoft.com/office/infopath/2007/PartnerControls">
        <TermInfo xmlns="http://schemas.microsoft.com/office/infopath/2007/PartnerControls">
          <TermName xmlns="http://schemas.microsoft.com/office/infopath/2007/PartnerControls">Portail / Identité visuelle (DCOM)</TermName>
          <TermId xmlns="http://schemas.microsoft.com/office/infopath/2007/PartnerControls">ef95a2a1-6382-42b5-8db1-a32e0b92c190</TermId>
        </TermInfo>
      </Terms>
    </f7554b9f094a4ad0908889f9c76704aa>
    <k5ddb160d8854ab381ee98b565489d51 xmlns="491f76ce-9ed4-4a43-87be-05c30ef516ef">
      <Terms xmlns="http://schemas.microsoft.com/office/infopath/2007/PartnerControls"/>
    </k5ddb160d8854ab381ee98b565489d51>
    <k8417183ee6b4a6a8df6f66f611a68b2 xmlns="491f76ce-9ed4-4a43-87be-05c30ef516ef">
      <Terms xmlns="http://schemas.microsoft.com/office/infopath/2007/PartnerControls"/>
    </k8417183ee6b4a6a8df6f66f611a68b2>
    <p8c30f6a651c427d9bd424c122c23a9d xmlns="491f76ce-9ed4-4a43-87be-05c30ef516ef">
      <Terms xmlns="http://schemas.microsoft.com/office/infopath/2007/PartnerControls">
        <TermInfo xmlns="http://schemas.microsoft.com/office/infopath/2007/PartnerControls">
          <TermName xmlns="http://schemas.microsoft.com/office/infopath/2007/PartnerControls">Anglais</TermName>
          <TermId xmlns="http://schemas.microsoft.com/office/infopath/2007/PartnerControls">2d40f1a4-5911-4b26-9306-aa16e6c41576</TermId>
        </TermInfo>
      </Terms>
    </p8c30f6a651c427d9bd424c122c23a9d>
    <SOP-SolutionsEditeurs xmlns="491f76ce-9ed4-4a43-87be-05c30ef516ef" xsi:nil="true"/>
    <SOP-Origine xmlns="491f76ce-9ed4-4a43-87be-05c30ef516ef">Interne / Internal</SOP-Origine>
    <Audience xmlns="http://schemas.microsoft.com/sharepoint/v3" xsi:nil="true"/>
    <PublishingContactPicture xmlns="http://schemas.microsoft.com/sharepoint/v3">
      <Url xsi:nil="true"/>
      <Description xsi:nil="true"/>
    </PublishingContactPicture>
    <Management xmlns="491f76ce-9ed4-4a43-87be-05c30ef516ef">false</Management>
    <SOP-Confidentiel xmlns="491f76ce-9ed4-4a43-87be-05c30ef516ef">false</SOP-Confidentiel>
    <PublishingContact xmlns="http://schemas.microsoft.com/sharepoint/v3">
      <UserInfo>
        <DisplayName/>
        <AccountId xsi:nil="true"/>
        <AccountType/>
      </UserInfo>
    </PublishingContact>
    <PublishingContactName xmlns="http://schemas.microsoft.com/sharepoint/v3" xsi:nil="true"/>
    <SOP-Fondamentaux xmlns="491f76ce-9ed4-4a43-87be-05c30ef516ef">false</SOP-Fondamentaux>
    <SOP-DateDeMiseAJour xmlns="491f76ce-9ed4-4a43-87be-05c30ef516ef">2015-11-16T18:31:33+00:00</SOP-DateDeMiseAJour>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539380-B47C-4CC0-A212-2013CE47EF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91f76ce-9ed4-4a43-87be-05c30ef516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7828D8E-42AF-46D4-9CDD-A732B799327C}">
  <ds:schemaRefs>
    <ds:schemaRef ds:uri="Microsoft.SharePoint.Taxonomy.ContentTypeSync"/>
  </ds:schemaRefs>
</ds:datastoreItem>
</file>

<file path=customXml/itemProps3.xml><?xml version="1.0" encoding="utf-8"?>
<ds:datastoreItem xmlns:ds="http://schemas.openxmlformats.org/officeDocument/2006/customXml" ds:itemID="{504B9E72-259A-4F17-A4D8-12165F6FE95D}">
  <ds:schemaRefs>
    <ds:schemaRef ds:uri="http://purl.org/dc/terms/"/>
    <ds:schemaRef ds:uri="http://schemas.microsoft.com/sharepoint/v3"/>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491f76ce-9ed4-4a43-87be-05c30ef516ef"/>
    <ds:schemaRef ds:uri="http://schemas.microsoft.com/office/infopath/2007/PartnerControls"/>
    <ds:schemaRef ds:uri="http://www.w3.org/XML/1998/namespace"/>
    <ds:schemaRef ds:uri="http://purl.org/dc/dcmitype/"/>
  </ds:schemaRefs>
</ds:datastoreItem>
</file>

<file path=customXml/itemProps4.xml><?xml version="1.0" encoding="utf-8"?>
<ds:datastoreItem xmlns:ds="http://schemas.openxmlformats.org/officeDocument/2006/customXml" ds:itemID="{1F21A07A-BED2-4F1F-95F9-4D4CF863BA1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EN_Template_SopraSteria_Consulting_SopraHR_v2</Template>
  <TotalTime>30006</TotalTime>
  <Words>6039</Words>
  <Application>Microsoft Office PowerPoint</Application>
  <PresentationFormat>Affichage à l'écran (4:3)</PresentationFormat>
  <Paragraphs>1333</Paragraphs>
  <Slides>133</Slides>
  <Notes>74</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1</vt:i4>
      </vt:variant>
      <vt:variant>
        <vt:lpstr>Titres des diapositives</vt:lpstr>
      </vt:variant>
      <vt:variant>
        <vt:i4>133</vt:i4>
      </vt:variant>
    </vt:vector>
  </HeadingPairs>
  <TitlesOfParts>
    <vt:vector size="142" baseType="lpstr">
      <vt:lpstr>Arial</vt:lpstr>
      <vt:lpstr>Calibri</vt:lpstr>
      <vt:lpstr>Courier New</vt:lpstr>
      <vt:lpstr>FontAwesome</vt:lpstr>
      <vt:lpstr>Tahoma</vt:lpstr>
      <vt:lpstr>Wingdings</vt:lpstr>
      <vt:lpstr>ヒラギノ角ゴ Pro W3</vt:lpstr>
      <vt:lpstr>EN_Template_SopraSteria_Consulting_SopraHR_v2</vt:lpstr>
      <vt:lpstr>Image bitmap</vt:lpstr>
      <vt:lpstr>ISIMA F2 – IT forge</vt:lpstr>
      <vt:lpstr>Présentation PowerPoint</vt:lpstr>
      <vt:lpstr>Présentation Sopra STERIA</vt:lpstr>
      <vt:lpstr>Sopra steria</vt:lpstr>
      <vt:lpstr>Nos principales références</vt:lpstr>
      <vt:lpstr>Présentation  Division Rhône Alpes Auvergne</vt:lpstr>
      <vt:lpstr>LA DIVISION ARA  </vt:lpstr>
      <vt:lpstr>Sopra Steria CLERMONT : des équipes expertes et motivées</vt:lpstr>
      <vt:lpstr>Sopra STERia CLERMONT : des équipes expertes et motivées</vt:lpstr>
      <vt:lpstr>Intro</vt:lpstr>
      <vt:lpstr>CV</vt:lpstr>
      <vt:lpstr>Parcours</vt:lpstr>
      <vt:lpstr>Architecte</vt:lpstr>
      <vt:lpstr>Intro</vt:lpstr>
      <vt:lpstr>ObjectifS</vt:lpstr>
      <vt:lpstr>Format du cours</vt:lpstr>
      <vt:lpstr>Objectifs</vt:lpstr>
      <vt:lpstr>Intro</vt:lpstr>
      <vt:lpstr>Par groupe de 4 – 10 minutes</vt:lpstr>
      <vt:lpstr>restituTION</vt:lpstr>
      <vt:lpstr>restitution - Rappels</vt:lpstr>
      <vt:lpstr>restitution - Rappels</vt:lpstr>
      <vt:lpstr>restitution - Processus</vt:lpstr>
      <vt:lpstr>restitution - Processus</vt:lpstr>
      <vt:lpstr>restitution - Processus</vt:lpstr>
      <vt:lpstr>restitution – Objectif -&gt; Qualité</vt:lpstr>
      <vt:lpstr>Présentation PowerPoint</vt:lpstr>
      <vt:lpstr>Version Control</vt:lpstr>
      <vt:lpstr>Version Control </vt:lpstr>
      <vt:lpstr>Pourquoi utiliser un logiciel de gestion de version ?</vt:lpstr>
      <vt:lpstr>Définition de la gestion de Version</vt:lpstr>
      <vt:lpstr>Processus de développement</vt:lpstr>
      <vt:lpstr>Git</vt:lpstr>
      <vt:lpstr>Centralisé / décentralisé</vt:lpstr>
      <vt:lpstr>Quelques logiciels de gestion de version</vt:lpstr>
      <vt:lpstr>GIT</vt:lpstr>
      <vt:lpstr>vocabulaire</vt:lpstr>
      <vt:lpstr>Une structure en graphe</vt:lpstr>
      <vt:lpstr>Une structure en graphe</vt:lpstr>
      <vt:lpstr>Depot(repository) local </vt:lpstr>
      <vt:lpstr>Les zones</vt:lpstr>
      <vt:lpstr>Les zones et COMMANDES</vt:lpstr>
      <vt:lpstr>Git</vt:lpstr>
      <vt:lpstr>Initialiser son dépôt local</vt:lpstr>
      <vt:lpstr>Initialiser son dépôt local</vt:lpstr>
      <vt:lpstr>Les zones locales</vt:lpstr>
      <vt:lpstr>Sauvegarder des modifications</vt:lpstr>
      <vt:lpstr>Présentation PowerPoint</vt:lpstr>
      <vt:lpstr>Modifier le dernier commit</vt:lpstr>
      <vt:lpstr>Les états des fichiers</vt:lpstr>
      <vt:lpstr>Inspecter le dépôt local</vt:lpstr>
      <vt:lpstr>Consulter l’historique 1/2</vt:lpstr>
      <vt:lpstr>Consulter l’historique 2/2</vt:lpstr>
      <vt:lpstr>Ignorer un fichier dans un dépôt</vt:lpstr>
      <vt:lpstr>Ignorer un fichier dans un dépôt</vt:lpstr>
      <vt:lpstr>Git</vt:lpstr>
      <vt:lpstr> Travail Collaboratif</vt:lpstr>
      <vt:lpstr>Travail Collaboratif</vt:lpstr>
      <vt:lpstr>Initialiser son dépôt local</vt:lpstr>
      <vt:lpstr>Connecter à des repository distant</vt:lpstr>
      <vt:lpstr>Communiquer avec le dépôt distant</vt:lpstr>
      <vt:lpstr>Partager ses modificationS – En résumé</vt:lpstr>
      <vt:lpstr>Git recap</vt:lpstr>
      <vt:lpstr>Warning !!!</vt:lpstr>
      <vt:lpstr>Maven</vt:lpstr>
      <vt:lpstr>Build management</vt:lpstr>
      <vt:lpstr>Maven</vt:lpstr>
      <vt:lpstr>Maven : à quoi ça sert ?</vt:lpstr>
      <vt:lpstr>Concept #3: Maven lifecycle - phases principales</vt:lpstr>
      <vt:lpstr>Maven LifeCycle - main phases</vt:lpstr>
      <vt:lpstr>DependeNcY management</vt:lpstr>
      <vt:lpstr>DependeNcY management</vt:lpstr>
      <vt:lpstr>DependeNcY management</vt:lpstr>
      <vt:lpstr>Concept #2 : Convention over configuration</vt:lpstr>
      <vt:lpstr>Convention over Configuration</vt:lpstr>
      <vt:lpstr>Versioning</vt:lpstr>
      <vt:lpstr>Versioning - ENjeux</vt:lpstr>
      <vt:lpstr>Versioning - Types</vt:lpstr>
      <vt:lpstr>Versioning - Sens</vt:lpstr>
      <vt:lpstr>Versioning – Argument commercial</vt:lpstr>
      <vt:lpstr>Versioning - parallelisme</vt:lpstr>
      <vt:lpstr>Git</vt:lpstr>
      <vt:lpstr>Les branches</vt:lpstr>
      <vt:lpstr>Operations sur les branches</vt:lpstr>
      <vt:lpstr>Listing des branches 1/2</vt:lpstr>
      <vt:lpstr>Listing des branches 2/2</vt:lpstr>
      <vt:lpstr>CREation / suppression d’une branche locale</vt:lpstr>
      <vt:lpstr>Bascule entre branches</vt:lpstr>
      <vt:lpstr>Gestion des conflits lors d’un MERGE</vt:lpstr>
      <vt:lpstr>Gestion des conflits lors d’un MERGE</vt:lpstr>
      <vt:lpstr>Merge versus rebase</vt:lpstr>
      <vt:lpstr>Les TAGS</vt:lpstr>
      <vt:lpstr>Gitflow</vt:lpstr>
      <vt:lpstr>Objectifs</vt:lpstr>
      <vt:lpstr>Le workflow git flow</vt:lpstr>
      <vt:lpstr>Le workflow git flow</vt:lpstr>
      <vt:lpstr>Le workflow git flow</vt:lpstr>
      <vt:lpstr>Le workflow git flow</vt:lpstr>
      <vt:lpstr>Le workflow git flow</vt:lpstr>
      <vt:lpstr>Le workflow GITHUB FLOW</vt:lpstr>
      <vt:lpstr>GITHUB FLOW</vt:lpstr>
      <vt:lpstr>GITHUB FLOW</vt:lpstr>
      <vt:lpstr>GITHUB FLOW</vt:lpstr>
      <vt:lpstr>Tests</vt:lpstr>
      <vt:lpstr>Qu’est-ce que le test ?</vt:lpstr>
      <vt:lpstr>Qu’est-ce que le test ?</vt:lpstr>
      <vt:lpstr>Qu’est-ce que le test ?</vt:lpstr>
      <vt:lpstr>Présentation PowerPoint</vt:lpstr>
      <vt:lpstr>Connaissances indispensables</vt:lpstr>
      <vt:lpstr>Connaissances indispensables</vt:lpstr>
      <vt:lpstr>Connaissances indispensables</vt:lpstr>
      <vt:lpstr>BONNES PRATIQUES</vt:lpstr>
      <vt:lpstr>Exemple 1 </vt:lpstr>
      <vt:lpstr>Exemple 1 </vt:lpstr>
      <vt:lpstr>OUTILLAGES</vt:lpstr>
      <vt:lpstr>OUTILLAGES</vt:lpstr>
      <vt:lpstr>OUTILLAGES</vt:lpstr>
      <vt:lpstr>Continus Integration</vt:lpstr>
      <vt:lpstr>Big picture</vt:lpstr>
      <vt:lpstr>Intégration continue</vt:lpstr>
      <vt:lpstr>Intégration continue Pré requis</vt:lpstr>
      <vt:lpstr>Intégration continue Outils</vt:lpstr>
      <vt:lpstr>Intégration continue Outils</vt:lpstr>
      <vt:lpstr>SonarQube</vt:lpstr>
      <vt:lpstr>Qualité de code</vt:lpstr>
      <vt:lpstr>Qualité de code</vt:lpstr>
      <vt:lpstr>Qualité de code</vt:lpstr>
      <vt:lpstr>Qualité de code</vt:lpstr>
      <vt:lpstr>Gitlab</vt:lpstr>
      <vt:lpstr>GitLAB </vt:lpstr>
      <vt:lpstr>GitLAB Demo </vt:lpstr>
      <vt:lpstr>TD</vt:lpstr>
      <vt:lpstr>Présentation PowerPoint</vt:lpstr>
    </vt:vector>
  </TitlesOfParts>
  <Company>Sopra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Toolbox</dc:title>
  <dc:creator>cpallot</dc:creator>
  <cp:lastModifiedBy>JOUVE Thomas</cp:lastModifiedBy>
  <cp:revision>96</cp:revision>
  <cp:lastPrinted>2015-01-02T11:25:21Z</cp:lastPrinted>
  <dcterms:created xsi:type="dcterms:W3CDTF">2015-01-02T09:29:24Z</dcterms:created>
  <dcterms:modified xsi:type="dcterms:W3CDTF">2018-02-05T15:20:18Z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0x010100FA65E1551B3AF94588C793437B8F95EB00098E305B37E62B42AC94710489992EDD009CE229CE32CFCD4B9078C952AC9E722F00D12AB1669C674B4F924AAD09E0B9CC0F</vt:lpwstr>
  </property>
  <property fmtid="{D5CDD505-2E9C-101B-9397-08002B2CF9AE}" pid="3" name="Source F2F">
    <vt:lpwstr>65;#Portail / Identité visuelle (DCOM)|ef95a2a1-6382-42b5-8db1-a32e0b92c190</vt:lpwstr>
  </property>
  <property fmtid="{D5CDD505-2E9C-101B-9397-08002B2CF9AE}" pid="4" name="jc82b7512bbf4ac681d1c9d7dd17faba">
    <vt:lpwstr/>
  </property>
  <property fmtid="{D5CDD505-2E9C-101B-9397-08002B2CF9AE}" pid="5" name="Type d'application">
    <vt:lpwstr/>
  </property>
  <property fmtid="{D5CDD505-2E9C-101B-9397-08002B2CF9AE}" pid="6" name="SOP-LangueDuContenu">
    <vt:lpwstr>5;#Anglais|2d40f1a4-5911-4b26-9306-aa16e6c41576</vt:lpwstr>
  </property>
  <property fmtid="{D5CDD505-2E9C-101B-9397-08002B2CF9AE}" pid="7" name="Métier">
    <vt:lpwstr/>
  </property>
  <property fmtid="{D5CDD505-2E9C-101B-9397-08002B2CF9AE}" pid="8" name="SOP_x002d_TypeDeDocument">
    <vt:lpwstr/>
  </property>
  <property fmtid="{D5CDD505-2E9C-101B-9397-08002B2CF9AE}" pid="9" name="SOP-SecteurDActivite">
    <vt:lpwstr/>
  </property>
  <property fmtid="{D5CDD505-2E9C-101B-9397-08002B2CF9AE}" pid="10" name="SOP_x002d_PerimetreEntite">
    <vt:lpwstr/>
  </property>
  <property fmtid="{D5CDD505-2E9C-101B-9397-08002B2CF9AE}" pid="11" name="SOP-PerimetreEntite">
    <vt:lpwstr/>
  </property>
  <property fmtid="{D5CDD505-2E9C-101B-9397-08002B2CF9AE}" pid="12" name="SOP-TypeDeDocument">
    <vt:lpwstr/>
  </property>
</Properties>
</file>