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5" r:id="rId3"/>
    <p:sldId id="316" r:id="rId4"/>
    <p:sldId id="303" r:id="rId5"/>
    <p:sldId id="305" r:id="rId6"/>
    <p:sldId id="306" r:id="rId7"/>
    <p:sldId id="317" r:id="rId8"/>
    <p:sldId id="318" r:id="rId9"/>
    <p:sldId id="319" r:id="rId10"/>
    <p:sldId id="320" r:id="rId11"/>
    <p:sldId id="321" r:id="rId12"/>
    <p:sldId id="310" r:id="rId13"/>
    <p:sldId id="311" r:id="rId14"/>
    <p:sldId id="312" r:id="rId15"/>
    <p:sldId id="322" r:id="rId16"/>
    <p:sldId id="323" r:id="rId17"/>
    <p:sldId id="313" r:id="rId18"/>
    <p:sldId id="324" r:id="rId19"/>
    <p:sldId id="325" r:id="rId20"/>
    <p:sldId id="326" r:id="rId21"/>
    <p:sldId id="314" r:id="rId22"/>
    <p:sldId id="327" r:id="rId23"/>
    <p:sldId id="328" r:id="rId24"/>
    <p:sldId id="329" r:id="rId25"/>
    <p:sldId id="330" r:id="rId26"/>
    <p:sldId id="331" r:id="rId27"/>
    <p:sldId id="336" r:id="rId28"/>
    <p:sldId id="332" r:id="rId29"/>
    <p:sldId id="333" r:id="rId30"/>
    <p:sldId id="334" r:id="rId31"/>
    <p:sldId id="335" r:id="rId32"/>
    <p:sldId id="337" r:id="rId33"/>
    <p:sldId id="338" r:id="rId34"/>
    <p:sldId id="339" r:id="rId35"/>
    <p:sldId id="343" r:id="rId36"/>
    <p:sldId id="340" r:id="rId37"/>
    <p:sldId id="344" r:id="rId38"/>
    <p:sldId id="341" r:id="rId39"/>
    <p:sldId id="349" r:id="rId40"/>
    <p:sldId id="342" r:id="rId41"/>
    <p:sldId id="345" r:id="rId4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8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368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2610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02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440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32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054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5075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769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6753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60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8ED-92AF-48F6-9409-D2537D1C9F68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4901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408ED-92AF-48F6-9409-D2537D1C9F68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F6E79-75E9-499A-AFFA-628B7168F1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825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4.emf"/><Relationship Id="rId4" Type="http://schemas.openxmlformats.org/officeDocument/2006/relationships/oleObject" Target="../embeddings/oleObject2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4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7.png"/><Relationship Id="rId4" Type="http://schemas.openxmlformats.org/officeDocument/2006/relationships/image" Target="../media/image2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Réseaux de </a:t>
            </a:r>
            <a:r>
              <a:rPr lang="fr-FR" dirty="0" smtClean="0"/>
              <a:t>neurones</a:t>
            </a:r>
            <a:br>
              <a:rPr lang="fr-FR" dirty="0" smtClean="0"/>
            </a:br>
            <a:r>
              <a:rPr lang="fr-FR" dirty="0" err="1" smtClean="0"/>
              <a:t>Tensor</a:t>
            </a:r>
            <a:r>
              <a:rPr lang="fr-FR" dirty="0" smtClean="0"/>
              <a:t> Flow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1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0948" y="263936"/>
            <a:ext cx="2377080" cy="200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55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77629" y="-32583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Mise en œuvre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814492" y="1732999"/>
                <a:ext cx="3499484" cy="1126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3,4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et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492" y="1732999"/>
                <a:ext cx="3499484" cy="11269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lèche droite 3"/>
          <p:cNvSpPr/>
          <p:nvPr/>
        </p:nvSpPr>
        <p:spPr>
          <a:xfrm>
            <a:off x="1636234" y="4093827"/>
            <a:ext cx="1568741" cy="7382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/>
          <p:nvPr/>
        </p:nvPicPr>
        <p:blipFill rotWithShape="1"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5000"/>
                    </a14:imgEffect>
                    <a14:imgEffect>
                      <a14:colorTemperature colorTemp="946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997" r="-1"/>
          <a:stretch/>
        </p:blipFill>
        <p:spPr bwMode="auto">
          <a:xfrm>
            <a:off x="4026716" y="2859974"/>
            <a:ext cx="7710636" cy="3584245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5748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Réseaux de </a:t>
            </a:r>
            <a:r>
              <a:rPr lang="fr-FR" dirty="0" smtClean="0"/>
              <a:t>neurones</a:t>
            </a:r>
            <a:br>
              <a:rPr lang="fr-FR" dirty="0" smtClean="0"/>
            </a:br>
            <a:r>
              <a:rPr lang="fr-FR" dirty="0" err="1" smtClean="0"/>
              <a:t>Tensor</a:t>
            </a:r>
            <a:r>
              <a:rPr lang="fr-FR" dirty="0" smtClean="0"/>
              <a:t> Flow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Réseau à couches cachées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11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0376" y="263936"/>
            <a:ext cx="2897652" cy="243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77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11061" y="165263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6159932"/>
              </p:ext>
            </p:extLst>
          </p:nvPr>
        </p:nvGraphicFramePr>
        <p:xfrm>
          <a:off x="411061" y="1652631"/>
          <a:ext cx="5400675" cy="455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40" r:id="rId3" imgW="5838928" imgH="4924530" progId="Visio.Drawing.15">
                  <p:embed/>
                </p:oleObj>
              </mc:Choice>
              <mc:Fallback>
                <p:oleObj r:id="rId3" imgW="5838928" imgH="492453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061" y="1652631"/>
                        <a:ext cx="5400675" cy="455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6159398" y="1707729"/>
                <a:ext cx="6096000" cy="148091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Les données de la base d'apprentissage sont : </a:t>
                </a:r>
              </a:p>
              <a:p>
                <a:pPr algn="ctr">
                  <a:spcBef>
                    <a:spcPts val="6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3,4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et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9398" y="1707729"/>
                <a:ext cx="6096000" cy="1480918"/>
              </a:xfrm>
              <a:prstGeom prst="rect">
                <a:avLst/>
              </a:prstGeom>
              <a:blipFill>
                <a:blip r:embed="rId5"/>
                <a:stretch>
                  <a:fillRect l="-800" t="-20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1"/>
          <p:cNvSpPr txBox="1">
            <a:spLocks/>
          </p:cNvSpPr>
          <p:nvPr/>
        </p:nvSpPr>
        <p:spPr>
          <a:xfrm>
            <a:off x="716902" y="2282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Troisième </a:t>
            </a:r>
            <a:r>
              <a:rPr lang="fr-FR" dirty="0" smtClean="0"/>
              <a:t>programme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5883478" y="3758518"/>
                <a:ext cx="6096000" cy="12368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42900" lvl="0" indent="-342900" algn="just">
                  <a:spcBef>
                    <a:spcPts val="600"/>
                  </a:spcBef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3,4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les poids entre l'entrée et la couche cachée ;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𝑍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4,1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les poids entre la couche cachée et la couche de sortie ;</a:t>
                </a:r>
              </a:p>
              <a:p>
                <a:pPr marL="342900" lvl="0" indent="-342900" algn="just">
                  <a:spcAft>
                    <a:spcPts val="10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4,4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les biais qui vaut l.</a:t>
                </a: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478" y="3758518"/>
                <a:ext cx="6096000" cy="1236877"/>
              </a:xfrm>
              <a:prstGeom prst="rect">
                <a:avLst/>
              </a:prstGeom>
              <a:blipFill>
                <a:blip r:embed="rId6"/>
                <a:stretch>
                  <a:fillRect l="-800" t="-3465" r="-900" b="-64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842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16902" y="2282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Troisième </a:t>
            </a:r>
            <a:r>
              <a:rPr lang="fr-FR" dirty="0" smtClean="0"/>
              <a:t>programme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3366781" y="2131402"/>
                <a:ext cx="6096000" cy="239386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u="sng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L'activation des neurones de la couche cachée.</a:t>
                </a:r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4,4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3,4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3,4</m:t>
                          </m:r>
                        </m:sub>
                      </m:sSub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4,4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4,3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b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3,4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4,4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𝑐𝑎𝑐h𝑒𝑒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4,4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4,4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u="sng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L'activation des neurones de la couche de sortie.</a:t>
                </a:r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1,4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4,1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4,4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4,4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𝑠𝑜𝑟𝑡𝑖𝑒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1,4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1,4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781" y="2131402"/>
                <a:ext cx="6096000" cy="2393860"/>
              </a:xfrm>
              <a:prstGeom prst="rect">
                <a:avLst/>
              </a:prstGeom>
              <a:blipFill>
                <a:blip r:embed="rId2"/>
                <a:stretch>
                  <a:fillRect l="-800" t="-1531" b="-7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15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16902" y="2282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Troisième </a:t>
            </a:r>
            <a:r>
              <a:rPr lang="fr-FR" dirty="0" smtClean="0"/>
              <a:t>programme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866862" y="1718214"/>
                <a:ext cx="9527098" cy="25155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Ainsi pour l'exemple numérique suivant : </a:t>
                </a:r>
              </a:p>
              <a:p>
                <a:pPr algn="ctr">
                  <a:spcBef>
                    <a:spcPts val="6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3,4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et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3,4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0.5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0.4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0.3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0.2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0.1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0.2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0.3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0.4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0.5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0.6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0.7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0.8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𝑍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4,1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0.5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0.4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0.3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0.2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862" y="1718214"/>
                <a:ext cx="9527098" cy="2515560"/>
              </a:xfrm>
              <a:prstGeom prst="rect">
                <a:avLst/>
              </a:prstGeom>
              <a:blipFill>
                <a:blip r:embed="rId2"/>
                <a:stretch>
                  <a:fillRect l="-512" t="-14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409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Troisième </a:t>
            </a:r>
            <a:r>
              <a:rPr lang="fr-FR" dirty="0" smtClean="0"/>
              <a:t>programme</a:t>
            </a:r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022" y="1553808"/>
            <a:ext cx="6650644" cy="371611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155" y="5351012"/>
            <a:ext cx="8392696" cy="1038370"/>
          </a:xfrm>
          <a:prstGeom prst="rect">
            <a:avLst/>
          </a:prstGeom>
        </p:spPr>
      </p:pic>
      <p:sp>
        <p:nvSpPr>
          <p:cNvPr id="16" name="Flèche droite 15"/>
          <p:cNvSpPr/>
          <p:nvPr/>
        </p:nvSpPr>
        <p:spPr>
          <a:xfrm>
            <a:off x="796955" y="562788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48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Troisième </a:t>
            </a:r>
            <a:r>
              <a:rPr lang="fr-FR" dirty="0" smtClean="0"/>
              <a:t>programme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1333850" y="1325563"/>
                <a:ext cx="7608815" cy="51362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La description se généralise en considérant les 4 variables suivantes : </a:t>
                </a:r>
              </a:p>
              <a:p>
                <a:pPr marL="342900" lvl="0" indent="-342900" algn="just">
                  <a:spcBef>
                    <a:spcPts val="600"/>
                  </a:spcBef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𝑛𝑖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nombre de neurones à l'entrée du réseau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𝑛h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nombre de neurones sur la couche cachée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𝑛𝑠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nombre de neurones à la sortie du réseau</a:t>
                </a:r>
              </a:p>
              <a:p>
                <a:pPr marL="342900" lvl="0" indent="-342900" algn="just">
                  <a:spcAft>
                    <a:spcPts val="10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𝑛𝑑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nombre de jeux de données utilisés pour l'apprentissage.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u="sng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L'activation des neurones de la couche cachée.</a:t>
                </a:r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𝑛𝑖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𝑛h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𝑛𝑖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𝑐𝑎𝑐h𝑒𝑒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𝑛h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u="sng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L'activation des neurones de la couche de sortie.</a:t>
                </a:r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𝑛h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𝑛𝑠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𝑠𝑜𝑟𝑡𝑖𝑒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𝑛𝑠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Durant la phase d'apprentissage, la fonction à minimiser est :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𝛿</m:t>
                      </m:r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𝑜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1,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850" y="1325563"/>
                <a:ext cx="7608815" cy="5136278"/>
              </a:xfrm>
              <a:prstGeom prst="rect">
                <a:avLst/>
              </a:prstGeom>
              <a:blipFill>
                <a:blip r:embed="rId2"/>
                <a:stretch>
                  <a:fillRect l="-721" t="-5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22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925586" y="1451536"/>
                <a:ext cx="8151302" cy="35240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sz="28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1) Le </a:t>
                </a:r>
                <a:r>
                  <a:rPr lang="fr-FR" sz="28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programme commence par définir </a:t>
                </a:r>
                <a14:m>
                  <m:oMath xmlns:m="http://schemas.openxmlformats.org/officeDocument/2006/math">
                    <m:r>
                      <a:rPr lang="fr-FR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fr-FR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la fonction logistique et les 4 constantes paramétrant le réseau.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dirty="0">
                    <a:solidFill>
                      <a:srgbClr val="008000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# La fonction logistique</a:t>
                </a:r>
                <a:endParaRPr lang="fr-FR" dirty="0">
                  <a:latin typeface="Consolas" panose="020B0609020204030204" pitchFamily="49" charset="0"/>
                  <a:ea typeface="Times New Roman" panose="02020603050405020304" pitchFamily="18" charset="0"/>
                  <a:cs typeface="Consolas" panose="020B0609020204030204" pitchFamily="49" charset="0"/>
                </a:endParaRP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en-US" dirty="0" err="1">
                    <a:solidFill>
                      <a:srgbClr val="0000FF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def</a:t>
                </a:r>
                <a:r>
                  <a:rPr lang="en-US" dirty="0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 f(</a:t>
                </a:r>
                <a:r>
                  <a:rPr lang="en-US" dirty="0">
                    <a:solidFill>
                      <a:srgbClr val="808080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x</a:t>
                </a:r>
                <a:r>
                  <a:rPr lang="en-US" dirty="0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):</a:t>
                </a:r>
                <a:endParaRPr lang="fr-FR" dirty="0">
                  <a:latin typeface="Consolas" panose="020B0609020204030204" pitchFamily="49" charset="0"/>
                  <a:ea typeface="Times New Roman" panose="02020603050405020304" pitchFamily="18" charset="0"/>
                  <a:cs typeface="Consolas" panose="020B0609020204030204" pitchFamily="49" charset="0"/>
                </a:endParaRP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en-US" dirty="0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	</a:t>
                </a:r>
                <a:r>
                  <a:rPr lang="en-US" dirty="0">
                    <a:solidFill>
                      <a:srgbClr val="0000FF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return</a:t>
                </a:r>
                <a:r>
                  <a:rPr lang="en-US" dirty="0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 1/(1+</a:t>
                </a:r>
                <a:r>
                  <a:rPr lang="en-US" dirty="0">
                    <a:solidFill>
                      <a:srgbClr val="6F008A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np</a:t>
                </a:r>
                <a:r>
                  <a:rPr lang="en-US" dirty="0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.exp(-</a:t>
                </a:r>
                <a:r>
                  <a:rPr lang="en-US" dirty="0">
                    <a:solidFill>
                      <a:srgbClr val="808080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x</a:t>
                </a:r>
                <a:r>
                  <a:rPr lang="en-US" dirty="0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))</a:t>
                </a:r>
                <a:endParaRPr lang="fr-FR" dirty="0">
                  <a:latin typeface="Consolas" panose="020B0609020204030204" pitchFamily="49" charset="0"/>
                  <a:ea typeface="Times New Roman" panose="02020603050405020304" pitchFamily="18" charset="0"/>
                  <a:cs typeface="Consolas" panose="020B0609020204030204" pitchFamily="49" charset="0"/>
                </a:endParaRP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en-US" dirty="0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 </a:t>
                </a:r>
                <a:endParaRPr lang="fr-FR" dirty="0">
                  <a:latin typeface="Consolas" panose="020B0609020204030204" pitchFamily="49" charset="0"/>
                  <a:ea typeface="Times New Roman" panose="02020603050405020304" pitchFamily="18" charset="0"/>
                  <a:cs typeface="Consolas" panose="020B0609020204030204" pitchFamily="49" charset="0"/>
                </a:endParaRP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dirty="0">
                    <a:solidFill>
                      <a:srgbClr val="008000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# Les trois constantes définissant le réseau</a:t>
                </a:r>
                <a:endParaRPr lang="fr-FR" dirty="0">
                  <a:latin typeface="Consolas" panose="020B0609020204030204" pitchFamily="49" charset="0"/>
                  <a:ea typeface="Times New Roman" panose="02020603050405020304" pitchFamily="18" charset="0"/>
                  <a:cs typeface="Consolas" panose="020B0609020204030204" pitchFamily="49" charset="0"/>
                </a:endParaRP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dirty="0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ni = 3 </a:t>
                </a:r>
                <a:r>
                  <a:rPr lang="fr-FR" dirty="0">
                    <a:solidFill>
                      <a:srgbClr val="008000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# 3 neurones en entrée</a:t>
                </a:r>
                <a:endParaRPr lang="fr-FR" dirty="0">
                  <a:latin typeface="Consolas" panose="020B0609020204030204" pitchFamily="49" charset="0"/>
                  <a:ea typeface="Times New Roman" panose="02020603050405020304" pitchFamily="18" charset="0"/>
                  <a:cs typeface="Consolas" panose="020B0609020204030204" pitchFamily="49" charset="0"/>
                </a:endParaRP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dirty="0" err="1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nh</a:t>
                </a:r>
                <a:r>
                  <a:rPr lang="fr-FR" dirty="0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 = 4 </a:t>
                </a:r>
                <a:r>
                  <a:rPr lang="fr-FR" dirty="0">
                    <a:solidFill>
                      <a:srgbClr val="008000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# 4 neurones sur la couche cachée</a:t>
                </a:r>
                <a:endParaRPr lang="fr-FR" dirty="0">
                  <a:latin typeface="Consolas" panose="020B0609020204030204" pitchFamily="49" charset="0"/>
                  <a:ea typeface="Times New Roman" panose="02020603050405020304" pitchFamily="18" charset="0"/>
                  <a:cs typeface="Consolas" panose="020B0609020204030204" pitchFamily="49" charset="0"/>
                </a:endParaRP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dirty="0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ns = 1 </a:t>
                </a:r>
                <a:r>
                  <a:rPr lang="fr-FR" dirty="0">
                    <a:solidFill>
                      <a:srgbClr val="008000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# 1 neurone en sortie</a:t>
                </a:r>
                <a:endParaRPr lang="fr-FR" dirty="0">
                  <a:latin typeface="Consolas" panose="020B0609020204030204" pitchFamily="49" charset="0"/>
                  <a:ea typeface="Times New Roman" panose="02020603050405020304" pitchFamily="18" charset="0"/>
                  <a:cs typeface="Consolas" panose="020B0609020204030204" pitchFamily="49" charset="0"/>
                </a:endParaRPr>
              </a:p>
              <a:p>
                <a:pPr algn="just">
                  <a:spcAft>
                    <a:spcPts val="60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dirty="0" err="1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nd</a:t>
                </a:r>
                <a:r>
                  <a:rPr lang="fr-FR" dirty="0"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 = 4 </a:t>
                </a:r>
                <a:r>
                  <a:rPr lang="fr-FR" dirty="0">
                    <a:solidFill>
                      <a:srgbClr val="008000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# 4 jeux de données</a:t>
                </a:r>
                <a:endParaRPr lang="fr-FR" dirty="0">
                  <a:latin typeface="Consolas" panose="020B0609020204030204" pitchFamily="49" charset="0"/>
                  <a:ea typeface="Times New Roman" panose="02020603050405020304" pitchFamily="18" charset="0"/>
                  <a:cs typeface="Consolas" panose="020B0609020204030204" pitchFamily="49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586" y="1451536"/>
                <a:ext cx="8151302" cy="3524042"/>
              </a:xfrm>
              <a:prstGeom prst="rect">
                <a:avLst/>
              </a:prstGeom>
              <a:blipFill>
                <a:blip r:embed="rId2"/>
                <a:stretch>
                  <a:fillRect l="-1571" t="-1730" r="-1496" b="-19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Troisième </a:t>
            </a:r>
            <a:r>
              <a:rPr lang="fr-FR" dirty="0" smtClean="0"/>
              <a:t>programme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01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33087" y="1969841"/>
            <a:ext cx="6096000" cy="35855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 = 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fr-FR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([ni,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b_hidden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.zeros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ns]))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b_sortie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.zeros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([ns,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.placeholder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"float"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[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ni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</a:rPr>
              <a:t>t = 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tf.placeholder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"</a:t>
            </a:r>
            <a:r>
              <a:rPr lang="fr-FR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float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"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</a:rPr>
              <a:t>, [ns,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</a:rPr>
              <a:t>nd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</a:rPr>
              <a:t>])</a:t>
            </a:r>
            <a:endParaRPr lang="fr-FR" dirty="0">
              <a:latin typeface="Consolas" panose="020B06090202040302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692" y="138609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2) Les variables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Troisième </a:t>
            </a:r>
            <a:r>
              <a:rPr lang="fr-FR" dirty="0" smtClean="0"/>
              <a:t>programme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499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692" y="138609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3) Le réseau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Troisième </a:t>
            </a:r>
            <a:r>
              <a:rPr lang="fr-FR" dirty="0" smtClean="0"/>
              <a:t>programme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3131889" y="1504474"/>
                <a:ext cx="6096000" cy="168469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Le </a:t>
                </a:r>
                <a:r>
                  <a:rPr lang="fr-FR" b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réseau</a:t>
                </a: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en lui-même est décrit via les manipulations matricielles permettant de faire les calculs.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Sur la couche cachée, les calculs sont : 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𝑛𝑖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𝑛h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𝑛𝑖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𝑐𝑎𝑐h𝑒𝑒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𝑛h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89" y="1504474"/>
                <a:ext cx="6096000" cy="1684692"/>
              </a:xfrm>
              <a:prstGeom prst="rect">
                <a:avLst/>
              </a:prstGeom>
              <a:blipFill>
                <a:blip r:embed="rId2"/>
                <a:stretch>
                  <a:fillRect l="-900" t="-2174" r="-800" b="-14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972500" y="2944036"/>
            <a:ext cx="6096000" cy="17081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L'implémentation </a:t>
            </a:r>
            <a:r>
              <a:rPr lang="fr-FR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TensorFlow</a:t>
            </a:r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donne :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W1_Transposee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(W1_Transposee, x)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M,b_hidden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 = 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(b)</a:t>
            </a:r>
          </a:p>
        </p:txBody>
      </p:sp>
      <p:sp>
        <p:nvSpPr>
          <p:cNvPr id="6" name="Flèche droite 5"/>
          <p:cNvSpPr/>
          <p:nvPr/>
        </p:nvSpPr>
        <p:spPr>
          <a:xfrm>
            <a:off x="1375795" y="37247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39692" y="474295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4) La fonction objectif</a:t>
            </a:r>
            <a:endParaRPr lang="fr-F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93476" y="5572442"/>
            <a:ext cx="96001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erreur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.reduce_mean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.abs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.subtract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o,t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AdadeltaOptimizer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learning_rate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=1.0).minimize(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erreur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10" name="Flèche droite 9"/>
          <p:cNvSpPr/>
          <p:nvPr/>
        </p:nvSpPr>
        <p:spPr>
          <a:xfrm>
            <a:off x="708513" y="56532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249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716902" y="2282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Deuxième programme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1607" y="2021193"/>
            <a:ext cx="3572374" cy="160042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752" y="1800724"/>
            <a:ext cx="5203951" cy="250658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1646" y="4669872"/>
            <a:ext cx="5830114" cy="193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55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Mise en œuvre 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799750" y="1566870"/>
                <a:ext cx="9006980" cy="37738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Les </a:t>
                </a:r>
                <a:r>
                  <a:rPr lang="fr-FR" b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données</a:t>
                </a: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utilisées sont les suivantes :</a:t>
                </a:r>
              </a:p>
              <a:p>
                <a:pPr algn="ctr">
                  <a:spcBef>
                    <a:spcPts val="6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3,4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et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Elles se modélisent sous la forme de matrice.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sz="1600" dirty="0" err="1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x_raw</a:t>
                </a:r>
                <a:r>
                  <a:rPr lang="fr-FR" sz="16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 = </a:t>
                </a:r>
                <a:r>
                  <a:rPr lang="fr-FR" sz="1600" dirty="0" err="1">
                    <a:solidFill>
                      <a:srgbClr val="6F008A"/>
                    </a:solidFill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np</a:t>
                </a:r>
                <a:r>
                  <a:rPr lang="fr-FR" sz="1600" dirty="0" err="1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.array</a:t>
                </a:r>
                <a:r>
                  <a:rPr lang="fr-FR" sz="16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([ [0.0, 0.0, 1.0, 1.0],</a:t>
                </a: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sz="16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                   [0.0, 1.0, 0.0, 1.0],</a:t>
                </a: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sz="16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                   [1.0, 1.0, 1.0, 1.0]</a:t>
                </a:r>
              </a:p>
              <a:p>
                <a:pPr algn="just">
                  <a:spcAft>
                    <a:spcPts val="60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sz="16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                 ]) </a:t>
                </a:r>
                <a:endParaRPr lang="fr-FR" sz="1600" dirty="0" smtClean="0">
                  <a:effectLst/>
                  <a:latin typeface="Consolas" panose="020B0609020204030204" pitchFamily="49" charset="0"/>
                  <a:ea typeface="Times New Roman" panose="02020603050405020304" pitchFamily="18" charset="0"/>
                  <a:cs typeface="Consolas" panose="020B0609020204030204" pitchFamily="49" charset="0"/>
                </a:endParaRPr>
              </a:p>
              <a:p>
                <a:r>
                  <a:rPr lang="fr-FR" dirty="0" err="1"/>
                  <a:t>t_raw</a:t>
                </a:r>
                <a:r>
                  <a:rPr lang="fr-FR" dirty="0"/>
                  <a:t> = </a:t>
                </a:r>
                <a:r>
                  <a:rPr lang="fr-FR" dirty="0" err="1"/>
                  <a:t>np.array</a:t>
                </a:r>
                <a:r>
                  <a:rPr lang="fr-FR" dirty="0"/>
                  <a:t>([0,0,1,1]).T </a:t>
                </a:r>
                <a:endParaRPr lang="fr-FR" dirty="0" smtClean="0"/>
              </a:p>
              <a:p>
                <a:r>
                  <a:rPr lang="fr-FR" dirty="0" err="1" smtClean="0"/>
                  <a:t>t_raw</a:t>
                </a:r>
                <a:r>
                  <a:rPr lang="fr-FR" dirty="0"/>
                  <a:t> = </a:t>
                </a:r>
                <a:r>
                  <a:rPr lang="fr-FR" dirty="0" err="1"/>
                  <a:t>np.reshape</a:t>
                </a:r>
                <a:r>
                  <a:rPr lang="fr-FR" dirty="0"/>
                  <a:t>(</a:t>
                </a:r>
                <a:r>
                  <a:rPr lang="fr-FR" dirty="0" err="1"/>
                  <a:t>t_raw</a:t>
                </a:r>
                <a:r>
                  <a:rPr lang="fr-FR" dirty="0"/>
                  <a:t>,(1,4))</a:t>
                </a:r>
              </a:p>
              <a:p>
                <a:pPr algn="just">
                  <a:spcAft>
                    <a:spcPts val="60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endParaRPr lang="fr-FR" sz="1600" dirty="0">
                  <a:effectLst/>
                  <a:latin typeface="Consolas" panose="020B0609020204030204" pitchFamily="49" charset="0"/>
                  <a:ea typeface="Times New Roman" panose="02020603050405020304" pitchFamily="18" charset="0"/>
                  <a:cs typeface="Consolas" panose="020B0609020204030204" pitchFamily="49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750" y="1566870"/>
                <a:ext cx="9006980" cy="3773854"/>
              </a:xfrm>
              <a:prstGeom prst="rect">
                <a:avLst/>
              </a:prstGeom>
              <a:blipFill>
                <a:blip r:embed="rId2"/>
                <a:stretch>
                  <a:fillRect l="-541" t="-8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780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Mise en œuvre 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009474" y="1524205"/>
            <a:ext cx="9384485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Les calculs se font à l'intérieur d'une </a:t>
            </a:r>
            <a:r>
              <a:rPr lang="fr-FR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Session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et se composent de trois parties : 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 affichage des résultats du réseau avant l'apprentissage.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sz="14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sz="14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4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sz="14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avant apprentissage = "</a:t>
            </a:r>
            <a:r>
              <a:rPr lang="fr-FR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4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Une phase d'apprentissage de 1000 itérations (</a:t>
            </a:r>
            <a:r>
              <a:rPr lang="fr-FR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epochs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selon la terminologie en </a:t>
            </a:r>
            <a:r>
              <a:rPr lang="fr-FR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vigeur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for</a:t>
            </a:r>
            <a:r>
              <a:rPr lang="en-US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epoch 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in</a:t>
            </a:r>
            <a:r>
              <a:rPr lang="en-US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range</a:t>
            </a:r>
            <a:r>
              <a:rPr lang="en-US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(1000):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k = </a:t>
            </a:r>
            <a:r>
              <a:rPr lang="en-US" sz="14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train_step,feed_dict</a:t>
            </a:r>
            <a:r>
              <a:rPr lang="en-US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={x: </a:t>
            </a:r>
            <a:r>
              <a:rPr lang="en-US" sz="14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x_raw,t</a:t>
            </a:r>
            <a:r>
              <a:rPr lang="en-US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 </a:t>
            </a:r>
            <a:r>
              <a:rPr lang="en-US" sz="14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 affichage des résultats après l'apprentissage.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sz="14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sz="14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4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sz="14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obtenue </a:t>
            </a:r>
            <a:r>
              <a:rPr lang="fr-FR" sz="1400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apres</a:t>
            </a:r>
            <a:r>
              <a:rPr lang="fr-FR" sz="14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apprentissage = "</a:t>
            </a:r>
            <a:r>
              <a:rPr lang="fr-FR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4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sz="14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</a:t>
            </a:r>
            <a:endParaRPr lang="fr-FR" sz="14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85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Mise en œuvre 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92697" y="1651158"/>
            <a:ext cx="8176113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Cela donne le code suivant :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with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Session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 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.global_variables_initializer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avant apprentissage = "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for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epoch 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range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(1000):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k =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train_step,feed_dict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={x: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x_raw,t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obtenue </a:t>
            </a:r>
            <a:r>
              <a:rPr lang="fr-FR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apres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apprentissage = "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 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"fin"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7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Code complet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21578" y="923237"/>
            <a:ext cx="6096000" cy="63401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numpy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tensorflow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sigmoid(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1/(1+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.exp(-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Caractéristiques du réseau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-------------------------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ni = 3 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neurones en entrée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4 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4 neurones sur la couche cachée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ns = 1 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1 neurone en sortie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4 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4 jeux de données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 = 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fr-FR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([ni, 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ns]))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b_hidden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.zeros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/>
              <a:t>b_sortie</a:t>
            </a:r>
            <a:r>
              <a:rPr lang="en-US" dirty="0"/>
              <a:t> = </a:t>
            </a:r>
            <a:r>
              <a:rPr lang="en-US" dirty="0" err="1"/>
              <a:t>tf.Variable</a:t>
            </a:r>
            <a:r>
              <a:rPr lang="en-US" dirty="0"/>
              <a:t>(</a:t>
            </a:r>
            <a:r>
              <a:rPr lang="en-US" dirty="0" err="1"/>
              <a:t>tf.zeros</a:t>
            </a:r>
            <a:r>
              <a:rPr lang="en-US" dirty="0"/>
              <a:t>([ns, </a:t>
            </a:r>
            <a:r>
              <a:rPr lang="en-US" dirty="0" err="1"/>
              <a:t>nd</a:t>
            </a:r>
            <a:r>
              <a:rPr lang="en-US" dirty="0"/>
              <a:t>]))</a:t>
            </a:r>
            <a:endParaRPr lang="fr-FR" dirty="0"/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4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186" y="734080"/>
            <a:ext cx="1064283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.placeholder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"float"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[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ni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.placeholder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"float"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[ns, 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Calculs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W1_Transposee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(W1_Transposee, x)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M,b_hidden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(b)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Z_Transposee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(Z)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Z_Transposee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h),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b_sortie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(a)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erreur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.reduce_mean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.subtract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o,t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AdadeltaOptimizer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learning_rate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=1.0).minimize(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erreur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 [0.0, 0.0, 1.0, 1.0],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  [0.0, 1.0, 0.0, 1.0],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  [1.0, 1.0, 1.0, 1.0]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])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fr-FR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([0,0,1,1]).T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fr-FR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.reshape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,(1,4))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92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3423" y="1439079"/>
            <a:ext cx="846169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affichage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normal_rv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.truncated_normal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([2,3],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stddev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0.1))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with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Session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 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.global_variables_initializer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avant apprentissage = "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epoch 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(1000):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k =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train_step,feed_dict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={x: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x_raw,t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obtenue </a:t>
            </a:r>
            <a:r>
              <a:rPr lang="fr-FR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apres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apprentissage = "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 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"fin"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09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Test du Code complet</a:t>
            </a:r>
            <a:endParaRPr lang="fr-FR" dirty="0"/>
          </a:p>
        </p:txBody>
      </p:sp>
      <p:pic>
        <p:nvPicPr>
          <p:cNvPr id="3" name="Image 2"/>
          <p:cNvPicPr/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2229653" y="1771927"/>
            <a:ext cx="8415975" cy="23638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803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Réseaux de </a:t>
            </a:r>
            <a:r>
              <a:rPr lang="fr-FR" dirty="0" smtClean="0"/>
              <a:t>neurones</a:t>
            </a:r>
            <a:br>
              <a:rPr lang="fr-FR" dirty="0" smtClean="0"/>
            </a:br>
            <a:r>
              <a:rPr lang="fr-FR" dirty="0" err="1" smtClean="0"/>
              <a:t>Tensor</a:t>
            </a:r>
            <a:r>
              <a:rPr lang="fr-FR" dirty="0" smtClean="0"/>
              <a:t> Flow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2998" y="4759719"/>
            <a:ext cx="9144000" cy="1655762"/>
          </a:xfrm>
        </p:spPr>
        <p:txBody>
          <a:bodyPr/>
          <a:lstStyle/>
          <a:p>
            <a:r>
              <a:rPr lang="fr-FR" dirty="0" smtClean="0"/>
              <a:t>Couches cachées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6E79-75E9-499A-AFFA-628B7168F178}" type="slidenum">
              <a:rPr lang="fr-FR" smtClean="0"/>
              <a:t>27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0376" y="263936"/>
            <a:ext cx="2897652" cy="243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1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497746" y="2360589"/>
                <a:ext cx="9350929" cy="31425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Chacune des couches est définie par une constante :</a:t>
                </a:r>
              </a:p>
              <a:p>
                <a:pPr marL="342900" lvl="0" indent="-342900" algn="just">
                  <a:spcBef>
                    <a:spcPts val="600"/>
                  </a:spcBef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𝑛𝑖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: nombre de neurones sur la couche d’entrée (ici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𝑛𝑖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;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𝑛𝑠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: nombre de neurones sur la couche de sortie (ici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𝑛𝑠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;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𝑛h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: nombre de neurones sur la couche cachée numéro 2 (ici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𝑛h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1=10) 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;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𝑛h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: nombre de neurones sur la couche cachée numéro 2 (ici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𝑛h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2=5) ;</m:t>
                    </m:r>
                  </m:oMath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lvl="0" indent="-342900" algn="just">
                  <a:spcAft>
                    <a:spcPts val="10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𝑛h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: nombre de jeux de données (ici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𝑛𝑑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=17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).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Les poids associés à chaque couche sont : </a:t>
                </a:r>
              </a:p>
              <a:p>
                <a:pPr marL="342900" lvl="0" indent="-342900" algn="just">
                  <a:spcBef>
                    <a:spcPts val="600"/>
                  </a:spcBef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𝑛𝑖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,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𝑛h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la matrice de poids de la couche d'entrée vers la couche cachée 1 ;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𝑛h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1,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𝑛h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la matrice de poids de la couche cachée 1 vers la couche cachée 2 ;</a:t>
                </a:r>
              </a:p>
              <a:p>
                <a:pPr marL="342900" lvl="0" indent="-342900" algn="just">
                  <a:spcAft>
                    <a:spcPts val="10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𝑍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𝑛h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2,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𝑛𝑠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la matrice de poids de la couche cachée 2 vers la sortie.</a:t>
                </a: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746" y="2360589"/>
                <a:ext cx="9350929" cy="3142527"/>
              </a:xfrm>
              <a:prstGeom prst="rect">
                <a:avLst/>
              </a:prstGeom>
              <a:blipFill>
                <a:blip r:embed="rId3"/>
                <a:stretch>
                  <a:fillRect l="-587" t="-969" b="-15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214532" y="35233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7903078"/>
              </p:ext>
            </p:extLst>
          </p:nvPr>
        </p:nvGraphicFramePr>
        <p:xfrm>
          <a:off x="7214532" y="352337"/>
          <a:ext cx="4286250" cy="262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36" r:id="rId4" imgW="6372244" imgH="3924180" progId="Visio.Drawing.15">
                  <p:embed/>
                </p:oleObj>
              </mc:Choice>
              <mc:Fallback>
                <p:oleObj r:id="rId4" imgW="6372244" imgH="392418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4532" y="352337"/>
                        <a:ext cx="4286250" cy="2628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905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422245" y="2658277"/>
                <a:ext cx="10592499" cy="31347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Par analogie </a:t>
                </a:r>
                <a:r>
                  <a:rPr lang="fr-FR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avec les calculs précédents notons </a:t>
                </a: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 </a:t>
                </a:r>
              </a:p>
              <a:p>
                <a:pPr marL="342900" lvl="0" indent="-342900" algn="just">
                  <a:spcBef>
                    <a:spcPts val="600"/>
                  </a:spcBef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𝑛h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1,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𝑛𝑑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les valeurs sur la couche cachée numéro 1 ;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𝑛h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1,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𝑛𝑑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les valeurs de sortie de la couche cachée numéro 1 ;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𝑛h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2,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𝑛𝑑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les valeurs sur la couche cachée numéro 2 ;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𝑛h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2,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𝑛𝑑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les valeurs de sortie de la couche cachée numéro 2 ;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𝑛𝑠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,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𝑛𝑑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les valeurs sur la couche de sortie ;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𝑜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𝑛𝑠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,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𝑛𝑑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les valeurs de sortie de la couche de sortie ;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𝑛h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1,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𝑛𝑑</m:t>
                        </m:r>
                      </m:sub>
                      <m:sup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les biais des neurones sur la couche cachée numéro 1 ;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𝑛h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2,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𝑛𝑑</m:t>
                        </m:r>
                      </m:sub>
                      <m:sup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les biais des neurones sur la couche cachée numéro 2 ;</a:t>
                </a:r>
              </a:p>
              <a:p>
                <a:pPr marL="342900" lvl="0" indent="-342900" algn="just">
                  <a:spcAft>
                    <a:spcPts val="10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𝑛𝑠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,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𝑛𝑑</m:t>
                        </m:r>
                      </m:sub>
                      <m:sup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𝑠𝑜𝑟𝑡𝑖𝑒</m:t>
                        </m:r>
                      </m:sup>
                    </m:sSubSup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les biais des neurones sur la couche de sortie.</a:t>
                </a: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45" y="2658277"/>
                <a:ext cx="10592499" cy="3134704"/>
              </a:xfrm>
              <a:prstGeom prst="rect">
                <a:avLst/>
              </a:prstGeom>
              <a:blipFill>
                <a:blip r:embed="rId3"/>
                <a:stretch>
                  <a:fillRect l="-460" t="-973" b="-1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2628126"/>
              </p:ext>
            </p:extLst>
          </p:nvPr>
        </p:nvGraphicFramePr>
        <p:xfrm>
          <a:off x="6988029" y="352337"/>
          <a:ext cx="4512753" cy="2767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75" r:id="rId4" imgW="6372244" imgH="3924180" progId="Visio.Drawing.15">
                  <p:embed/>
                </p:oleObj>
              </mc:Choice>
              <mc:Fallback>
                <p:oleObj r:id="rId4" imgW="6372244" imgH="3924180" progId="Visio.Drawing.15">
                  <p:embed/>
                  <p:pic>
                    <p:nvPicPr>
                      <p:cNvPr id="4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8029" y="352337"/>
                        <a:ext cx="4512753" cy="27678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053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716902" y="2282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Deuxième programme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1227589" y="1860645"/>
                <a:ext cx="6096000" cy="265014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u="sng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Soient : </a:t>
                </a:r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lvl="0" indent="-342900" algn="just">
                  <a:spcBef>
                    <a:spcPts val="600"/>
                  </a:spcBef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𝑛𝑑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 nombre de jeux de données proposés en entrée.</a:t>
                </a:r>
              </a:p>
              <a:p>
                <a:pPr marL="342900" lvl="0" indent="-342900" algn="just"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𝑛𝑠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 nombre de sorties.</a:t>
                </a:r>
              </a:p>
              <a:p>
                <a:pPr marL="342900" lvl="0" indent="-342900" algn="just">
                  <a:spcAft>
                    <a:spcPts val="10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𝑛𝑖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le nombre d'entrées.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Les formules précédentes se généralisent alors comme suit : 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𝑛𝑖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𝑛𝑠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𝑛𝑖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𝑠𝑜𝑟𝑡𝑖𝑒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𝑛𝑖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b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𝑛𝑖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𝑠𝑜𝑟𝑡𝑖𝑒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𝑛𝑠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7589" y="1860645"/>
                <a:ext cx="6096000" cy="2650149"/>
              </a:xfrm>
              <a:prstGeom prst="rect">
                <a:avLst/>
              </a:prstGeom>
              <a:blipFill>
                <a:blip r:embed="rId2"/>
                <a:stretch>
                  <a:fillRect l="-800" t="-1149" b="-6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55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715087"/>
              </p:ext>
            </p:extLst>
          </p:nvPr>
        </p:nvGraphicFramePr>
        <p:xfrm>
          <a:off x="6988029" y="352337"/>
          <a:ext cx="4512753" cy="2767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699" r:id="rId3" imgW="6372244" imgH="3924180" progId="Visio.Drawing.15">
                  <p:embed/>
                </p:oleObj>
              </mc:Choice>
              <mc:Fallback>
                <p:oleObj r:id="rId3" imgW="6372244" imgH="3924180" progId="Visio.Drawing.15">
                  <p:embed/>
                  <p:pic>
                    <p:nvPicPr>
                      <p:cNvPr id="3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8029" y="352337"/>
                        <a:ext cx="4512753" cy="27678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892029" y="1629766"/>
                <a:ext cx="6096000" cy="40850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  <a:tabLst>
                    <a:tab pos="1530350" algn="l"/>
                  </a:tabLs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L'évaluation du réseau sur la couche cachée numéro 1 : 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𝑛h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1,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𝑛𝑖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𝑛𝑖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b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𝑛h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L'évaluation du réseau sur la couche cachée numéro 2 : 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𝑛h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1,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𝑛h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b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𝑛h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L'évaluation du réseau sur la couche de sortie : 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𝑛h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2,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𝑛𝑠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𝑠𝑜𝑟𝑡𝑖𝑒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b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𝑛h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𝑠𝑟𝑜𝑖𝑒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𝑛𝑠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029" y="1629766"/>
                <a:ext cx="6096000" cy="4085029"/>
              </a:xfrm>
              <a:prstGeom prst="rect">
                <a:avLst/>
              </a:prstGeom>
              <a:blipFill>
                <a:blip r:embed="rId5"/>
                <a:stretch>
                  <a:fillRect l="-800" t="-746" b="-1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006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Mise en œuvre 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598196" y="1972672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def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sigmoid(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1/(1+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.exp(-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Caractéristiques du réseau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-------------------------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ni = 1	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neurone en entrée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nh1 = 10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10 neurones sur la couche cachée 1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nh2 = 5 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5 neurones sur la couche cachée 2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ns = 1	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1 neurone en sortie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17	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17 jeux de données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8196" y="1388842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Les </a:t>
            </a:r>
            <a:r>
              <a:rPr lang="fr-FR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données</a:t>
            </a: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985014" y="1388842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Les variables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694196" y="1821453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 = </a:t>
            </a:r>
            <a:r>
              <a:rPr lang="fr-FR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fr-FR" sz="14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fr-FR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fr-FR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([ni, nh1]))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c = 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([nh1, 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q = 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([nh1, 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 = 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([nh1, nh2]))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 = 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([nh2, 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 = 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([nh2, 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 = 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([nh2, ns]))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 = 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 = 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b_hidden1 = 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([nh1, 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b_hidden2 = 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([nh2, 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b_sortie</a:t>
            </a:r>
            <a:r>
              <a:rPr lang="fr-FR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fr-FR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fr-FR" sz="14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fr-FR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fr-FR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([ns, </a:t>
            </a:r>
            <a:r>
              <a:rPr lang="fr-FR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fr-FR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 = 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.placeholder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"float"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[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ni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 = </a:t>
            </a:r>
            <a:r>
              <a:rPr lang="en-US" sz="14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.placeholder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"float"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[ns, 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</a:t>
            </a:r>
            <a:endParaRPr lang="fr-FR" sz="14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76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Mise en œuvre 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598196" y="1388842"/>
            <a:ext cx="1140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Le réseau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831596" y="1388842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M_Transposee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(M)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M_Multi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M_Transposee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x)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c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(M_Multi,b_hidden1)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q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(c)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W1_Transposee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W_Multi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(W1_Transposee, q)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(W_Multi,b_hidden2)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(b)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Z_Transposee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(Z)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Z_Multi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Z_Transposee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h)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Z_Multi,b_sortie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 = 2*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(a)-1</a:t>
            </a:r>
          </a:p>
        </p:txBody>
      </p:sp>
      <p:sp>
        <p:nvSpPr>
          <p:cNvPr id="5" name="Rectangle 4"/>
          <p:cNvSpPr/>
          <p:nvPr/>
        </p:nvSpPr>
        <p:spPr>
          <a:xfrm>
            <a:off x="598196" y="5727476"/>
            <a:ext cx="2089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La fonction de cout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383126" y="6094603"/>
            <a:ext cx="97658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erreur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.reduce_mean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.abs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.subtract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o,t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AdadeltaOptimizer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learning_rate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=1.0).minimize(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erreur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40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Test du modèle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10" y="1127973"/>
            <a:ext cx="6487430" cy="559195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7564" y="2660083"/>
            <a:ext cx="11425804" cy="286232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 [0.1, 0.2, 0.3, 0.4, 1.4, 1.5,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   2.8, 2.9, 3.0, 4.6, 4.7, 6.4, 6.5,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   7.4, 7.5, 7.9, 9.0]])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.reshape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,(1,17))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(0.1),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(0.2),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(0.3),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(0.4),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(1.4),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(1.5),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(2.8),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(2.9),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(3.0),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(4.6),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(4.7),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(6.4),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(6.5),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(7.4),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(7.5),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(7.9),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(9.0)] ).T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.reshape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,(1,17))</a:t>
            </a:r>
          </a:p>
        </p:txBody>
      </p:sp>
    </p:spTree>
    <p:extLst>
      <p:ext uri="{BB962C8B-B14F-4D97-AF65-F5344CB8AC3E}">
        <p14:creationId xmlns:p14="http://schemas.microsoft.com/office/powerpoint/2010/main" val="54084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9784" y="1870977"/>
            <a:ext cx="1002484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Les calculs se font à l'intérieur d'une </a:t>
            </a: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Session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et se composent de trois parties : 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 affichage des résultats du réseau avant l'apprentissage :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avant apprentissage = "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Une phase d'apprentissage :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for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epoch 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range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(10000):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k =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train_step,feed_dict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={x: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x_raw,t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 affichage des résultats après l'apprentissage :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obtenue </a:t>
            </a:r>
            <a:r>
              <a:rPr lang="fr-FR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apres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apprentissage = "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Test du modèle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185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9784" y="1870977"/>
            <a:ext cx="1002484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FR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Les calculs se font à l'intérieur d'une </a:t>
            </a:r>
            <a:r>
              <a:rPr lang="fr-FR" b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Session</a:t>
            </a:r>
            <a:r>
              <a:rPr lang="fr-FR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et se composent de trois parties : 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Un affichage des résultats du réseau avant l'apprentissage :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o.eval({x: x_raw})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print(</a:t>
            </a:r>
            <a:r>
              <a:rPr lang="fr-FR" smtClean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avant apprentissage = "</a:t>
            </a:r>
            <a:r>
              <a:rPr lang="fr-FR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print(valeur)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Une phase d'apprentissage :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mtClean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for</a:t>
            </a:r>
            <a:r>
              <a:rPr lang="en-US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epoch </a:t>
            </a:r>
            <a:r>
              <a:rPr lang="en-US" smtClean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in</a:t>
            </a:r>
            <a:r>
              <a:rPr lang="en-US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smtClean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range</a:t>
            </a:r>
            <a:r>
              <a:rPr lang="en-US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(10000):</a:t>
            </a:r>
            <a:endParaRPr lang="fr-FR" smtClean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k = sess.run(train_step,feed_dict={x: x_raw,t: t_raw})</a:t>
            </a:r>
            <a:endParaRPr lang="fr-FR" smtClean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fr-FR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Un affichage des résultats après l'apprentissage :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o.eval({x: x_raw})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print(</a:t>
            </a:r>
            <a:r>
              <a:rPr lang="fr-FR" smtClean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obtenue apres apprentissage = "</a:t>
            </a:r>
            <a:r>
              <a:rPr lang="fr-FR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print(valeur)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Test du modèle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171693" y="1809421"/>
            <a:ext cx="7589240" cy="424731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with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Session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 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.global_variables_initializer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avant apprentissage = "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for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epoch 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range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(10000):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k =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train_step,feed_dict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={x: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x_raw,t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obtenue </a:t>
            </a:r>
            <a:r>
              <a:rPr lang="fr-FR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apres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apprentissage = "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 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"fin"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57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Test du modèle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506136" y="1871680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numpy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tensorflow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sigmoid(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1/(1+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.exp(-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Caractéristiques du réseau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-------------------------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ni = 1	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neurone en entrée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nh1 = 10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10 neurones sur la couche cachée 1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nh2 = 5 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5 neurones sur la couche cachée 2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ns = 1	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1 neurone en sortie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17	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4 jeux de données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63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Le code complet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506136" y="1871680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numpy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tensorflow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sigmoid(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1/(1+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.exp(-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Caractéristiques du réseau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-------------------------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ni = 1	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neurone en entrée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nh1 = 10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10 neurones sur la couche cachée 1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nh2 = 5 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5 neurones sur la couche cachée 2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ns = 1	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1 neurone en sortie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17		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4 jeux de données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4" name="Flèche droite 3"/>
          <p:cNvSpPr/>
          <p:nvPr/>
        </p:nvSpPr>
        <p:spPr>
          <a:xfrm>
            <a:off x="4798502" y="337220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6344874" y="1544185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 = 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fr-FR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([ni, nh1]))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c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([nh1,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q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([nh1,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([nh1, nh2]))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([nh2,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([nh2,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([nh2, ns]))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b_hidden1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([nh1,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b_hidden2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([nh2,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b_sortie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fr-FR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([ns, </a:t>
            </a:r>
            <a:r>
              <a:rPr lang="fr-FR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.placeholder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"float"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.placeholder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"float"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[ns,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82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Le code complet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37021" y="1871680"/>
            <a:ext cx="6096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M_Transposee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(M)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M_Multi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M_Transposee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x)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c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(M_Multi,b_hidden1)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q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(c)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W1_Transposee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W_Multi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(W1_Transposee, q)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(W_Multi,b_hidden2)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(b)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Z_Transposee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(Z)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Z_Multi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Z_Transposee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h)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Z_Multi,b_sortie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 = 2*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(a)-1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9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Le code complet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37021" y="1871680"/>
            <a:ext cx="6096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M_Transposee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(M)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M_Multi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M_Transposee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x)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c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(M_Multi,b_hidden1)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q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(c)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W1_Transposee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W_Multi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(W1_Transposee, q)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(W_Multi,b_hidden2)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h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(b)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Z_Transposee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(Z)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Z_Multi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Z_Transposee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h)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Z_Multi,b_sortie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 = 2*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(a)-1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4" name="Flèche droite 3"/>
          <p:cNvSpPr/>
          <p:nvPr/>
        </p:nvSpPr>
        <p:spPr>
          <a:xfrm>
            <a:off x="3548543" y="386732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038986" y="2357592"/>
            <a:ext cx="71530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erreur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.reduce_mean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.abs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.subtract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o,t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)))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2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AdadeltaOptimizer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learning_rate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=1.0).minimize(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erreur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 [0.1, 0.2, 0.3, 0.4, 1.4, 1.5, 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   2.8, 2.9, 3.0, 4.6, 4.7, 6.4, 6.5,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   7.4, 7.5, 7.9, 9.0]])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.reshape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,(1,17))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.array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(0.1),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(0.2),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(0.3),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(0.4),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(1.4),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(1.5),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(2.8),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(2.9),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(3.0), 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(4.6),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(4.7),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(6.4),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(6.5), 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                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(7.4),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(7.5),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(7.9), </a:t>
            </a:r>
            <a:r>
              <a:rPr lang="en-US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.cos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(9.0)] ).T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fr-FR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fr-FR" sz="12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fr-FR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.reshape</a:t>
            </a:r>
            <a:r>
              <a:rPr lang="fr-FR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sz="12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fr-FR" sz="12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,(1,17))</a:t>
            </a:r>
            <a:endParaRPr lang="fr-FR" sz="12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7137" y="978821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La fonction logistique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def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f(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1/(1+</a:t>
            </a:r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np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.exp(-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Les trois constantes définissant le réseau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ni = 3 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3 entrées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ns = 1 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1 sortie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4 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4 jeux de données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7137" y="4200193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 = 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fr-FR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([ni, ns]))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.ones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b_sortie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.zeros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([ns,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.placeholder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"float"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[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ni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 =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.placeholder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"float"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, [ns,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nd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])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5" name="Flèche vers le bas 4"/>
          <p:cNvSpPr/>
          <p:nvPr/>
        </p:nvSpPr>
        <p:spPr>
          <a:xfrm>
            <a:off x="2877425" y="3095537"/>
            <a:ext cx="419448" cy="9033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7327782" y="978821"/>
                <a:ext cx="4518870" cy="7266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𝑛𝑖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bSup>
                      <m:r>
                        <a:rPr lang="fr-FR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𝑛𝑖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𝑠𝑜𝑟𝑡𝑖𝑒</m:t>
                          </m:r>
                        </m:sup>
                      </m:sSubSup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𝑛𝑠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7782" y="978821"/>
                <a:ext cx="4518870" cy="726674"/>
              </a:xfrm>
              <a:prstGeom prst="rect">
                <a:avLst/>
              </a:prstGeom>
              <a:blipFill>
                <a:blip r:embed="rId2"/>
                <a:stretch>
                  <a:fillRect b="-420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6753137" y="4245182"/>
            <a:ext cx="566816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W1_Transposee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.transpose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.add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.matmul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(W1_Transposee, x),</a:t>
            </a: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b_sortie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 = </a:t>
            </a:r>
            <a:r>
              <a:rPr lang="fr-FR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fr-FR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.sigmoid</a:t>
            </a:r>
            <a:r>
              <a:rPr lang="fr-FR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(a)</a:t>
            </a:r>
          </a:p>
        </p:txBody>
      </p:sp>
      <p:sp>
        <p:nvSpPr>
          <p:cNvPr id="8" name="Flèche vers le bas 7"/>
          <p:cNvSpPr/>
          <p:nvPr/>
        </p:nvSpPr>
        <p:spPr>
          <a:xfrm>
            <a:off x="9257252" y="3010146"/>
            <a:ext cx="419448" cy="9033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077629" y="-32583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Deuxième programme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873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99375" y="1623474"/>
            <a:ext cx="7798965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# 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affichage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normal_rv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Variable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.truncated_normal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([2,3],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stddev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0.1))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with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 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.global_variables_initializer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avant apprentissage = "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for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epoch 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range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(10000):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k = 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train_step,feed_dict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={x: 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x_raw,t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 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obtenue </a:t>
            </a:r>
            <a:r>
              <a:rPr lang="fr-FR" sz="1600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apres</a:t>
            </a:r>
            <a:r>
              <a:rPr lang="fr-FR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apprentissage = "</a:t>
            </a: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 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"fin"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Le code complet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601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08513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Test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261" y="1471049"/>
            <a:ext cx="7515139" cy="5094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13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77629" y="-32583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Deuxième programme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833306" y="1395220"/>
            <a:ext cx="97200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fonction objectif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 à minimiser durant la phase d'apprentissage du réseau est définie comme l'erreur moyenne en valeur absolue :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FR" dirty="0" err="1">
                <a:solidFill>
                  <a:srgbClr val="6F008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tf</a:t>
            </a:r>
            <a:r>
              <a:rPr lang="fr-FR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.subtract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fr-FR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o,t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)		permet de calculer l'erreur pour chaque donnée d'entrée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FR" dirty="0" err="1">
                <a:solidFill>
                  <a:srgbClr val="6F008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tf</a:t>
            </a:r>
            <a:r>
              <a:rPr lang="fr-FR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.abs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fr-FR" dirty="0">
                <a:solidFill>
                  <a:srgbClr val="6F008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)		donne la valeur absolue de chaque erreur pour </a:t>
            </a:r>
          </a:p>
          <a:p>
            <a:pPr marL="899160" indent="449580" algn="just">
              <a:spcBef>
                <a:spcPts val="600"/>
              </a:spcBef>
              <a:spcAft>
                <a:spcPts val="0"/>
              </a:spcAft>
            </a:pP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chaque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donnée d'entrée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FR" dirty="0" err="1">
                <a:solidFill>
                  <a:srgbClr val="6F008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tf</a:t>
            </a:r>
            <a:r>
              <a:rPr lang="fr-FR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.reduce_mean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()	</a:t>
            </a: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réalise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moyenne</a:t>
            </a:r>
          </a:p>
        </p:txBody>
      </p:sp>
      <p:sp>
        <p:nvSpPr>
          <p:cNvPr id="4" name="Rectangle 3"/>
          <p:cNvSpPr/>
          <p:nvPr/>
        </p:nvSpPr>
        <p:spPr>
          <a:xfrm>
            <a:off x="3010249" y="4344194"/>
            <a:ext cx="910764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FR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Ceci donne l'expression compacte suivante :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erreur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.reduce_mean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.abs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.subtract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o,t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)))</a:t>
            </a:r>
            <a:endParaRPr lang="fr-FR" sz="1600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FR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TensorFlow</a:t>
            </a:r>
            <a:r>
              <a:rPr lang="fr-FR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dispose déjà d’une méthode de descente de gradient </a:t>
            </a:r>
            <a:r>
              <a:rPr lang="fr-FR" sz="2400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Wingdings" panose="05000000000000000000" pitchFamily="2" charset="2"/>
              </a:rPr>
              <a:t></a:t>
            </a:r>
            <a:endParaRPr lang="fr-F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= 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</a:t>
            </a: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AdadeltaOptimizer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learning_rate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=1.0).minimize(</a:t>
            </a:r>
            <a:r>
              <a:rPr lang="en-US" sz="16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erreur</a:t>
            </a:r>
            <a:r>
              <a:rPr lang="en-US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sz="16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5" name="Flèche droite 4"/>
          <p:cNvSpPr/>
          <p:nvPr/>
        </p:nvSpPr>
        <p:spPr>
          <a:xfrm>
            <a:off x="1484852" y="491748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74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77629" y="-32583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Mise en œuvre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824918" y="1388934"/>
                <a:ext cx="6096000" cy="426629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Les </a:t>
                </a:r>
                <a:r>
                  <a:rPr lang="fr-FR" b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données</a:t>
                </a: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utilisées sont les suivantes</a:t>
                </a:r>
              </a:p>
              <a:p>
                <a:pPr algn="ctr">
                  <a:spcBef>
                    <a:spcPts val="6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3,4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et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𝑡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et se modélisent sous la forme de matrice</a:t>
                </a:r>
                <a:r>
                  <a:rPr lang="fr-FR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sz="1200" dirty="0" err="1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x_raw</a:t>
                </a: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 = </a:t>
                </a:r>
                <a:r>
                  <a:rPr lang="fr-FR" sz="1200" dirty="0" err="1">
                    <a:solidFill>
                      <a:srgbClr val="6F008A"/>
                    </a:solidFill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np</a:t>
                </a:r>
                <a:r>
                  <a:rPr lang="fr-FR" sz="1200" dirty="0" err="1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.array</a:t>
                </a: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([		[0.0, 1.0, 1.0, 0.0],</a:t>
                </a: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						</a:t>
                </a:r>
                <a:r>
                  <a:rPr lang="fr-FR" sz="1200" dirty="0" smtClean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[</a:t>
                </a: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0.0, 1.0, 0.0, 1.0],</a:t>
                </a: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						</a:t>
                </a:r>
                <a:r>
                  <a:rPr lang="fr-FR" sz="1200" dirty="0" smtClean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[</a:t>
                </a: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1.0, 1.0, 1.0, 1.0]</a:t>
                </a: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				</a:t>
                </a:r>
                <a:r>
                  <a:rPr lang="fr-FR" sz="1200" dirty="0" smtClean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])</a:t>
                </a:r>
                <a:endParaRPr lang="fr-FR" sz="1200" dirty="0">
                  <a:effectLst/>
                  <a:latin typeface="Consolas" panose="020B0609020204030204" pitchFamily="49" charset="0"/>
                  <a:ea typeface="Times New Roman" panose="02020603050405020304" pitchFamily="18" charset="0"/>
                  <a:cs typeface="Consolas" panose="020B0609020204030204" pitchFamily="49" charset="0"/>
                </a:endParaRP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 </a:t>
                </a:r>
              </a:p>
              <a:p>
                <a:pPr algn="just">
                  <a:spcAft>
                    <a:spcPts val="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sz="1200" dirty="0" err="1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t_raw</a:t>
                </a: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 = </a:t>
                </a:r>
                <a:r>
                  <a:rPr lang="fr-FR" sz="1200" dirty="0" err="1">
                    <a:solidFill>
                      <a:srgbClr val="6F008A"/>
                    </a:solidFill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np</a:t>
                </a:r>
                <a:r>
                  <a:rPr lang="fr-FR" sz="1200" dirty="0" err="1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.array</a:t>
                </a: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([0,1,1,0]).T</a:t>
                </a:r>
              </a:p>
              <a:p>
                <a:pPr algn="just">
                  <a:spcAft>
                    <a:spcPts val="600"/>
                  </a:spcAft>
                  <a:tabLst>
                    <a:tab pos="180340" algn="l"/>
                    <a:tab pos="540385" algn="l"/>
                    <a:tab pos="900430" algn="l"/>
                    <a:tab pos="1260475" algn="l"/>
                    <a:tab pos="1620520" algn="l"/>
                    <a:tab pos="1980565" algn="l"/>
                  </a:tabLst>
                </a:pPr>
                <a:r>
                  <a:rPr lang="fr-FR" sz="1200" dirty="0" err="1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t_raw</a:t>
                </a: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 = </a:t>
                </a:r>
                <a:r>
                  <a:rPr lang="fr-FR" sz="1200" dirty="0" err="1">
                    <a:solidFill>
                      <a:srgbClr val="6F008A"/>
                    </a:solidFill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np</a:t>
                </a:r>
                <a:r>
                  <a:rPr lang="fr-FR" sz="1200" dirty="0" err="1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.reshape</a:t>
                </a: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(</a:t>
                </a:r>
                <a:r>
                  <a:rPr lang="fr-FR" sz="1200" dirty="0" err="1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t_raw</a:t>
                </a:r>
                <a:r>
                  <a:rPr lang="fr-FR" sz="1200" dirty="0"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Consolas" panose="020B0609020204030204" pitchFamily="49" charset="0"/>
                  </a:rPr>
                  <a:t>,(1,4))</a:t>
                </a: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Les calculs se font à l'intérieur d'une </a:t>
                </a:r>
                <a:r>
                  <a:rPr lang="fr-FR" i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Session</a:t>
                </a: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et se composent de trois </a:t>
                </a:r>
                <a:r>
                  <a:rPr lang="fr-FR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parties</a:t>
                </a:r>
                <a:endParaRPr lang="fr-FR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918" y="1388934"/>
                <a:ext cx="6096000" cy="4266296"/>
              </a:xfrm>
              <a:prstGeom prst="rect">
                <a:avLst/>
              </a:prstGeom>
              <a:blipFill>
                <a:blip r:embed="rId2"/>
                <a:stretch>
                  <a:fillRect l="-800" t="-857" r="-900" b="-12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023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77629" y="-32583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Mise en œuvre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889233" y="1504910"/>
            <a:ext cx="852321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 affichage des résultats du réseau avant l'apprentissage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avant apprentissage = "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Une phase d'apprentissage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for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epoch 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range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(10000):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k =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train_step,feed_dict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={x: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x_raw,t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 affichage des résultats après l'apprentissage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obtenue </a:t>
            </a:r>
            <a:r>
              <a:rPr lang="fr-FR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apres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apprentissage = "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</a:t>
            </a:r>
          </a:p>
        </p:txBody>
      </p:sp>
    </p:spTree>
    <p:extLst>
      <p:ext uri="{BB962C8B-B14F-4D97-AF65-F5344CB8AC3E}">
        <p14:creationId xmlns:p14="http://schemas.microsoft.com/office/powerpoint/2010/main" val="167850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77629" y="-32583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Mise en œuvre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89900" y="1424493"/>
            <a:ext cx="8355435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Cela donne le code (simple !) suivant :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with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Session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 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6F008A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tf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.global_variables_initializer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())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avant apprentissage = "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(valeur)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for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epoch 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in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range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(10000):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	k =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sess.run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train_step,feed_dict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={x: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x_raw,t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: 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t_raw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 =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o.eval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({x: 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x_raw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})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fr-FR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(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"valeur obtenue </a:t>
            </a:r>
            <a:r>
              <a:rPr lang="fr-FR" dirty="0" err="1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apres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apprentissage = "</a:t>
            </a: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fr-FR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	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print(</a:t>
            </a:r>
            <a:r>
              <a:rPr lang="en-US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valeur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 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 algn="just">
              <a:spcAft>
                <a:spcPts val="6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1980565" algn="l"/>
              </a:tabLst>
            </a:pP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print 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"fin"</a:t>
            </a:r>
            <a:r>
              <a:rPr lang="en-US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)</a:t>
            </a:r>
            <a:endParaRPr lang="fr-FR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5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77629" y="-32583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Mise en œuvre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1357368" y="1347106"/>
                <a:ext cx="4762650" cy="1126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Les données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3,4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et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fr-FR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fr-FR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7368" y="1347106"/>
                <a:ext cx="4762650" cy="1126975"/>
              </a:xfrm>
              <a:prstGeom prst="rect">
                <a:avLst/>
              </a:prstGeom>
              <a:blipFill>
                <a:blip r:embed="rId2"/>
                <a:stretch>
                  <a:fillRect l="-11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629" y="3389561"/>
            <a:ext cx="10259857" cy="227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42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378</Words>
  <Application>Microsoft Office PowerPoint</Application>
  <PresentationFormat>Grand écran</PresentationFormat>
  <Paragraphs>520</Paragraphs>
  <Slides>41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51" baseType="lpstr">
      <vt:lpstr>Arial</vt:lpstr>
      <vt:lpstr>Calibri</vt:lpstr>
      <vt:lpstr>Calibri Light</vt:lpstr>
      <vt:lpstr>Cambria Math</vt:lpstr>
      <vt:lpstr>Consolas</vt:lpstr>
      <vt:lpstr>Symbol</vt:lpstr>
      <vt:lpstr>Times New Roman</vt:lpstr>
      <vt:lpstr>Wingdings</vt:lpstr>
      <vt:lpstr>Thème Office</vt:lpstr>
      <vt:lpstr>Microsoft Visio Drawing</vt:lpstr>
      <vt:lpstr>Réseaux de neurones Tensor Flow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Réseaux de neurones Tensor Flow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Réseaux de neurones Tensor Flow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PPC un nouveau concept utile pour les problèmes d’optimisation</dc:title>
  <dc:creator>lacomme</dc:creator>
  <cp:lastModifiedBy>Philippe Lacomme</cp:lastModifiedBy>
  <cp:revision>40</cp:revision>
  <dcterms:created xsi:type="dcterms:W3CDTF">2018-03-07T06:46:23Z</dcterms:created>
  <dcterms:modified xsi:type="dcterms:W3CDTF">2022-01-23T09:33:50Z</dcterms:modified>
</cp:coreProperties>
</file>