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4" r:id="rId4"/>
    <p:sldId id="258" r:id="rId5"/>
    <p:sldId id="259" r:id="rId6"/>
    <p:sldId id="260" r:id="rId7"/>
    <p:sldId id="261" r:id="rId8"/>
    <p:sldId id="262" r:id="rId9"/>
    <p:sldId id="263" r:id="rId10"/>
    <p:sldId id="264" r:id="rId11"/>
    <p:sldId id="265" r:id="rId12"/>
    <p:sldId id="266" r:id="rId13"/>
    <p:sldId id="267" r:id="rId14"/>
    <p:sldId id="268" r:id="rId15"/>
    <p:sldId id="269" r:id="rId16"/>
    <p:sldId id="278" r:id="rId17"/>
    <p:sldId id="270" r:id="rId18"/>
    <p:sldId id="271" r:id="rId19"/>
    <p:sldId id="272" r:id="rId20"/>
    <p:sldId id="273" r:id="rId21"/>
    <p:sldId id="274" r:id="rId22"/>
    <p:sldId id="279" r:id="rId23"/>
    <p:sldId id="275" r:id="rId24"/>
    <p:sldId id="285" r:id="rId25"/>
    <p:sldId id="276" r:id="rId26"/>
    <p:sldId id="277" r:id="rId27"/>
    <p:sldId id="280" r:id="rId28"/>
    <p:sldId id="281" r:id="rId29"/>
    <p:sldId id="282" r:id="rId30"/>
    <p:sldId id="283" r:id="rId31"/>
    <p:sldId id="286" r:id="rId32"/>
    <p:sldId id="288" r:id="rId33"/>
    <p:sldId id="287" r:id="rId34"/>
    <p:sldId id="289" r:id="rId35"/>
    <p:sldId id="290" r:id="rId36"/>
    <p:sldId id="291" r:id="rId37"/>
    <p:sldId id="292" r:id="rId38"/>
    <p:sldId id="293" r:id="rId39"/>
    <p:sldId id="294" r:id="rId40"/>
    <p:sldId id="295" r:id="rId41"/>
    <p:sldId id="298" r:id="rId42"/>
    <p:sldId id="296" r:id="rId43"/>
    <p:sldId id="297" r:id="rId44"/>
    <p:sldId id="299" r:id="rId45"/>
    <p:sldId id="300" r:id="rId46"/>
    <p:sldId id="301" r:id="rId47"/>
    <p:sldId id="305" r:id="rId48"/>
    <p:sldId id="306" r:id="rId49"/>
    <p:sldId id="307" r:id="rId50"/>
    <p:sldId id="302" r:id="rId51"/>
    <p:sldId id="308" r:id="rId52"/>
    <p:sldId id="309" r:id="rId53"/>
    <p:sldId id="310" r:id="rId54"/>
    <p:sldId id="303" r:id="rId55"/>
    <p:sldId id="304" r:id="rId56"/>
    <p:sldId id="311" r:id="rId57"/>
    <p:sldId id="312" r:id="rId58"/>
    <p:sldId id="315" r:id="rId59"/>
    <p:sldId id="313" r:id="rId60"/>
    <p:sldId id="314" r:id="rId61"/>
    <p:sldId id="316" r:id="rId62"/>
    <p:sldId id="317" r:id="rId63"/>
    <p:sldId id="318" r:id="rId64"/>
    <p:sldId id="321" r:id="rId65"/>
    <p:sldId id="319" r:id="rId66"/>
    <p:sldId id="322" r:id="rId67"/>
    <p:sldId id="323" r:id="rId68"/>
    <p:sldId id="320" r:id="rId69"/>
    <p:sldId id="324" r:id="rId7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p:cViewPr>
        <p:scale>
          <a:sx n="50" d="100"/>
          <a:sy n="50" d="100"/>
        </p:scale>
        <p:origin x="29" y="41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AB4408ED-92AF-48F6-9409-D2537D1C9F68}" type="datetimeFigureOut">
              <a:rPr lang="fr-FR" smtClean="0"/>
              <a:t>06/02/2022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4003684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B4408ED-92AF-48F6-9409-D2537D1C9F68}" type="datetimeFigureOut">
              <a:rPr lang="fr-FR" smtClean="0"/>
              <a:t>06/02/2022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72261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B4408ED-92AF-48F6-9409-D2537D1C9F68}" type="datetimeFigureOut">
              <a:rPr lang="fr-FR" smtClean="0"/>
              <a:t>06/02/2022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1639023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B4408ED-92AF-48F6-9409-D2537D1C9F68}" type="datetimeFigureOut">
              <a:rPr lang="fr-FR" smtClean="0"/>
              <a:t>06/02/2022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3154405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AB4408ED-92AF-48F6-9409-D2537D1C9F68}" type="datetimeFigureOut">
              <a:rPr lang="fr-FR" smtClean="0"/>
              <a:t>06/02/2022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97932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B4408ED-92AF-48F6-9409-D2537D1C9F68}" type="datetimeFigureOut">
              <a:rPr lang="fr-FR" smtClean="0"/>
              <a:t>06/02/2022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1396054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B4408ED-92AF-48F6-9409-D2537D1C9F68}" type="datetimeFigureOut">
              <a:rPr lang="fr-FR" smtClean="0"/>
              <a:t>06/02/2022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2525075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AB4408ED-92AF-48F6-9409-D2537D1C9F68}" type="datetimeFigureOut">
              <a:rPr lang="fr-FR" smtClean="0"/>
              <a:t>06/02/2022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4250769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B4408ED-92AF-48F6-9409-D2537D1C9F68}" type="datetimeFigureOut">
              <a:rPr lang="fr-FR" smtClean="0"/>
              <a:t>06/02/2022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3156753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B4408ED-92AF-48F6-9409-D2537D1C9F68}" type="datetimeFigureOut">
              <a:rPr lang="fr-FR" smtClean="0"/>
              <a:t>06/02/2022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495606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B4408ED-92AF-48F6-9409-D2537D1C9F68}" type="datetimeFigureOut">
              <a:rPr lang="fr-FR" smtClean="0"/>
              <a:t>06/02/2022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4CF6E79-75E9-499A-AFFA-628B7168F178}" type="slidenum">
              <a:rPr lang="fr-FR" smtClean="0"/>
              <a:t>‹N°›</a:t>
            </a:fld>
            <a:endParaRPr lang="fr-FR"/>
          </a:p>
        </p:txBody>
      </p:sp>
    </p:spTree>
    <p:extLst>
      <p:ext uri="{BB962C8B-B14F-4D97-AF65-F5344CB8AC3E}">
        <p14:creationId xmlns:p14="http://schemas.microsoft.com/office/powerpoint/2010/main" val="4134901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4408ED-92AF-48F6-9409-D2537D1C9F68}" type="datetimeFigureOut">
              <a:rPr lang="fr-FR" smtClean="0"/>
              <a:t>06/02/2022</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CF6E79-75E9-499A-AFFA-628B7168F178}" type="slidenum">
              <a:rPr lang="fr-FR" smtClean="0"/>
              <a:t>‹N°›</a:t>
            </a:fld>
            <a:endParaRPr lang="fr-FR"/>
          </a:p>
        </p:txBody>
      </p:sp>
    </p:spTree>
    <p:extLst>
      <p:ext uri="{BB962C8B-B14F-4D97-AF65-F5344CB8AC3E}">
        <p14:creationId xmlns:p14="http://schemas.microsoft.com/office/powerpoint/2010/main" val="25128251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prdownloads.sourceforge.net/weka/datasets-UCI.jar" TargetMode="External"/><Relationship Id="rId1" Type="http://schemas.openxmlformats.org/officeDocument/2006/relationships/slideLayout" Target="../slideLayouts/slideLayout7.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fr.wikipedia.org/wiki/Arbre_binaire" TargetMode="External"/><Relationship Id="rId2" Type="http://schemas.openxmlformats.org/officeDocument/2006/relationships/hyperlink" Target="https://fr.wikipedia.org/wiki/Dendrogramme"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eric.univ-lyon2.fr/~ricco/cours/slides/ACP.pdf"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datatofish.com/k-means-clustering-python/" TargetMode="Externa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8.png"/><Relationship Id="rId1" Type="http://schemas.openxmlformats.org/officeDocument/2006/relationships/slideLayout" Target="../slideLayouts/slideLayout7.xml"/><Relationship Id="rId6" Type="http://schemas.microsoft.com/office/2007/relationships/hdphoto" Target="../media/hdphoto12.wdp"/><Relationship Id="rId5" Type="http://schemas.openxmlformats.org/officeDocument/2006/relationships/image" Target="../media/image40.pn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6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sourceforge.net/projects/weka/" TargetMode="External"/><Relationship Id="rId1" Type="http://schemas.openxmlformats.org/officeDocument/2006/relationships/slideLayout" Target="../slideLayouts/slideLayout7.xml"/><Relationship Id="rId4" Type="http://schemas.microsoft.com/office/2007/relationships/hdphoto" Target="../media/hdphoto14.wdp"/></Relationships>
</file>

<file path=ppt/slides/_rels/slide66.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archive.ics.uci.edu/ml/index.php" TargetMode="External"/><Relationship Id="rId1" Type="http://schemas.openxmlformats.org/officeDocument/2006/relationships/slideLayout" Target="../slideLayouts/slideLayout7.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hyperlink" Target="https://www.ics.uci.edu/~mlearn/mlrepository.html" TargetMode="External"/><Relationship Id="rId7" Type="http://schemas.openxmlformats.org/officeDocument/2006/relationships/image" Target="../media/image7.png"/><Relationship Id="rId2" Type="http://schemas.openxmlformats.org/officeDocument/2006/relationships/hyperlink" Target="https://waikato.github.io/weka-wiki/datasets/" TargetMode="Externa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6.png"/><Relationship Id="rId4" Type="http://schemas.openxmlformats.org/officeDocument/2006/relationships/hyperlink" Target="https://prdownloads.sourceforge.net/weka/datasets-UCI.ja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dirty="0" smtClean="0"/>
              <a:t>Les méthodes de classification</a:t>
            </a:r>
            <a:endParaRPr lang="fr-FR" dirty="0"/>
          </a:p>
        </p:txBody>
      </p:sp>
    </p:spTree>
    <p:extLst>
      <p:ext uri="{BB962C8B-B14F-4D97-AF65-F5344CB8AC3E}">
        <p14:creationId xmlns:p14="http://schemas.microsoft.com/office/powerpoint/2010/main" val="42156914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354284" y="644341"/>
            <a:ext cx="4087529" cy="461665"/>
          </a:xfrm>
          <a:prstGeom prst="rect">
            <a:avLst/>
          </a:prstGeom>
          <a:noFill/>
        </p:spPr>
        <p:txBody>
          <a:bodyPr wrap="none" rtlCol="0">
            <a:spAutoFit/>
          </a:bodyPr>
          <a:lstStyle/>
          <a:p>
            <a:r>
              <a:rPr lang="fr-FR" sz="2400" b="1" dirty="0" smtClean="0"/>
              <a:t>Méthodes des centres mobiles</a:t>
            </a:r>
            <a:endParaRPr lang="fr-FR" sz="2400" b="1" dirty="0"/>
          </a:p>
        </p:txBody>
      </p:sp>
      <p:sp>
        <p:nvSpPr>
          <p:cNvPr id="3" name="Rectangle 2"/>
          <p:cNvSpPr/>
          <p:nvPr/>
        </p:nvSpPr>
        <p:spPr>
          <a:xfrm>
            <a:off x="1290111" y="1715784"/>
            <a:ext cx="1832553" cy="369332"/>
          </a:xfrm>
          <a:prstGeom prst="rect">
            <a:avLst/>
          </a:prstGeom>
        </p:spPr>
        <p:txBody>
          <a:bodyPr wrap="none">
            <a:spAutoFit/>
          </a:bodyPr>
          <a:lstStyle/>
          <a:p>
            <a:r>
              <a:rPr lang="fr-FR" b="1" dirty="0">
                <a:latin typeface="Times New Roman" panose="02020603050405020304" pitchFamily="18" charset="0"/>
                <a:ea typeface="Times New Roman" panose="02020603050405020304" pitchFamily="18" charset="0"/>
                <a:hlinkClick r:id="rId2"/>
              </a:rPr>
              <a:t>datasets-UCI.jar</a:t>
            </a:r>
            <a:endParaRPr lang="fr-FR" dirty="0"/>
          </a:p>
        </p:txBody>
      </p:sp>
      <p:sp>
        <p:nvSpPr>
          <p:cNvPr id="4" name="Flèche droite 3"/>
          <p:cNvSpPr/>
          <p:nvPr/>
        </p:nvSpPr>
        <p:spPr>
          <a:xfrm>
            <a:off x="3688599" y="171578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Picture 6"/>
          <p:cNvPicPr/>
          <p:nvPr/>
        </p:nvPicPr>
        <p:blipFill rotWithShape="1">
          <a:blip r:embed="rId3">
            <a:grayscl/>
            <a:extLst>
              <a:ext uri="{BEBA8EAE-BF5A-486C-A8C5-ECC9F3942E4B}">
                <a14:imgProps xmlns:a14="http://schemas.microsoft.com/office/drawing/2010/main">
                  <a14:imgLayer r:embed="rId4">
                    <a14:imgEffect>
                      <a14:sharpenSoften amount="20000"/>
                    </a14:imgEffect>
                  </a14:imgLayer>
                </a14:imgProps>
              </a:ext>
            </a:extLst>
          </a:blip>
          <a:srcRect r="17429"/>
          <a:stretch/>
        </p:blipFill>
        <p:spPr bwMode="auto">
          <a:xfrm>
            <a:off x="5636589" y="1715784"/>
            <a:ext cx="5610448" cy="3497661"/>
          </a:xfrm>
          <a:prstGeom prst="rect">
            <a:avLst/>
          </a:prstGeom>
          <a:effectLst>
            <a:outerShdw blurRad="63500" sx="102000" sy="102000" algn="ctr" rotWithShape="0">
              <a:prstClr val="black">
                <a:alpha val="40000"/>
              </a:prst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6964614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17875" y="1729433"/>
            <a:ext cx="1358064" cy="369332"/>
          </a:xfrm>
          <a:prstGeom prst="rect">
            <a:avLst/>
          </a:prstGeom>
        </p:spPr>
        <p:txBody>
          <a:bodyPr wrap="none">
            <a:spAutoFit/>
          </a:bodyPr>
          <a:lstStyle/>
          <a:p>
            <a:r>
              <a:rPr lang="fr-FR" b="1" dirty="0" smtClean="0">
                <a:latin typeface="Times New Roman" panose="02020603050405020304" pitchFamily="18" charset="0"/>
                <a:ea typeface="Times New Roman" panose="02020603050405020304" pitchFamily="18" charset="0"/>
              </a:rPr>
              <a:t>diabetes.csv</a:t>
            </a:r>
            <a:endParaRPr lang="fr-FR" dirty="0"/>
          </a:p>
        </p:txBody>
      </p:sp>
      <p:sp>
        <p:nvSpPr>
          <p:cNvPr id="3" name="ZoneTexte 2"/>
          <p:cNvSpPr txBox="1"/>
          <p:nvPr/>
        </p:nvSpPr>
        <p:spPr>
          <a:xfrm>
            <a:off x="4354284" y="644341"/>
            <a:ext cx="4087529" cy="461665"/>
          </a:xfrm>
          <a:prstGeom prst="rect">
            <a:avLst/>
          </a:prstGeom>
          <a:noFill/>
        </p:spPr>
        <p:txBody>
          <a:bodyPr wrap="none" rtlCol="0">
            <a:spAutoFit/>
          </a:bodyPr>
          <a:lstStyle/>
          <a:p>
            <a:r>
              <a:rPr lang="fr-FR" sz="2400" b="1" dirty="0" smtClean="0"/>
              <a:t>Méthodes des centres mobiles</a:t>
            </a:r>
            <a:endParaRPr lang="fr-FR" sz="2400" b="1" dirty="0"/>
          </a:p>
        </p:txBody>
      </p:sp>
      <p:pic>
        <p:nvPicPr>
          <p:cNvPr id="4" name="Image 3"/>
          <p:cNvPicPr/>
          <p:nvPr/>
        </p:nvPicPr>
        <p:blipFill rotWithShape="1">
          <a:blip r:embed="rId2">
            <a:grayscl/>
            <a:extLst>
              <a:ext uri="{BEBA8EAE-BF5A-486C-A8C5-ECC9F3942E4B}">
                <a14:imgProps xmlns:a14="http://schemas.microsoft.com/office/drawing/2010/main">
                  <a14:imgLayer r:embed="rId3">
                    <a14:imgEffect>
                      <a14:sharpenSoften amount="25000"/>
                    </a14:imgEffect>
                  </a14:imgLayer>
                </a14:imgProps>
              </a:ext>
            </a:extLst>
          </a:blip>
          <a:srcRect t="17602"/>
          <a:stretch/>
        </p:blipFill>
        <p:spPr bwMode="auto">
          <a:xfrm>
            <a:off x="4503761" y="1729433"/>
            <a:ext cx="6152705" cy="4493946"/>
          </a:xfrm>
          <a:prstGeom prst="rect">
            <a:avLst/>
          </a:prstGeom>
          <a:effectLst>
            <a:outerShdw blurRad="63500" sx="102000" sy="102000" algn="ctr" rotWithShape="0">
              <a:prstClr val="black">
                <a:alpha val="40000"/>
              </a:prst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9244121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6161" y="2631759"/>
            <a:ext cx="11518710" cy="3200876"/>
          </a:xfrm>
          <a:prstGeom prst="rect">
            <a:avLst/>
          </a:prstGeom>
        </p:spPr>
        <p:txBody>
          <a:bodyPr wrap="square">
            <a:spAutoFit/>
          </a:bodyPr>
          <a:lstStyle/>
          <a:p>
            <a:pPr algn="just">
              <a:spcBef>
                <a:spcPts val="600"/>
              </a:spcBef>
              <a:spcAft>
                <a:spcPts val="0"/>
              </a:spcAft>
            </a:pPr>
            <a:r>
              <a:rPr lang="en-US" dirty="0">
                <a:latin typeface="Courier New" panose="02070309020205020404" pitchFamily="49" charset="0"/>
                <a:ea typeface="Times New Roman" panose="02020603050405020304" pitchFamily="18" charset="0"/>
                <a:cs typeface="Courier New" panose="02070309020205020404" pitchFamily="49" charset="0"/>
              </a:rPr>
              <a:t>%    1. Number of times pregnant</a:t>
            </a:r>
            <a:endParaRPr lang="fr-FR" dirty="0">
              <a:latin typeface="Courier New" panose="02070309020205020404" pitchFamily="49" charset="0"/>
              <a:ea typeface="Times New Roman" panose="02020603050405020304" pitchFamily="18" charset="0"/>
              <a:cs typeface="Courier New" panose="02070309020205020404" pitchFamily="49" charset="0"/>
            </a:endParaRPr>
          </a:p>
          <a:p>
            <a:pPr algn="just">
              <a:spcBef>
                <a:spcPts val="600"/>
              </a:spcBef>
              <a:spcAft>
                <a:spcPts val="0"/>
              </a:spcAft>
            </a:pPr>
            <a:r>
              <a:rPr lang="en-US" dirty="0">
                <a:latin typeface="Courier New" panose="02070309020205020404" pitchFamily="49" charset="0"/>
                <a:ea typeface="Times New Roman" panose="02020603050405020304" pitchFamily="18" charset="0"/>
                <a:cs typeface="Courier New" panose="02070309020205020404" pitchFamily="49" charset="0"/>
              </a:rPr>
              <a:t>%    2. Plasma glucose concentration a 2 hours in an oral glucose tolerance test</a:t>
            </a:r>
            <a:endParaRPr lang="fr-FR" dirty="0">
              <a:latin typeface="Courier New" panose="02070309020205020404" pitchFamily="49" charset="0"/>
              <a:ea typeface="Times New Roman" panose="02020603050405020304" pitchFamily="18" charset="0"/>
              <a:cs typeface="Courier New" panose="02070309020205020404" pitchFamily="49" charset="0"/>
            </a:endParaRPr>
          </a:p>
          <a:p>
            <a:pPr algn="just">
              <a:spcBef>
                <a:spcPts val="600"/>
              </a:spcBef>
              <a:spcAft>
                <a:spcPts val="0"/>
              </a:spcAft>
            </a:pPr>
            <a:r>
              <a:rPr lang="en-US" dirty="0">
                <a:latin typeface="Courier New" panose="02070309020205020404" pitchFamily="49" charset="0"/>
                <a:ea typeface="Times New Roman" panose="02020603050405020304" pitchFamily="18" charset="0"/>
                <a:cs typeface="Courier New" panose="02070309020205020404" pitchFamily="49" charset="0"/>
              </a:rPr>
              <a:t>%    3. Diastolic blood pressure (mm Hg)</a:t>
            </a:r>
            <a:endParaRPr lang="fr-FR" dirty="0">
              <a:latin typeface="Courier New" panose="02070309020205020404" pitchFamily="49" charset="0"/>
              <a:ea typeface="Times New Roman" panose="02020603050405020304" pitchFamily="18" charset="0"/>
              <a:cs typeface="Courier New" panose="02070309020205020404" pitchFamily="49" charset="0"/>
            </a:endParaRPr>
          </a:p>
          <a:p>
            <a:pPr algn="just">
              <a:spcBef>
                <a:spcPts val="600"/>
              </a:spcBef>
              <a:spcAft>
                <a:spcPts val="0"/>
              </a:spcAft>
            </a:pPr>
            <a:r>
              <a:rPr lang="en-US" dirty="0">
                <a:latin typeface="Courier New" panose="02070309020205020404" pitchFamily="49" charset="0"/>
                <a:ea typeface="Times New Roman" panose="02020603050405020304" pitchFamily="18" charset="0"/>
                <a:cs typeface="Courier New" panose="02070309020205020404" pitchFamily="49" charset="0"/>
              </a:rPr>
              <a:t>%    4. Triceps skin fold thickness (mm)</a:t>
            </a:r>
            <a:endParaRPr lang="fr-FR" dirty="0">
              <a:latin typeface="Courier New" panose="02070309020205020404" pitchFamily="49" charset="0"/>
              <a:ea typeface="Times New Roman" panose="02020603050405020304" pitchFamily="18" charset="0"/>
              <a:cs typeface="Courier New" panose="02070309020205020404" pitchFamily="49" charset="0"/>
            </a:endParaRPr>
          </a:p>
          <a:p>
            <a:pPr algn="just">
              <a:spcBef>
                <a:spcPts val="600"/>
              </a:spcBef>
              <a:spcAft>
                <a:spcPts val="0"/>
              </a:spcAft>
            </a:pPr>
            <a:r>
              <a:rPr lang="en-US" dirty="0">
                <a:latin typeface="Courier New" panose="02070309020205020404" pitchFamily="49" charset="0"/>
                <a:ea typeface="Times New Roman" panose="02020603050405020304" pitchFamily="18" charset="0"/>
                <a:cs typeface="Courier New" panose="02070309020205020404" pitchFamily="49" charset="0"/>
              </a:rPr>
              <a:t>%    5. 2-Hour serum insulin (mu U/ml)</a:t>
            </a:r>
            <a:endParaRPr lang="fr-FR" dirty="0">
              <a:latin typeface="Courier New" panose="02070309020205020404" pitchFamily="49" charset="0"/>
              <a:ea typeface="Times New Roman" panose="02020603050405020304" pitchFamily="18" charset="0"/>
              <a:cs typeface="Courier New" panose="02070309020205020404" pitchFamily="49" charset="0"/>
            </a:endParaRPr>
          </a:p>
          <a:p>
            <a:pPr algn="just">
              <a:spcBef>
                <a:spcPts val="600"/>
              </a:spcBef>
              <a:spcAft>
                <a:spcPts val="0"/>
              </a:spcAft>
            </a:pPr>
            <a:r>
              <a:rPr lang="en-US" dirty="0">
                <a:latin typeface="Courier New" panose="02070309020205020404" pitchFamily="49" charset="0"/>
                <a:ea typeface="Times New Roman" panose="02020603050405020304" pitchFamily="18" charset="0"/>
                <a:cs typeface="Courier New" panose="02070309020205020404" pitchFamily="49" charset="0"/>
              </a:rPr>
              <a:t>%    6. Body mass index (weight in kg/(height in m)^2)</a:t>
            </a:r>
            <a:endParaRPr lang="fr-FR" dirty="0">
              <a:latin typeface="Courier New" panose="02070309020205020404" pitchFamily="49" charset="0"/>
              <a:ea typeface="Times New Roman" panose="02020603050405020304" pitchFamily="18" charset="0"/>
              <a:cs typeface="Courier New" panose="02070309020205020404" pitchFamily="49" charset="0"/>
            </a:endParaRPr>
          </a:p>
          <a:p>
            <a:pPr algn="just">
              <a:spcBef>
                <a:spcPts val="600"/>
              </a:spcBef>
              <a:spcAft>
                <a:spcPts val="0"/>
              </a:spcAft>
            </a:pPr>
            <a:r>
              <a:rPr lang="en-US" dirty="0">
                <a:latin typeface="Courier New" panose="02070309020205020404" pitchFamily="49" charset="0"/>
                <a:ea typeface="Times New Roman" panose="02020603050405020304" pitchFamily="18" charset="0"/>
                <a:cs typeface="Courier New" panose="02070309020205020404" pitchFamily="49" charset="0"/>
              </a:rPr>
              <a:t>%    7. Diabetes pedigree function</a:t>
            </a:r>
            <a:endParaRPr lang="fr-FR" dirty="0">
              <a:latin typeface="Courier New" panose="02070309020205020404" pitchFamily="49" charset="0"/>
              <a:ea typeface="Times New Roman" panose="02020603050405020304" pitchFamily="18" charset="0"/>
              <a:cs typeface="Courier New" panose="02070309020205020404" pitchFamily="49" charset="0"/>
            </a:endParaRPr>
          </a:p>
          <a:p>
            <a:pPr algn="just">
              <a:spcBef>
                <a:spcPts val="600"/>
              </a:spcBef>
              <a:spcAft>
                <a:spcPts val="0"/>
              </a:spcAft>
            </a:pPr>
            <a:r>
              <a:rPr lang="en-US" dirty="0">
                <a:latin typeface="Courier New" panose="02070309020205020404" pitchFamily="49" charset="0"/>
                <a:ea typeface="Times New Roman" panose="02020603050405020304" pitchFamily="18" charset="0"/>
                <a:cs typeface="Courier New" panose="02070309020205020404" pitchFamily="49" charset="0"/>
              </a:rPr>
              <a:t>%    8. Age (years)</a:t>
            </a:r>
            <a:endParaRPr lang="fr-FR" dirty="0">
              <a:latin typeface="Courier New" panose="02070309020205020404" pitchFamily="49" charset="0"/>
              <a:ea typeface="Times New Roman" panose="02020603050405020304" pitchFamily="18" charset="0"/>
              <a:cs typeface="Courier New" panose="02070309020205020404" pitchFamily="49" charset="0"/>
            </a:endParaRPr>
          </a:p>
          <a:p>
            <a:pPr algn="just">
              <a:spcBef>
                <a:spcPts val="600"/>
              </a:spcBef>
              <a:spcAft>
                <a:spcPts val="0"/>
              </a:spcAft>
            </a:pPr>
            <a:r>
              <a:rPr lang="fr-FR" dirty="0">
                <a:latin typeface="Courier New" panose="02070309020205020404" pitchFamily="49" charset="0"/>
                <a:ea typeface="Times New Roman" panose="02020603050405020304" pitchFamily="18" charset="0"/>
                <a:cs typeface="Courier New" panose="02070309020205020404" pitchFamily="49" charset="0"/>
              </a:rPr>
              <a:t>%    9. Class variable (0 or 1)</a:t>
            </a:r>
          </a:p>
        </p:txBody>
      </p:sp>
      <p:sp>
        <p:nvSpPr>
          <p:cNvPr id="3" name="ZoneTexte 2"/>
          <p:cNvSpPr txBox="1"/>
          <p:nvPr/>
        </p:nvSpPr>
        <p:spPr>
          <a:xfrm>
            <a:off x="4354284" y="644341"/>
            <a:ext cx="4087529" cy="461665"/>
          </a:xfrm>
          <a:prstGeom prst="rect">
            <a:avLst/>
          </a:prstGeom>
          <a:noFill/>
        </p:spPr>
        <p:txBody>
          <a:bodyPr wrap="none" rtlCol="0">
            <a:spAutoFit/>
          </a:bodyPr>
          <a:lstStyle/>
          <a:p>
            <a:r>
              <a:rPr lang="fr-FR" sz="2400" b="1" dirty="0" smtClean="0"/>
              <a:t>Méthodes des centres mobiles</a:t>
            </a:r>
            <a:endParaRPr lang="fr-FR" sz="2400" b="1" dirty="0"/>
          </a:p>
        </p:txBody>
      </p:sp>
      <p:sp>
        <p:nvSpPr>
          <p:cNvPr id="4" name="Rectangle 3"/>
          <p:cNvSpPr/>
          <p:nvPr/>
        </p:nvSpPr>
        <p:spPr>
          <a:xfrm>
            <a:off x="1317875" y="1729433"/>
            <a:ext cx="1345240" cy="369332"/>
          </a:xfrm>
          <a:prstGeom prst="rect">
            <a:avLst/>
          </a:prstGeom>
        </p:spPr>
        <p:txBody>
          <a:bodyPr wrap="none">
            <a:spAutoFit/>
          </a:bodyPr>
          <a:lstStyle/>
          <a:p>
            <a:r>
              <a:rPr lang="fr-FR" b="1" dirty="0" err="1" smtClean="0">
                <a:latin typeface="Times New Roman" panose="02020603050405020304" pitchFamily="18" charset="0"/>
                <a:ea typeface="Times New Roman" panose="02020603050405020304" pitchFamily="18" charset="0"/>
              </a:rPr>
              <a:t>diabetes.arf</a:t>
            </a:r>
            <a:endParaRPr lang="fr-FR" dirty="0"/>
          </a:p>
        </p:txBody>
      </p:sp>
    </p:spTree>
    <p:extLst>
      <p:ext uri="{BB962C8B-B14F-4D97-AF65-F5344CB8AC3E}">
        <p14:creationId xmlns:p14="http://schemas.microsoft.com/office/powerpoint/2010/main" val="19234110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sp>
        <p:nvSpPr>
          <p:cNvPr id="3" name="Rectangle 2"/>
          <p:cNvSpPr/>
          <p:nvPr/>
        </p:nvSpPr>
        <p:spPr>
          <a:xfrm>
            <a:off x="472066" y="1231194"/>
            <a:ext cx="8712878" cy="5416868"/>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numpy</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np</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matplotlib.pyplot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plt</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sklearn</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metrics</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sklearn.cluster</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KMeans</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sklearn.datasets</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load_digits</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sklearn.decomposition</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PCA</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sklearn.preprocessing</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scale</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6F008A"/>
                </a:solidFill>
                <a:latin typeface="Consolas" panose="020B0609020204030204" pitchFamily="49" charset="0"/>
                <a:ea typeface="Times New Roman" panose="02020603050405020304" pitchFamily="18" charset="0"/>
                <a:cs typeface="Consolas" panose="020B0609020204030204" pitchFamily="49" charset="0"/>
              </a:rPr>
              <a:t>mpl_toolkits</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6F008A"/>
                </a:solidFill>
                <a:latin typeface="Consolas" panose="020B0609020204030204" pitchFamily="49" charset="0"/>
                <a:ea typeface="Times New Roman" panose="02020603050405020304" pitchFamily="18" charset="0"/>
                <a:cs typeface="Consolas" panose="020B0609020204030204" pitchFamily="49" charset="0"/>
              </a:rPr>
              <a:t>mplot3d</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Axes3D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csv</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X =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np.array</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[0, 0, 0, 0 , 0 , 0 , 0, 0],</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 0, 0, 0 , 0 , 0 , 0, 0]</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Y = </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np.array</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'essai'</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'essai'</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with</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open(</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'../../diabetes.csv'</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newline=</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csvfile</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reader =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csv.DictReader</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csvfile</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sz="1600"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34166842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sp>
        <p:nvSpPr>
          <p:cNvPr id="3" name="Rectangle 2"/>
          <p:cNvSpPr/>
          <p:nvPr/>
        </p:nvSpPr>
        <p:spPr>
          <a:xfrm>
            <a:off x="1205551" y="1310397"/>
            <a:ext cx="8579893" cy="5016758"/>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for</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in</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reader:</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print(row[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preg</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plas</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pres</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'skin'</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insu</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'mass'</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pedi</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'age'</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'class'</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vecteur</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np.array</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preg</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plas</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pres</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'skin'</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insu</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'mass'</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pedi</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'age'</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sz="1600"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if</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'class'</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tested_positive</a:t>
            </a:r>
            <a:r>
              <a:rPr lang="en-US" sz="1600"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vecteur2 = </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np.array</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[ 0]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sz="1600" dirty="0" err="1">
                <a:solidFill>
                  <a:srgbClr val="0000FF"/>
                </a:solidFill>
                <a:latin typeface="Consolas" panose="020B0609020204030204" pitchFamily="49" charset="0"/>
                <a:ea typeface="Times New Roman" panose="02020603050405020304" pitchFamily="18" charset="0"/>
                <a:cs typeface="Consolas" panose="020B0609020204030204" pitchFamily="49" charset="0"/>
              </a:rPr>
              <a:t>else</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vecteur2 = </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np.array</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[1]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X = </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np.append</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(X, </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vecteur,axis</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Y = </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np.append</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(Y, vecteur2,axis=0)</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a:solidFill>
                  <a:srgbClr val="008000"/>
                </a:solidFill>
                <a:latin typeface="Consolas" panose="020B0609020204030204" pitchFamily="49" charset="0"/>
                <a:ea typeface="Times New Roman" panose="02020603050405020304" pitchFamily="18" charset="0"/>
                <a:cs typeface="Consolas" panose="020B0609020204030204" pitchFamily="49" charset="0"/>
              </a:rPr>
              <a:t># supprimer les 2 premières valeurs</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les_valeurs_X</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np.copy</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(X[1:]) </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les_valeurs_X</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np.copy</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les_valeurs_X</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[1:])</a:t>
            </a:r>
            <a:endParaRPr lang="fr-FR" sz="1600"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les_valeurs_Y</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sz="1600"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np.copy</a:t>
            </a:r>
            <a:r>
              <a:rPr lang="fr-FR" sz="160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(Y[2:])</a:t>
            </a:r>
            <a:endParaRPr lang="fr-FR" sz="1600" dirty="0"/>
          </a:p>
        </p:txBody>
      </p:sp>
    </p:spTree>
    <p:extLst>
      <p:ext uri="{BB962C8B-B14F-4D97-AF65-F5344CB8AC3E}">
        <p14:creationId xmlns:p14="http://schemas.microsoft.com/office/powerpoint/2010/main" val="42782430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sp>
        <p:nvSpPr>
          <p:cNvPr id="4" name="Rectangle 3"/>
          <p:cNvSpPr/>
          <p:nvPr/>
        </p:nvSpPr>
        <p:spPr>
          <a:xfrm>
            <a:off x="782472" y="987994"/>
            <a:ext cx="6096000" cy="2031325"/>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#conversion en tableau de </a:t>
            </a:r>
            <a:r>
              <a:rPr lang="fr-FR" dirty="0" err="1">
                <a:solidFill>
                  <a:srgbClr val="008000"/>
                </a:solidFill>
                <a:latin typeface="Consolas" panose="020B0609020204030204" pitchFamily="49" charset="0"/>
                <a:ea typeface="Times New Roman" panose="02020603050405020304" pitchFamily="18" charset="0"/>
                <a:cs typeface="Consolas" panose="020B0609020204030204" pitchFamily="49" charset="0"/>
              </a:rPr>
              <a:t>float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data = </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les_valeurs_X</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.astype</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float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#un peu d'affichage</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n_samples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n_features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data.shape</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"nb de lignes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n_samples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"nb de colonnes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n_features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5" name="Rectangle 4"/>
          <p:cNvSpPr/>
          <p:nvPr/>
        </p:nvSpPr>
        <p:spPr>
          <a:xfrm>
            <a:off x="782472" y="3421378"/>
            <a:ext cx="5123518" cy="369332"/>
          </a:xfrm>
          <a:prstGeom prst="rect">
            <a:avLst/>
          </a:prstGeom>
          <a:solidFill>
            <a:schemeClr val="bg1">
              <a:lumMod val="95000"/>
            </a:schemeClr>
          </a:solidFill>
        </p:spPr>
        <p:txBody>
          <a:bodyPr wrap="non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kmeans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KMeans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n_clusters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=3).fit(data)</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6" name="Rectangle 5"/>
          <p:cNvSpPr/>
          <p:nvPr/>
        </p:nvSpPr>
        <p:spPr>
          <a:xfrm>
            <a:off x="782472" y="4192769"/>
            <a:ext cx="9139450" cy="646331"/>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qualite_classement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metrics</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.silhouette_score</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data,</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les_valeurs_Y</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qualite</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du </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clustering</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qualite_classement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7" name="Rectangle 6"/>
          <p:cNvSpPr/>
          <p:nvPr/>
        </p:nvSpPr>
        <p:spPr>
          <a:xfrm>
            <a:off x="686937" y="5241159"/>
            <a:ext cx="6096000" cy="1200329"/>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centroids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kmeans.cluster_centers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_</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"Centre classe 0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centroids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"Centre classe 1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centroids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[1])</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"Centre </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classe</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2 : "</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centroids[2])</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33966944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sp>
        <p:nvSpPr>
          <p:cNvPr id="4" name="Rectangle 3"/>
          <p:cNvSpPr/>
          <p:nvPr/>
        </p:nvSpPr>
        <p:spPr>
          <a:xfrm>
            <a:off x="782472" y="987994"/>
            <a:ext cx="6096000" cy="2031325"/>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#conversion en tableau de </a:t>
            </a:r>
            <a:r>
              <a:rPr lang="fr-FR" dirty="0" err="1">
                <a:solidFill>
                  <a:srgbClr val="008000"/>
                </a:solidFill>
                <a:latin typeface="Consolas" panose="020B0609020204030204" pitchFamily="49" charset="0"/>
                <a:ea typeface="Times New Roman" panose="02020603050405020304" pitchFamily="18" charset="0"/>
                <a:cs typeface="Consolas" panose="020B0609020204030204" pitchFamily="49" charset="0"/>
              </a:rPr>
              <a:t>float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data = </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les_valeurs_X</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.astype</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float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#un peu d'affichage</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n_samples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n_features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data.shape</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"nb de lignes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n_samples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"nb de colonnes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n_features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5" name="Rectangle 4"/>
          <p:cNvSpPr/>
          <p:nvPr/>
        </p:nvSpPr>
        <p:spPr>
          <a:xfrm>
            <a:off x="782472" y="3421378"/>
            <a:ext cx="5123518" cy="369332"/>
          </a:xfrm>
          <a:prstGeom prst="rect">
            <a:avLst/>
          </a:prstGeom>
          <a:solidFill>
            <a:schemeClr val="bg1">
              <a:lumMod val="95000"/>
            </a:schemeClr>
          </a:solidFill>
        </p:spPr>
        <p:txBody>
          <a:bodyPr wrap="non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kmeans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KMeans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n_clusters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=3).fit(data)</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6" name="Rectangle 5"/>
          <p:cNvSpPr/>
          <p:nvPr/>
        </p:nvSpPr>
        <p:spPr>
          <a:xfrm>
            <a:off x="782472" y="4192769"/>
            <a:ext cx="9139450" cy="646331"/>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qualite_classement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metrics</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.silhouette_score</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data,</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les_valeurs_Y</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qualite</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du </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clustering</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qualite_classement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7" name="Rectangle 6"/>
          <p:cNvSpPr/>
          <p:nvPr/>
        </p:nvSpPr>
        <p:spPr>
          <a:xfrm>
            <a:off x="686937" y="5241159"/>
            <a:ext cx="6096000" cy="1200329"/>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centroids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kmeans.cluster_centers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_</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"Centre classe 0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centroids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"Centre classe 1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centroids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[1])</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"Centre </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classe</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2 : "</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centroids[2])</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2" name="Image 1"/>
          <p:cNvPicPr>
            <a:picLocks noChangeAspect="1"/>
          </p:cNvPicPr>
          <p:nvPr/>
        </p:nvPicPr>
        <p:blipFill>
          <a:blip r:embed="rId2"/>
          <a:stretch>
            <a:fillRect/>
          </a:stretch>
        </p:blipFill>
        <p:spPr>
          <a:xfrm>
            <a:off x="1681026" y="1792666"/>
            <a:ext cx="9082017" cy="3996088"/>
          </a:xfrm>
          <a:prstGeom prst="rect">
            <a:avLst/>
          </a:prstGeom>
        </p:spPr>
      </p:pic>
    </p:spTree>
    <p:extLst>
      <p:ext uri="{BB962C8B-B14F-4D97-AF65-F5344CB8AC3E}">
        <p14:creationId xmlns:p14="http://schemas.microsoft.com/office/powerpoint/2010/main" val="12578189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4233" y="1022444"/>
            <a:ext cx="6096000" cy="923330"/>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Une fois les classes calculées, la méthode </a:t>
            </a:r>
            <a:r>
              <a:rPr lang="fr-FR" b="1" dirty="0" err="1">
                <a:latin typeface="Times New Roman" panose="02020603050405020304" pitchFamily="18" charset="0"/>
                <a:ea typeface="Times New Roman" panose="02020603050405020304" pitchFamily="18" charset="0"/>
              </a:rPr>
              <a:t>predict</a:t>
            </a:r>
            <a:r>
              <a:rPr lang="fr-FR" b="1" dirty="0">
                <a:latin typeface="Times New Roman" panose="02020603050405020304" pitchFamily="18" charset="0"/>
                <a:ea typeface="Times New Roman" panose="02020603050405020304" pitchFamily="18" charset="0"/>
              </a:rPr>
              <a:t>()</a:t>
            </a:r>
            <a:r>
              <a:rPr lang="fr-FR" dirty="0">
                <a:latin typeface="Times New Roman" panose="02020603050405020304" pitchFamily="18" charset="0"/>
                <a:ea typeface="Times New Roman" panose="02020603050405020304" pitchFamily="18" charset="0"/>
              </a:rPr>
              <a:t> permet de connaître la classe de rattachement de chaque donnée d'entrée stockée dans le tableau </a:t>
            </a:r>
            <a:r>
              <a:rPr lang="fr-FR" b="1" dirty="0">
                <a:latin typeface="Times New Roman" panose="02020603050405020304" pitchFamily="18" charset="0"/>
                <a:ea typeface="Times New Roman" panose="02020603050405020304" pitchFamily="18" charset="0"/>
              </a:rPr>
              <a:t>data</a:t>
            </a:r>
            <a:r>
              <a:rPr lang="fr-FR" dirty="0">
                <a:latin typeface="Times New Roman" panose="02020603050405020304" pitchFamily="18" charset="0"/>
                <a:ea typeface="Times New Roman" panose="02020603050405020304" pitchFamily="18" charset="0"/>
              </a:rPr>
              <a:t>.</a:t>
            </a:r>
          </a:p>
        </p:txBody>
      </p:sp>
      <p:sp>
        <p:nvSpPr>
          <p:cNvPr id="3" name="ZoneTexte 2"/>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sp>
        <p:nvSpPr>
          <p:cNvPr id="4" name="Rectangle 3"/>
          <p:cNvSpPr/>
          <p:nvPr/>
        </p:nvSpPr>
        <p:spPr>
          <a:xfrm>
            <a:off x="1251693" y="2154932"/>
            <a:ext cx="6096000" cy="646331"/>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pred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kmeans.predict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(data)</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"prevision : "</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pred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5" name="Image 4"/>
          <p:cNvPicPr/>
          <p:nvPr/>
        </p:nvPicPr>
        <p:blipFill>
          <a:blip r:embed="rId2"/>
          <a:stretch>
            <a:fillRect/>
          </a:stretch>
        </p:blipFill>
        <p:spPr>
          <a:xfrm>
            <a:off x="5527344" y="2661313"/>
            <a:ext cx="6335144" cy="3938071"/>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1353691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sp>
        <p:nvSpPr>
          <p:cNvPr id="3" name="Rectangle 2"/>
          <p:cNvSpPr/>
          <p:nvPr/>
        </p:nvSpPr>
        <p:spPr>
          <a:xfrm>
            <a:off x="823415" y="1109218"/>
            <a:ext cx="6096000" cy="1200329"/>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En limitant la représentation aux 3 premiers attributs, il est possible d'obtenir une représentation graphique des individus avec une couleur affectée à chaque point (individu) en fonction de la classe d'affectation. </a:t>
            </a:r>
          </a:p>
        </p:txBody>
      </p:sp>
      <p:sp>
        <p:nvSpPr>
          <p:cNvPr id="4" name="Rectangle 3"/>
          <p:cNvSpPr/>
          <p:nvPr/>
        </p:nvSpPr>
        <p:spPr>
          <a:xfrm>
            <a:off x="2298591" y="2626658"/>
            <a:ext cx="8702722" cy="1477328"/>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fig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plt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.figure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ax =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fig.add_subplot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(111, projection=</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'3d'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ax.scatter</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(data[:,0], data[:,1], data[:,2], c=</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pred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plt</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.show</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4408968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pic>
        <p:nvPicPr>
          <p:cNvPr id="3" name="Image 2"/>
          <p:cNvPicPr/>
          <p:nvPr/>
        </p:nvPicPr>
        <p:blipFill rotWithShape="1">
          <a:blip r:embed="rId2">
            <a:grayscl/>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rcRect l="511" t="372" b="536"/>
          <a:stretch/>
        </p:blipFill>
        <p:spPr bwMode="auto">
          <a:xfrm>
            <a:off x="927991" y="1340575"/>
            <a:ext cx="6114254" cy="4923747"/>
          </a:xfrm>
          <a:prstGeom prst="rect">
            <a:avLst/>
          </a:prstGeom>
          <a:ln>
            <a:noFill/>
          </a:ln>
          <a:effectLst>
            <a:outerShdw blurRad="63500" sx="102000" sy="102000" algn="ctr" rotWithShape="0">
              <a:prstClr val="black">
                <a:alpha val="40000"/>
              </a:prst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6256092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354284" y="644341"/>
            <a:ext cx="2566857" cy="461665"/>
          </a:xfrm>
          <a:prstGeom prst="rect">
            <a:avLst/>
          </a:prstGeom>
          <a:noFill/>
        </p:spPr>
        <p:txBody>
          <a:bodyPr wrap="none" rtlCol="0">
            <a:spAutoFit/>
          </a:bodyPr>
          <a:lstStyle/>
          <a:p>
            <a:r>
              <a:rPr lang="fr-FR" sz="2400" b="1" dirty="0" smtClean="0"/>
              <a:t>Les librairies tierce</a:t>
            </a:r>
            <a:endParaRPr lang="fr-FR" sz="2400" b="1" dirty="0"/>
          </a:p>
        </p:txBody>
      </p:sp>
      <p:sp>
        <p:nvSpPr>
          <p:cNvPr id="3" name="Rectangle 2"/>
          <p:cNvSpPr/>
          <p:nvPr/>
        </p:nvSpPr>
        <p:spPr>
          <a:xfrm>
            <a:off x="1925233" y="2016807"/>
            <a:ext cx="1954381" cy="369332"/>
          </a:xfrm>
          <a:prstGeom prst="rect">
            <a:avLst/>
          </a:prstGeom>
        </p:spPr>
        <p:txBody>
          <a:bodyPr wrap="none">
            <a:spAutoFit/>
          </a:bodyPr>
          <a:lstStyle/>
          <a:p>
            <a:r>
              <a:rPr lang="fr-FR" b="1" dirty="0">
                <a:latin typeface="Times New Roman" panose="02020603050405020304" pitchFamily="18" charset="0"/>
                <a:ea typeface="Times New Roman" panose="02020603050405020304" pitchFamily="18" charset="0"/>
              </a:rPr>
              <a:t>pip install </a:t>
            </a:r>
            <a:r>
              <a:rPr lang="fr-FR" b="1" dirty="0" err="1">
                <a:latin typeface="Times New Roman" panose="02020603050405020304" pitchFamily="18" charset="0"/>
                <a:ea typeface="Times New Roman" panose="02020603050405020304" pitchFamily="18" charset="0"/>
              </a:rPr>
              <a:t>sklearn</a:t>
            </a:r>
            <a:endParaRPr lang="fr-FR" dirty="0"/>
          </a:p>
        </p:txBody>
      </p:sp>
      <p:pic>
        <p:nvPicPr>
          <p:cNvPr id="8" name="Image 7"/>
          <p:cNvPicPr/>
          <p:nvPr/>
        </p:nvPicPr>
        <p:blipFill>
          <a:blip r:embed="rId2">
            <a:extLst>
              <a:ext uri="{28A0092B-C50C-407E-A947-70E740481C1C}">
                <a14:useLocalDpi xmlns:a14="http://schemas.microsoft.com/office/drawing/2010/main" val="0"/>
              </a:ext>
            </a:extLst>
          </a:blip>
          <a:srcRect/>
          <a:stretch>
            <a:fillRect/>
          </a:stretch>
        </p:blipFill>
        <p:spPr bwMode="auto">
          <a:xfrm>
            <a:off x="4747141" y="1871033"/>
            <a:ext cx="5461384" cy="1513612"/>
          </a:xfrm>
          <a:prstGeom prst="rect">
            <a:avLst/>
          </a:prstGeom>
          <a:effectLst>
            <a:outerShdw blurRad="63500" sx="102000" sy="102000" algn="ctr" rotWithShape="0">
              <a:prstClr val="black">
                <a:alpha val="40000"/>
              </a:prstClr>
            </a:outerShdw>
          </a:effectLst>
        </p:spPr>
      </p:pic>
      <p:sp>
        <p:nvSpPr>
          <p:cNvPr id="4" name="Rectangle 3"/>
          <p:cNvSpPr/>
          <p:nvPr/>
        </p:nvSpPr>
        <p:spPr>
          <a:xfrm>
            <a:off x="1899585" y="4186029"/>
            <a:ext cx="1980029" cy="369332"/>
          </a:xfrm>
          <a:prstGeom prst="rect">
            <a:avLst/>
          </a:prstGeom>
        </p:spPr>
        <p:txBody>
          <a:bodyPr wrap="none">
            <a:spAutoFit/>
          </a:bodyPr>
          <a:lstStyle/>
          <a:p>
            <a:r>
              <a:rPr lang="fr-FR" b="1" dirty="0">
                <a:latin typeface="Times New Roman" panose="02020603050405020304" pitchFamily="18" charset="0"/>
                <a:ea typeface="Times New Roman" panose="02020603050405020304" pitchFamily="18" charset="0"/>
              </a:rPr>
              <a:t>pip install </a:t>
            </a:r>
            <a:r>
              <a:rPr lang="fr-FR" b="1" dirty="0" err="1">
                <a:latin typeface="Times New Roman" panose="02020603050405020304" pitchFamily="18" charset="0"/>
                <a:ea typeface="Times New Roman" panose="02020603050405020304" pitchFamily="18" charset="0"/>
              </a:rPr>
              <a:t>xgboost</a:t>
            </a:r>
            <a:endParaRPr lang="fr-FR" dirty="0"/>
          </a:p>
        </p:txBody>
      </p:sp>
    </p:spTree>
    <p:extLst>
      <p:ext uri="{BB962C8B-B14F-4D97-AF65-F5344CB8AC3E}">
        <p14:creationId xmlns:p14="http://schemas.microsoft.com/office/powerpoint/2010/main" val="38967157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358" y="1411490"/>
            <a:ext cx="6096000" cy="923330"/>
          </a:xfrm>
          <a:prstGeom prst="rect">
            <a:avLst/>
          </a:prstGeom>
        </p:spPr>
        <p:txBody>
          <a:bodyPr>
            <a:spAutoFit/>
          </a:bodyPr>
          <a:lstStyle/>
          <a:p>
            <a:r>
              <a:rPr lang="fr-FR" dirty="0">
                <a:latin typeface="Times New Roman" panose="02020603050405020304" pitchFamily="18" charset="0"/>
                <a:ea typeface="Times New Roman" panose="02020603050405020304" pitchFamily="18" charset="0"/>
              </a:rPr>
              <a:t>Les classes étant constituées, il est possible d'analyser l'affectation des individus aux classes en sélectionnant par exemple, l'individu numéro 4 du fichier </a:t>
            </a:r>
            <a:r>
              <a:rPr lang="fr-FR" b="1" dirty="0">
                <a:latin typeface="Times New Roman" panose="02020603050405020304" pitchFamily="18" charset="0"/>
                <a:ea typeface="Times New Roman" panose="02020603050405020304" pitchFamily="18" charset="0"/>
              </a:rPr>
              <a:t>diabetes.csv</a:t>
            </a:r>
            <a:r>
              <a:rPr lang="fr-FR" dirty="0">
                <a:latin typeface="Times New Roman" panose="02020603050405020304" pitchFamily="18" charset="0"/>
                <a:ea typeface="Times New Roman" panose="02020603050405020304" pitchFamily="18" charset="0"/>
              </a:rPr>
              <a:t> </a:t>
            </a:r>
            <a:endParaRPr lang="fr-FR" dirty="0"/>
          </a:p>
        </p:txBody>
      </p:sp>
      <p:sp>
        <p:nvSpPr>
          <p:cNvPr id="3" name="ZoneTexte 2"/>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pic>
        <p:nvPicPr>
          <p:cNvPr id="4" name="Image 3"/>
          <p:cNvPicPr/>
          <p:nvPr/>
        </p:nvPicPr>
        <p:blipFill>
          <a:blip r:embed="rId2">
            <a:grayscl/>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rcRect/>
          <a:stretch>
            <a:fillRect/>
          </a:stretch>
        </p:blipFill>
        <p:spPr bwMode="auto">
          <a:xfrm>
            <a:off x="6851177" y="1411490"/>
            <a:ext cx="4844954" cy="2575072"/>
          </a:xfrm>
          <a:prstGeom prst="rect">
            <a:avLst/>
          </a:prstGeom>
          <a:ln>
            <a:noFill/>
          </a:ln>
          <a:effectLst>
            <a:outerShdw blurRad="63500" sx="102000" sy="102000" algn="ctr" rotWithShape="0">
              <a:prstClr val="black">
                <a:alpha val="40000"/>
              </a:prstClr>
            </a:outerShdw>
          </a:effectLst>
        </p:spPr>
      </p:pic>
      <p:sp>
        <p:nvSpPr>
          <p:cNvPr id="5" name="Rectangle 4"/>
          <p:cNvSpPr/>
          <p:nvPr/>
        </p:nvSpPr>
        <p:spPr>
          <a:xfrm>
            <a:off x="1096371" y="4144280"/>
            <a:ext cx="6096000" cy="923330"/>
          </a:xfrm>
          <a:prstGeom prst="rect">
            <a:avLst/>
          </a:prstGeom>
        </p:spPr>
        <p:txBody>
          <a:bodyPr>
            <a:spAutoFit/>
          </a:bodyPr>
          <a:lstStyle/>
          <a:p>
            <a:r>
              <a:rPr lang="fr-FR" dirty="0" smtClean="0">
                <a:latin typeface="Times New Roman" panose="02020603050405020304" pitchFamily="18" charset="0"/>
                <a:ea typeface="Times New Roman" panose="02020603050405020304" pitchFamily="18" charset="0"/>
              </a:rPr>
              <a:t>Ceci montre </a:t>
            </a:r>
            <a:r>
              <a:rPr lang="fr-FR" dirty="0">
                <a:latin typeface="Times New Roman" panose="02020603050405020304" pitchFamily="18" charset="0"/>
                <a:ea typeface="Times New Roman" panose="02020603050405020304" pitchFamily="18" charset="0"/>
              </a:rPr>
              <a:t>que cet individu est affecté à la classe 0, information qu'il est possible de "retrouver" en interrogeant la méthode </a:t>
            </a:r>
            <a:r>
              <a:rPr lang="fr-FR" b="1" dirty="0" err="1">
                <a:latin typeface="Times New Roman" panose="02020603050405020304" pitchFamily="18" charset="0"/>
                <a:ea typeface="Times New Roman" panose="02020603050405020304" pitchFamily="18" charset="0"/>
              </a:rPr>
              <a:t>predict</a:t>
            </a:r>
            <a:r>
              <a:rPr lang="fr-FR" b="1" dirty="0">
                <a:latin typeface="Times New Roman" panose="02020603050405020304" pitchFamily="18" charset="0"/>
                <a:ea typeface="Times New Roman" panose="02020603050405020304" pitchFamily="18" charset="0"/>
              </a:rPr>
              <a:t>()</a:t>
            </a:r>
            <a:r>
              <a:rPr lang="fr-FR" dirty="0">
                <a:latin typeface="Times New Roman" panose="02020603050405020304" pitchFamily="18" charset="0"/>
                <a:ea typeface="Times New Roman" panose="02020603050405020304" pitchFamily="18" charset="0"/>
              </a:rPr>
              <a:t>.</a:t>
            </a:r>
            <a:endParaRPr lang="fr-FR" dirty="0"/>
          </a:p>
        </p:txBody>
      </p:sp>
      <p:sp>
        <p:nvSpPr>
          <p:cNvPr id="6" name="Rectangle 5"/>
          <p:cNvSpPr/>
          <p:nvPr/>
        </p:nvSpPr>
        <p:spPr>
          <a:xfrm>
            <a:off x="4576549" y="5067610"/>
            <a:ext cx="6096000" cy="1200329"/>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numpy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X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.array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([[1,89,66,23,94,28.1,0.167,21]])</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pred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kmeans.predict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(X)</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classe</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 "</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pred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21679333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sp>
        <p:nvSpPr>
          <p:cNvPr id="3" name="Rectangle 2"/>
          <p:cNvSpPr/>
          <p:nvPr/>
        </p:nvSpPr>
        <p:spPr>
          <a:xfrm>
            <a:off x="1423917" y="1575264"/>
            <a:ext cx="7911152" cy="646331"/>
          </a:xfrm>
          <a:prstGeom prst="rect">
            <a:avLst/>
          </a:prstGeom>
        </p:spPr>
        <p:txBody>
          <a:bodyPr wrap="square">
            <a:spAutoFit/>
          </a:bodyPr>
          <a:lstStyle/>
          <a:p>
            <a:pPr algn="just">
              <a:spcBef>
                <a:spcPts val="600"/>
              </a:spcBef>
              <a:spcAft>
                <a:spcPts val="0"/>
              </a:spcAft>
            </a:pPr>
            <a:r>
              <a:rPr lang="fr-FR" dirty="0" smtClean="0">
                <a:latin typeface="Times New Roman" panose="02020603050405020304" pitchFamily="18" charset="0"/>
                <a:ea typeface="Times New Roman" panose="02020603050405020304" pitchFamily="18" charset="0"/>
              </a:rPr>
              <a:t>L'intérêt principal réside dans le fait qu'il est possible de tester l'appartenance à une classe, pour un individu ne faisant pas parti de la base d'apprentissage.</a:t>
            </a:r>
            <a:endParaRPr lang="fr-FR" dirty="0">
              <a:latin typeface="Times New Roman" panose="02020603050405020304" pitchFamily="18" charset="0"/>
              <a:ea typeface="Times New Roman" panose="02020603050405020304" pitchFamily="18" charset="0"/>
            </a:endParaRPr>
          </a:p>
        </p:txBody>
      </p:sp>
      <p:pic>
        <p:nvPicPr>
          <p:cNvPr id="4" name="Image 3"/>
          <p:cNvPicPr>
            <a:picLocks noChangeAspect="1"/>
          </p:cNvPicPr>
          <p:nvPr/>
        </p:nvPicPr>
        <p:blipFill>
          <a:blip r:embed="rId2"/>
          <a:stretch>
            <a:fillRect/>
          </a:stretch>
        </p:blipFill>
        <p:spPr>
          <a:xfrm>
            <a:off x="9772951" y="195206"/>
            <a:ext cx="1802493" cy="1821601"/>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1423916" y="2840461"/>
                <a:ext cx="8866495" cy="923330"/>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Par exemple, </a:t>
                </a:r>
                <a14:m>
                  <m:oMath xmlns:m="http://schemas.openxmlformats.org/officeDocument/2006/math">
                    <m:r>
                      <a:rPr lang="fr-FR" i="1">
                        <a:latin typeface="Cambria Math" panose="02040503050406030204" pitchFamily="18" charset="0"/>
                        <a:ea typeface="Times New Roman" panose="02020603050405020304" pitchFamily="18" charset="0"/>
                      </a:rPr>
                      <m:t>[1,90,70,23,94,28.1,0.167,21]</m:t>
                    </m:r>
                  </m:oMath>
                </a14:m>
                <a:r>
                  <a:rPr lang="fr-FR" dirty="0">
                    <a:latin typeface="Times New Roman" panose="02020603050405020304" pitchFamily="18" charset="0"/>
                    <a:ea typeface="Times New Roman" panose="02020603050405020304" pitchFamily="18" charset="0"/>
                  </a:rPr>
                  <a:t> est suffisamment "proche" de l'individu précédent, pour qu'il soit raisonnable de penser que lui aussi doit être considéré comme étant de classe 2. Le code Python qui permet de tester cette hypothèse est le suivant </a:t>
                </a:r>
              </a:p>
            </p:txBody>
          </p:sp>
        </mc:Choice>
        <mc:Fallback xmlns="">
          <p:sp>
            <p:nvSpPr>
              <p:cNvPr id="5" name="Rectangle 4"/>
              <p:cNvSpPr>
                <a:spLocks noRot="1" noChangeAspect="1" noMove="1" noResize="1" noEditPoints="1" noAdjustHandles="1" noChangeArrowheads="1" noChangeShapeType="1" noTextEdit="1"/>
              </p:cNvSpPr>
              <p:nvPr/>
            </p:nvSpPr>
            <p:spPr>
              <a:xfrm>
                <a:off x="1423916" y="2840461"/>
                <a:ext cx="8866495" cy="923330"/>
              </a:xfrm>
              <a:prstGeom prst="rect">
                <a:avLst/>
              </a:prstGeom>
              <a:blipFill>
                <a:blip r:embed="rId3"/>
                <a:stretch>
                  <a:fillRect l="-619" t="-3974" r="-550" b="-9934"/>
                </a:stretch>
              </a:blipFill>
            </p:spPr>
            <p:txBody>
              <a:bodyPr/>
              <a:lstStyle/>
              <a:p>
                <a:r>
                  <a:rPr lang="fr-FR">
                    <a:noFill/>
                  </a:rPr>
                  <a:t> </a:t>
                </a:r>
              </a:p>
            </p:txBody>
          </p:sp>
        </mc:Fallback>
      </mc:AlternateContent>
      <p:sp>
        <p:nvSpPr>
          <p:cNvPr id="6" name="Rectangle 5"/>
          <p:cNvSpPr/>
          <p:nvPr/>
        </p:nvSpPr>
        <p:spPr>
          <a:xfrm>
            <a:off x="3853217" y="4382657"/>
            <a:ext cx="6096000" cy="1200329"/>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X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en-US" dirty="0" err="1">
                <a:latin typeface="Consolas" panose="020B0609020204030204" pitchFamily="49" charset="0"/>
                <a:ea typeface="Times New Roman" panose="02020603050405020304" pitchFamily="18" charset="0"/>
                <a:cs typeface="Consolas" panose="020B0609020204030204" pitchFamily="49" charset="0"/>
              </a:rPr>
              <a:t>.array</a:t>
            </a:r>
            <a:r>
              <a:rPr lang="en-US" dirty="0">
                <a:latin typeface="Consolas" panose="020B0609020204030204" pitchFamily="49" charset="0"/>
                <a:ea typeface="Times New Roman" panose="02020603050405020304" pitchFamily="18" charset="0"/>
                <a:cs typeface="Consolas" panose="020B0609020204030204" pitchFamily="49" charset="0"/>
              </a:rPr>
              <a:t>([[1,90,70,23,94,28.1,0.167,21]])</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"X= "</a:t>
            </a:r>
            <a:r>
              <a:rPr lang="en-US" dirty="0">
                <a:latin typeface="Consolas" panose="020B0609020204030204" pitchFamily="49" charset="0"/>
                <a:ea typeface="Times New Roman" panose="02020603050405020304" pitchFamily="18" charset="0"/>
                <a:cs typeface="Consolas" panose="020B0609020204030204" pitchFamily="49" charset="0"/>
              </a:rPr>
              <a:t>, X)</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latin typeface="Consolas" panose="020B0609020204030204" pitchFamily="49" charset="0"/>
                <a:ea typeface="Times New Roman" panose="02020603050405020304" pitchFamily="18" charset="0"/>
                <a:cs typeface="Consolas" panose="020B0609020204030204" pitchFamily="49" charset="0"/>
              </a:rPr>
              <a:t>pred</a:t>
            </a:r>
            <a:r>
              <a:rPr lang="en-US" dirty="0">
                <a:latin typeface="Consolas" panose="020B0609020204030204" pitchFamily="49" charset="0"/>
                <a:ea typeface="Times New Roman" panose="02020603050405020304" pitchFamily="18" charset="0"/>
                <a:cs typeface="Consolas" panose="020B0609020204030204" pitchFamily="49" charset="0"/>
              </a:rPr>
              <a:t> = </a:t>
            </a:r>
            <a:r>
              <a:rPr lang="en-US" dirty="0" err="1">
                <a:latin typeface="Consolas" panose="020B0609020204030204" pitchFamily="49" charset="0"/>
                <a:ea typeface="Times New Roman" panose="02020603050405020304" pitchFamily="18" charset="0"/>
                <a:cs typeface="Consolas" panose="020B0609020204030204" pitchFamily="49" charset="0"/>
              </a:rPr>
              <a:t>kmeans.predict</a:t>
            </a:r>
            <a:r>
              <a:rPr lang="en-US" dirty="0">
                <a:latin typeface="Consolas" panose="020B0609020204030204" pitchFamily="49" charset="0"/>
                <a:ea typeface="Times New Roman" panose="02020603050405020304" pitchFamily="18" charset="0"/>
                <a:cs typeface="Consolas" panose="020B0609020204030204" pitchFamily="49" charset="0"/>
              </a:rPr>
              <a:t>(X)</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classe</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 "</a:t>
            </a:r>
            <a:r>
              <a:rPr lang="en-US" dirty="0">
                <a:latin typeface="Consolas" panose="020B0609020204030204" pitchFamily="49" charset="0"/>
                <a:ea typeface="Times New Roman" panose="02020603050405020304" pitchFamily="18" charset="0"/>
                <a:cs typeface="Consolas" panose="020B0609020204030204" pitchFamily="49" charset="0"/>
              </a:rPr>
              <a:t>, </a:t>
            </a:r>
            <a:r>
              <a:rPr lang="en-US" dirty="0" err="1">
                <a:latin typeface="Consolas" panose="020B0609020204030204" pitchFamily="49" charset="0"/>
                <a:ea typeface="Times New Roman" panose="02020603050405020304" pitchFamily="18" charset="0"/>
                <a:cs typeface="Consolas" panose="020B0609020204030204" pitchFamily="49" charset="0"/>
              </a:rPr>
              <a:t>pred</a:t>
            </a:r>
            <a:r>
              <a:rPr lang="en-US" dirty="0">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28931697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p:sp>
        <p:nvSpPr>
          <p:cNvPr id="3" name="Rectangle 2"/>
          <p:cNvSpPr/>
          <p:nvPr/>
        </p:nvSpPr>
        <p:spPr>
          <a:xfrm>
            <a:off x="1423917" y="1575264"/>
            <a:ext cx="7911152" cy="646331"/>
          </a:xfrm>
          <a:prstGeom prst="rect">
            <a:avLst/>
          </a:prstGeom>
        </p:spPr>
        <p:txBody>
          <a:bodyPr wrap="square">
            <a:spAutoFit/>
          </a:bodyPr>
          <a:lstStyle/>
          <a:p>
            <a:pPr algn="just">
              <a:spcBef>
                <a:spcPts val="600"/>
              </a:spcBef>
              <a:spcAft>
                <a:spcPts val="0"/>
              </a:spcAft>
            </a:pPr>
            <a:r>
              <a:rPr lang="fr-FR" dirty="0" smtClean="0">
                <a:latin typeface="Times New Roman" panose="02020603050405020304" pitchFamily="18" charset="0"/>
                <a:ea typeface="Times New Roman" panose="02020603050405020304" pitchFamily="18" charset="0"/>
              </a:rPr>
              <a:t>L'intérêt principal réside dans le fait qu'il est possible de tester l'appartenance à une classe, pour un individu ne faisant pas parti de la base d'apprentissage.</a:t>
            </a:r>
            <a:endParaRPr lang="fr-FR" dirty="0">
              <a:latin typeface="Times New Roman" panose="02020603050405020304" pitchFamily="18" charset="0"/>
              <a:ea typeface="Times New Roman" panose="02020603050405020304" pitchFamily="18" charset="0"/>
            </a:endParaRPr>
          </a:p>
        </p:txBody>
      </p:sp>
      <p:pic>
        <p:nvPicPr>
          <p:cNvPr id="4" name="Image 3"/>
          <p:cNvPicPr>
            <a:picLocks noChangeAspect="1"/>
          </p:cNvPicPr>
          <p:nvPr/>
        </p:nvPicPr>
        <p:blipFill>
          <a:blip r:embed="rId2"/>
          <a:stretch>
            <a:fillRect/>
          </a:stretch>
        </p:blipFill>
        <p:spPr>
          <a:xfrm>
            <a:off x="9772951" y="195206"/>
            <a:ext cx="1802493" cy="1821601"/>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1423916" y="2840461"/>
                <a:ext cx="8866495" cy="923330"/>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Par exemple, </a:t>
                </a:r>
                <a14:m>
                  <m:oMath xmlns:m="http://schemas.openxmlformats.org/officeDocument/2006/math">
                    <m:r>
                      <a:rPr lang="fr-FR" i="1">
                        <a:latin typeface="Cambria Math" panose="02040503050406030204" pitchFamily="18" charset="0"/>
                        <a:ea typeface="Times New Roman" panose="02020603050405020304" pitchFamily="18" charset="0"/>
                      </a:rPr>
                      <m:t>[1,90,70,23,94,28.1,0.167,21]</m:t>
                    </m:r>
                  </m:oMath>
                </a14:m>
                <a:r>
                  <a:rPr lang="fr-FR" dirty="0">
                    <a:latin typeface="Times New Roman" panose="02020603050405020304" pitchFamily="18" charset="0"/>
                    <a:ea typeface="Times New Roman" panose="02020603050405020304" pitchFamily="18" charset="0"/>
                  </a:rPr>
                  <a:t> est suffisamment "proche" de l'individu précédent, pour qu'il soit raisonnable de penser que lui aussi doit être considéré comme étant de classe 2. Le code Python qui permet de tester cette hypothèse est le suivant </a:t>
                </a:r>
              </a:p>
            </p:txBody>
          </p:sp>
        </mc:Choice>
        <mc:Fallback xmlns="">
          <p:sp>
            <p:nvSpPr>
              <p:cNvPr id="5" name="Rectangle 4"/>
              <p:cNvSpPr>
                <a:spLocks noRot="1" noChangeAspect="1" noMove="1" noResize="1" noEditPoints="1" noAdjustHandles="1" noChangeArrowheads="1" noChangeShapeType="1" noTextEdit="1"/>
              </p:cNvSpPr>
              <p:nvPr/>
            </p:nvSpPr>
            <p:spPr>
              <a:xfrm>
                <a:off x="1423916" y="2840461"/>
                <a:ext cx="8866495" cy="923330"/>
              </a:xfrm>
              <a:prstGeom prst="rect">
                <a:avLst/>
              </a:prstGeom>
              <a:blipFill>
                <a:blip r:embed="rId3"/>
                <a:stretch>
                  <a:fillRect l="-619" t="-3974" r="-550" b="-9934"/>
                </a:stretch>
              </a:blipFill>
            </p:spPr>
            <p:txBody>
              <a:bodyPr/>
              <a:lstStyle/>
              <a:p>
                <a:r>
                  <a:rPr lang="fr-FR">
                    <a:noFill/>
                  </a:rPr>
                  <a:t> </a:t>
                </a:r>
              </a:p>
            </p:txBody>
          </p:sp>
        </mc:Fallback>
      </mc:AlternateContent>
      <p:sp>
        <p:nvSpPr>
          <p:cNvPr id="6" name="Rectangle 5"/>
          <p:cNvSpPr/>
          <p:nvPr/>
        </p:nvSpPr>
        <p:spPr>
          <a:xfrm>
            <a:off x="3853217" y="4382657"/>
            <a:ext cx="6096000" cy="1200329"/>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X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en-US" dirty="0" err="1">
                <a:latin typeface="Consolas" panose="020B0609020204030204" pitchFamily="49" charset="0"/>
                <a:ea typeface="Times New Roman" panose="02020603050405020304" pitchFamily="18" charset="0"/>
                <a:cs typeface="Consolas" panose="020B0609020204030204" pitchFamily="49" charset="0"/>
              </a:rPr>
              <a:t>.array</a:t>
            </a:r>
            <a:r>
              <a:rPr lang="en-US" dirty="0">
                <a:latin typeface="Consolas" panose="020B0609020204030204" pitchFamily="49" charset="0"/>
                <a:ea typeface="Times New Roman" panose="02020603050405020304" pitchFamily="18" charset="0"/>
                <a:cs typeface="Consolas" panose="020B0609020204030204" pitchFamily="49" charset="0"/>
              </a:rPr>
              <a:t>([[1,90,70,23,94,28.1,0.167,21]])</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"X= "</a:t>
            </a:r>
            <a:r>
              <a:rPr lang="en-US" dirty="0">
                <a:latin typeface="Consolas" panose="020B0609020204030204" pitchFamily="49" charset="0"/>
                <a:ea typeface="Times New Roman" panose="02020603050405020304" pitchFamily="18" charset="0"/>
                <a:cs typeface="Consolas" panose="020B0609020204030204" pitchFamily="49" charset="0"/>
              </a:rPr>
              <a:t>, X)</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latin typeface="Consolas" panose="020B0609020204030204" pitchFamily="49" charset="0"/>
                <a:ea typeface="Times New Roman" panose="02020603050405020304" pitchFamily="18" charset="0"/>
                <a:cs typeface="Consolas" panose="020B0609020204030204" pitchFamily="49" charset="0"/>
              </a:rPr>
              <a:t>pred</a:t>
            </a:r>
            <a:r>
              <a:rPr lang="en-US" dirty="0">
                <a:latin typeface="Consolas" panose="020B0609020204030204" pitchFamily="49" charset="0"/>
                <a:ea typeface="Times New Roman" panose="02020603050405020304" pitchFamily="18" charset="0"/>
                <a:cs typeface="Consolas" panose="020B0609020204030204" pitchFamily="49" charset="0"/>
              </a:rPr>
              <a:t> = </a:t>
            </a:r>
            <a:r>
              <a:rPr lang="en-US" dirty="0" err="1">
                <a:latin typeface="Consolas" panose="020B0609020204030204" pitchFamily="49" charset="0"/>
                <a:ea typeface="Times New Roman" panose="02020603050405020304" pitchFamily="18" charset="0"/>
                <a:cs typeface="Consolas" panose="020B0609020204030204" pitchFamily="49" charset="0"/>
              </a:rPr>
              <a:t>kmeans.predict</a:t>
            </a:r>
            <a:r>
              <a:rPr lang="en-US" dirty="0">
                <a:latin typeface="Consolas" panose="020B0609020204030204" pitchFamily="49" charset="0"/>
                <a:ea typeface="Times New Roman" panose="02020603050405020304" pitchFamily="18" charset="0"/>
                <a:cs typeface="Consolas" panose="020B0609020204030204" pitchFamily="49" charset="0"/>
              </a:rPr>
              <a:t>(X)</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classe</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 "</a:t>
            </a:r>
            <a:r>
              <a:rPr lang="en-US" dirty="0">
                <a:latin typeface="Consolas" panose="020B0609020204030204" pitchFamily="49" charset="0"/>
                <a:ea typeface="Times New Roman" panose="02020603050405020304" pitchFamily="18" charset="0"/>
                <a:cs typeface="Consolas" panose="020B0609020204030204" pitchFamily="49" charset="0"/>
              </a:rPr>
              <a:t>, </a:t>
            </a:r>
            <a:r>
              <a:rPr lang="en-US" dirty="0" err="1">
                <a:latin typeface="Consolas" panose="020B0609020204030204" pitchFamily="49" charset="0"/>
                <a:ea typeface="Times New Roman" panose="02020603050405020304" pitchFamily="18" charset="0"/>
                <a:cs typeface="Consolas" panose="020B0609020204030204" pitchFamily="49" charset="0"/>
              </a:rPr>
              <a:t>pred</a:t>
            </a:r>
            <a:r>
              <a:rPr lang="en-US" dirty="0">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7" name="Image 6"/>
          <p:cNvPicPr/>
          <p:nvPr/>
        </p:nvPicPr>
        <p:blipFill>
          <a:blip r:embed="rId4">
            <a:grayscl/>
          </a:blip>
          <a:stretch>
            <a:fillRect/>
          </a:stretch>
        </p:blipFill>
        <p:spPr>
          <a:xfrm>
            <a:off x="3077697" y="3904184"/>
            <a:ext cx="7867807" cy="2087183"/>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7183725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299693" y="330442"/>
            <a:ext cx="4700518" cy="461665"/>
          </a:xfrm>
          <a:prstGeom prst="rect">
            <a:avLst/>
          </a:prstGeom>
          <a:noFill/>
        </p:spPr>
        <p:txBody>
          <a:bodyPr wrap="none" rtlCol="0">
            <a:spAutoFit/>
          </a:bodyPr>
          <a:lstStyle/>
          <a:p>
            <a:r>
              <a:rPr lang="fr-FR" sz="2400" b="1" dirty="0" smtClean="0"/>
              <a:t>Traitement des données du diabète</a:t>
            </a:r>
            <a:endParaRPr lang="fr-FR" sz="2400" b="1" dirty="0"/>
          </a:p>
        </p:txBody>
      </p:sp>
      <mc:AlternateContent xmlns:mc="http://schemas.openxmlformats.org/markup-compatibility/2006" xmlns:a14="http://schemas.microsoft.com/office/drawing/2010/main">
        <mc:Choice Requires="a14">
          <p:sp>
            <p:nvSpPr>
              <p:cNvPr id="4" name="Rectangle 3"/>
              <p:cNvSpPr/>
              <p:nvPr/>
            </p:nvSpPr>
            <p:spPr>
              <a:xfrm>
                <a:off x="1041778" y="1193126"/>
                <a:ext cx="9098507" cy="646331"/>
              </a:xfrm>
              <a:prstGeom prst="rect">
                <a:avLst/>
              </a:prstGeom>
            </p:spPr>
            <p:txBody>
              <a:bodyPr wrap="square">
                <a:spAutoFit/>
              </a:bodyPr>
              <a:lstStyle/>
              <a:p>
                <a:r>
                  <a:rPr lang="fr-FR" dirty="0">
                    <a:latin typeface="Times New Roman" panose="02020603050405020304" pitchFamily="18" charset="0"/>
                    <a:ea typeface="Times New Roman" panose="02020603050405020304" pitchFamily="18" charset="0"/>
                  </a:rPr>
                  <a:t>L'individu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𝑋</m:t>
                    </m:r>
                    <m:r>
                      <a:rPr lang="fr-FR" i="1">
                        <a:latin typeface="Cambria Math" panose="02040503050406030204" pitchFamily="18" charset="0"/>
                        <a:ea typeface="Times New Roman" panose="02020603050405020304" pitchFamily="18" charset="0"/>
                        <a:cs typeface="Times New Roman" panose="02020603050405020304" pitchFamily="18" charset="0"/>
                      </a:rPr>
                      <m:t>=[4.0,158.442,72.0, 32.26, 441.28,35.10, 0.56, 34.76]</m:t>
                    </m:r>
                  </m:oMath>
                </a14:m>
                <a:r>
                  <a:rPr lang="fr-FR" dirty="0">
                    <a:latin typeface="Times New Roman" panose="02020603050405020304" pitchFamily="18" charset="0"/>
                    <a:ea typeface="Times New Roman" panose="02020603050405020304" pitchFamily="18" charset="0"/>
                  </a:rPr>
                  <a:t> est suffisamment proche du centre de la </a:t>
                </a:r>
                <a:r>
                  <a:rPr lang="fr-FR" dirty="0" smtClean="0">
                    <a:latin typeface="Times New Roman" panose="02020603050405020304" pitchFamily="18" charset="0"/>
                    <a:ea typeface="Times New Roman" panose="02020603050405020304" pitchFamily="18" charset="0"/>
                  </a:rPr>
                  <a:t>première </a:t>
                </a:r>
                <a:r>
                  <a:rPr lang="fr-FR" dirty="0">
                    <a:latin typeface="Times New Roman" panose="02020603050405020304" pitchFamily="18" charset="0"/>
                    <a:ea typeface="Times New Roman" panose="02020603050405020304" pitchFamily="18" charset="0"/>
                  </a:rPr>
                  <a:t>classe </a:t>
                </a:r>
                <a:r>
                  <a:rPr lang="fr-FR" dirty="0"/>
                  <a:t>pour qu'il soit raisonnable de le rattacher à la classe numéro 1.</a:t>
                </a:r>
              </a:p>
            </p:txBody>
          </p:sp>
        </mc:Choice>
        <mc:Fallback xmlns="">
          <p:sp>
            <p:nvSpPr>
              <p:cNvPr id="4" name="Rectangle 3"/>
              <p:cNvSpPr>
                <a:spLocks noRot="1" noChangeAspect="1" noMove="1" noResize="1" noEditPoints="1" noAdjustHandles="1" noChangeArrowheads="1" noChangeShapeType="1" noTextEdit="1"/>
              </p:cNvSpPr>
              <p:nvPr/>
            </p:nvSpPr>
            <p:spPr>
              <a:xfrm>
                <a:off x="1041778" y="1193126"/>
                <a:ext cx="9098507" cy="646331"/>
              </a:xfrm>
              <a:prstGeom prst="rect">
                <a:avLst/>
              </a:prstGeom>
              <a:blipFill>
                <a:blip r:embed="rId2"/>
                <a:stretch>
                  <a:fillRect l="-603" t="-5660" b="-14151"/>
                </a:stretch>
              </a:blipFill>
            </p:spPr>
            <p:txBody>
              <a:bodyPr/>
              <a:lstStyle/>
              <a:p>
                <a:r>
                  <a:rPr lang="fr-FR">
                    <a:noFill/>
                  </a:rPr>
                  <a:t> </a:t>
                </a:r>
              </a:p>
            </p:txBody>
          </p:sp>
        </mc:Fallback>
      </mc:AlternateContent>
      <p:sp>
        <p:nvSpPr>
          <p:cNvPr id="5" name="Rectangle 4"/>
          <p:cNvSpPr/>
          <p:nvPr/>
        </p:nvSpPr>
        <p:spPr>
          <a:xfrm>
            <a:off x="1992573" y="2117130"/>
            <a:ext cx="9048465" cy="1200329"/>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X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.array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([[4.0, 158.442,72.0, 32.26, 441.28,35.10, 0.56, 34.76]])</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"X= "</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X)</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pred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kmeans.predict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(X)</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classe</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 "</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pred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6" name="Image 5"/>
          <p:cNvPicPr/>
          <p:nvPr/>
        </p:nvPicPr>
        <p:blipFill>
          <a:blip r:embed="rId3">
            <a:grayscl/>
          </a:blip>
          <a:stretch>
            <a:fillRect/>
          </a:stretch>
        </p:blipFill>
        <p:spPr>
          <a:xfrm>
            <a:off x="1610435" y="3855430"/>
            <a:ext cx="7629099" cy="1972164"/>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0429917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194225" y="2718801"/>
            <a:ext cx="6778394" cy="584775"/>
          </a:xfrm>
          <a:prstGeom prst="rect">
            <a:avLst/>
          </a:prstGeom>
          <a:noFill/>
        </p:spPr>
        <p:txBody>
          <a:bodyPr wrap="none" rtlCol="0">
            <a:spAutoFit/>
          </a:bodyPr>
          <a:lstStyle/>
          <a:p>
            <a:r>
              <a:rPr lang="fr-FR" sz="3200" b="1" dirty="0"/>
              <a:t>Classification Ascendante </a:t>
            </a:r>
            <a:r>
              <a:rPr lang="fr-FR" sz="3200" b="1" dirty="0" smtClean="0"/>
              <a:t>Hiérarchique</a:t>
            </a:r>
            <a:endParaRPr lang="fr-FR" sz="3200" b="1" dirty="0"/>
          </a:p>
        </p:txBody>
      </p:sp>
    </p:spTree>
    <p:extLst>
      <p:ext uri="{BB962C8B-B14F-4D97-AF65-F5344CB8AC3E}">
        <p14:creationId xmlns:p14="http://schemas.microsoft.com/office/powerpoint/2010/main" val="11557027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299693" y="330442"/>
            <a:ext cx="5133136" cy="461665"/>
          </a:xfrm>
          <a:prstGeom prst="rect">
            <a:avLst/>
          </a:prstGeom>
          <a:noFill/>
        </p:spPr>
        <p:txBody>
          <a:bodyPr wrap="none" rtlCol="0">
            <a:spAutoFit/>
          </a:bodyPr>
          <a:lstStyle/>
          <a:p>
            <a:r>
              <a:rPr lang="fr-FR" sz="2400" b="1" dirty="0" smtClean="0"/>
              <a:t>Classification Ascendante Hiérarchique</a:t>
            </a:r>
            <a:endParaRPr lang="fr-FR" sz="2400" b="1" dirty="0"/>
          </a:p>
        </p:txBody>
      </p:sp>
      <p:sp>
        <p:nvSpPr>
          <p:cNvPr id="3" name="Rectangle 2"/>
          <p:cNvSpPr/>
          <p:nvPr/>
        </p:nvSpPr>
        <p:spPr>
          <a:xfrm>
            <a:off x="932596" y="1031319"/>
            <a:ext cx="10176681" cy="1831271"/>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L’algorithme consiste en la création de sous-ensembles qui, au début, ne contiennent qu'un seul individu, puis qui sont itérativement modifiés en recherchant les deux sous-ensembles les plus proches pour les fusionner, et qui se termine lorsqu'un seul ensemble est disponible. </a:t>
            </a:r>
          </a:p>
          <a:p>
            <a:pPr algn="just">
              <a:spcBef>
                <a:spcPts val="600"/>
              </a:spcBef>
              <a:spcAft>
                <a:spcPts val="0"/>
              </a:spcAft>
            </a:pPr>
            <a:r>
              <a:rPr lang="fr-FR" dirty="0">
                <a:latin typeface="Times New Roman" panose="02020603050405020304" pitchFamily="18" charset="0"/>
                <a:ea typeface="Times New Roman" panose="02020603050405020304" pitchFamily="18" charset="0"/>
              </a:rPr>
              <a:t>Une classification ascendante aboutit ainsi à une représentation graphique appelée </a:t>
            </a:r>
            <a:r>
              <a:rPr lang="fr-FR" dirty="0">
                <a:latin typeface="Times New Roman" panose="02020603050405020304" pitchFamily="18" charset="0"/>
                <a:ea typeface="Times New Roman" panose="02020603050405020304" pitchFamily="18" charset="0"/>
                <a:hlinkClick r:id="rId2" tooltip="Dendrogramme"/>
              </a:rPr>
              <a:t>dendrogramme</a:t>
            </a:r>
            <a:r>
              <a:rPr lang="fr-FR" dirty="0">
                <a:latin typeface="Times New Roman" panose="02020603050405020304" pitchFamily="18" charset="0"/>
                <a:ea typeface="Times New Roman" panose="02020603050405020304" pitchFamily="18" charset="0"/>
              </a:rPr>
              <a:t> : il s’agit d’un </a:t>
            </a:r>
            <a:r>
              <a:rPr lang="fr-FR" dirty="0">
                <a:latin typeface="Times New Roman" panose="02020603050405020304" pitchFamily="18" charset="0"/>
                <a:ea typeface="Times New Roman" panose="02020603050405020304" pitchFamily="18" charset="0"/>
                <a:hlinkClick r:id="rId3" tooltip="Arbre binaire"/>
              </a:rPr>
              <a:t>arbre binaire</a:t>
            </a:r>
            <a:r>
              <a:rPr lang="fr-FR" dirty="0">
                <a:latin typeface="Times New Roman" panose="02020603050405020304" pitchFamily="18" charset="0"/>
                <a:ea typeface="Times New Roman" panose="02020603050405020304" pitchFamily="18" charset="0"/>
              </a:rPr>
              <a:t> dont les feuilles (qui sont les individus) sont alignées sur l'axe des abscisses et dont les nœuds correspondent aux regroupements successivement effectués.</a:t>
            </a:r>
          </a:p>
        </p:txBody>
      </p:sp>
      <p:sp>
        <p:nvSpPr>
          <p:cNvPr id="4" name="Rectangle 3"/>
          <p:cNvSpPr/>
          <p:nvPr/>
        </p:nvSpPr>
        <p:spPr>
          <a:xfrm>
            <a:off x="4535606" y="3840792"/>
            <a:ext cx="6096000" cy="923330"/>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Pour mettre en œuvre cet algorithme, il convient de définir préalablement, non seulement une distance entre individus, mais surtout une distance entre sous-ensembles disjoints. </a:t>
            </a:r>
          </a:p>
        </p:txBody>
      </p:sp>
      <p:sp>
        <p:nvSpPr>
          <p:cNvPr id="5" name="Flèche droite 4"/>
          <p:cNvSpPr/>
          <p:nvPr/>
        </p:nvSpPr>
        <p:spPr>
          <a:xfrm>
            <a:off x="2920621" y="4060141"/>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000907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299693" y="330442"/>
            <a:ext cx="5133136" cy="461665"/>
          </a:xfrm>
          <a:prstGeom prst="rect">
            <a:avLst/>
          </a:prstGeom>
          <a:noFill/>
        </p:spPr>
        <p:txBody>
          <a:bodyPr wrap="none" rtlCol="0">
            <a:spAutoFit/>
          </a:bodyPr>
          <a:lstStyle/>
          <a:p>
            <a:r>
              <a:rPr lang="fr-FR" sz="2400" b="1" dirty="0"/>
              <a:t>Classification Ascendante Hiérarchique</a:t>
            </a:r>
          </a:p>
        </p:txBody>
      </p:sp>
      <mc:AlternateContent xmlns:mc="http://schemas.openxmlformats.org/markup-compatibility/2006" xmlns:a14="http://schemas.microsoft.com/office/drawing/2010/main">
        <mc:Choice Requires="a14">
          <p:sp>
            <p:nvSpPr>
              <p:cNvPr id="4" name="Rectangle 3"/>
              <p:cNvSpPr/>
              <p:nvPr/>
            </p:nvSpPr>
            <p:spPr>
              <a:xfrm>
                <a:off x="1251692" y="1223076"/>
                <a:ext cx="9270731" cy="4489691"/>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Plusieurs distances peuvent être utilisées entre deux sous-ensembles </a:t>
                </a:r>
                <a14:m>
                  <m:oMath xmlns:m="http://schemas.openxmlformats.org/officeDocument/2006/math">
                    <m:r>
                      <a:rPr lang="fr-FR" i="1">
                        <a:latin typeface="Cambria Math" panose="02040503050406030204" pitchFamily="18" charset="0"/>
                        <a:ea typeface="Times New Roman" panose="02020603050405020304" pitchFamily="18" charset="0"/>
                      </a:rPr>
                      <m:t>𝐴</m:t>
                    </m:r>
                  </m:oMath>
                </a14:m>
                <a:r>
                  <a:rPr lang="fr-FR" dirty="0">
                    <a:latin typeface="Times New Roman" panose="02020603050405020304" pitchFamily="18" charset="0"/>
                    <a:ea typeface="Times New Roman" panose="02020603050405020304" pitchFamily="18" charset="0"/>
                  </a:rPr>
                  <a:t> et </a:t>
                </a:r>
                <a14:m>
                  <m:oMath xmlns:m="http://schemas.openxmlformats.org/officeDocument/2006/math">
                    <m:r>
                      <a:rPr lang="fr-FR" i="1">
                        <a:latin typeface="Cambria Math" panose="02040503050406030204" pitchFamily="18" charset="0"/>
                        <a:ea typeface="Times New Roman" panose="02020603050405020304" pitchFamily="18" charset="0"/>
                      </a:rPr>
                      <m:t>𝐵</m:t>
                    </m:r>
                  </m:oMath>
                </a14:m>
                <a:r>
                  <a:rPr lang="fr-FR" dirty="0">
                    <a:latin typeface="Times New Roman" panose="02020603050405020304" pitchFamily="18" charset="0"/>
                    <a:ea typeface="Times New Roman" panose="02020603050405020304" pitchFamily="18" charset="0"/>
                  </a:rPr>
                  <a:t> et il est possible de citer sans chercher à être exhaustif : </a:t>
                </a:r>
              </a:p>
              <a:p>
                <a:pPr marL="342900" lvl="0" indent="-342900" algn="just">
                  <a:spcBef>
                    <a:spcPts val="600"/>
                  </a:spcBef>
                  <a:spcAft>
                    <a:spcPts val="100"/>
                  </a:spcAft>
                  <a:buFont typeface="Symbol" panose="05050102010706020507" pitchFamily="18" charset="2"/>
                  <a:buChar char=""/>
                </a:pPr>
                <a:r>
                  <a:rPr lang="fr-FR" dirty="0">
                    <a:latin typeface="Times New Roman" panose="02020603050405020304" pitchFamily="18" charset="0"/>
                    <a:ea typeface="Times New Roman" panose="02020603050405020304" pitchFamily="18" charset="0"/>
                  </a:rPr>
                  <a:t>La distance des individus les plus proches</a:t>
                </a:r>
              </a:p>
              <a:p>
                <a:pPr algn="ctr">
                  <a:spcBef>
                    <a:spcPts val="600"/>
                  </a:spcBef>
                  <a:spcAft>
                    <a:spcPts val="0"/>
                  </a:spcAft>
                </a:pPr>
                <a14:m>
                  <m:oMathPara xmlns:m="http://schemas.openxmlformats.org/officeDocument/2006/math">
                    <m:oMathParaPr>
                      <m:jc m:val="centerGroup"/>
                    </m:oMathParaPr>
                    <m:oMath xmlns:m="http://schemas.openxmlformats.org/officeDocument/2006/math">
                      <m:r>
                        <a:rPr lang="fr-FR" i="1">
                          <a:latin typeface="Cambria Math" panose="02040503050406030204" pitchFamily="18" charset="0"/>
                          <a:ea typeface="Times New Roman" panose="02020603050405020304" pitchFamily="18" charset="0"/>
                        </a:rPr>
                        <m:t>𝛿</m:t>
                      </m:r>
                      <m:d>
                        <m:dPr>
                          <m:ctrlPr>
                            <a:rPr lang="fr-FR" i="1">
                              <a:latin typeface="Cambria Math" panose="02040503050406030204" pitchFamily="18" charset="0"/>
                              <a:ea typeface="Times New Roman" panose="02020603050405020304" pitchFamily="18" charset="0"/>
                            </a:rPr>
                          </m:ctrlPr>
                        </m:dPr>
                        <m:e>
                          <m:r>
                            <a:rPr lang="fr-FR" i="1">
                              <a:latin typeface="Cambria Math" panose="02040503050406030204" pitchFamily="18" charset="0"/>
                              <a:ea typeface="Times New Roman" panose="02020603050405020304" pitchFamily="18" charset="0"/>
                            </a:rPr>
                            <m:t>𝐴</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𝐵</m:t>
                          </m:r>
                        </m:e>
                      </m:d>
                      <m:r>
                        <a:rPr lang="fr-FR" i="1">
                          <a:latin typeface="Cambria Math" panose="02040503050406030204" pitchFamily="18" charset="0"/>
                          <a:ea typeface="Times New Roman" panose="02020603050405020304" pitchFamily="18" charset="0"/>
                        </a:rPr>
                        <m:t>=</m:t>
                      </m:r>
                      <m:sSub>
                        <m:sSubPr>
                          <m:ctrlPr>
                            <a:rPr lang="fr-FR" i="1">
                              <a:latin typeface="Cambria Math" panose="02040503050406030204" pitchFamily="18" charset="0"/>
                              <a:ea typeface="Times New Roman" panose="02020603050405020304" pitchFamily="18" charset="0"/>
                            </a:rPr>
                          </m:ctrlPr>
                        </m:sSubPr>
                        <m:e>
                          <m:r>
                            <m:rPr>
                              <m:sty m:val="p"/>
                            </m:rPr>
                            <a:rPr lang="fr-FR">
                              <a:latin typeface="Cambria Math" panose="02040503050406030204" pitchFamily="18" charset="0"/>
                              <a:ea typeface="Times New Roman" panose="02020603050405020304" pitchFamily="18" charset="0"/>
                            </a:rPr>
                            <m:t>min</m:t>
                          </m:r>
                        </m:e>
                        <m:sub>
                          <m:r>
                            <a:rPr lang="fr-FR" i="1">
                              <a:latin typeface="Cambria Math" panose="02040503050406030204" pitchFamily="18" charset="0"/>
                              <a:ea typeface="Times New Roman" panose="02020603050405020304" pitchFamily="18" charset="0"/>
                            </a:rPr>
                            <m:t>𝑥</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𝐴</m:t>
                          </m:r>
                          <m:r>
                            <a:rPr lang="fr-FR" i="1">
                              <a:latin typeface="Cambria Math" panose="02040503050406030204" pitchFamily="18" charset="0"/>
                              <a:ea typeface="Times New Roman" panose="02020603050405020304" pitchFamily="18" charset="0"/>
                            </a:rPr>
                            <m:t>, </m:t>
                          </m:r>
                          <m:r>
                            <a:rPr lang="fr-FR" i="1">
                              <a:latin typeface="Cambria Math" panose="02040503050406030204" pitchFamily="18" charset="0"/>
                              <a:ea typeface="Times New Roman" panose="02020603050405020304" pitchFamily="18" charset="0"/>
                            </a:rPr>
                            <m:t>𝑦</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𝐵</m:t>
                          </m:r>
                        </m:sub>
                      </m:sSub>
                      <m:r>
                        <a:rPr lang="fr-FR" i="1">
                          <a:latin typeface="Cambria Math" panose="02040503050406030204" pitchFamily="18" charset="0"/>
                          <a:ea typeface="Times New Roman" panose="02020603050405020304" pitchFamily="18" charset="0"/>
                        </a:rPr>
                        <m:t>𝑑</m:t>
                      </m:r>
                      <m:d>
                        <m:dPr>
                          <m:ctrlPr>
                            <a:rPr lang="fr-FR" i="1">
                              <a:latin typeface="Cambria Math" panose="02040503050406030204" pitchFamily="18" charset="0"/>
                              <a:ea typeface="Times New Roman" panose="02020603050405020304" pitchFamily="18" charset="0"/>
                            </a:rPr>
                          </m:ctrlPr>
                        </m:dPr>
                        <m:e>
                          <m:r>
                            <a:rPr lang="fr-FR" i="1">
                              <a:latin typeface="Cambria Math" panose="02040503050406030204" pitchFamily="18" charset="0"/>
                              <a:ea typeface="Times New Roman" panose="02020603050405020304" pitchFamily="18" charset="0"/>
                            </a:rPr>
                            <m:t>𝑥</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𝑦</m:t>
                          </m:r>
                        </m:e>
                      </m:d>
                    </m:oMath>
                  </m:oMathPara>
                </a14:m>
                <a:endParaRPr lang="fr-FR" dirty="0">
                  <a:latin typeface="Times New Roman" panose="02020603050405020304" pitchFamily="18" charset="0"/>
                  <a:ea typeface="Times New Roman" panose="02020603050405020304" pitchFamily="18" charset="0"/>
                </a:endParaRPr>
              </a:p>
              <a:p>
                <a:pPr marL="342900" lvl="0" indent="-342900" algn="just">
                  <a:spcBef>
                    <a:spcPts val="600"/>
                  </a:spcBef>
                  <a:spcAft>
                    <a:spcPts val="0"/>
                  </a:spcAft>
                  <a:buFont typeface="Symbol" panose="05050102010706020507" pitchFamily="18" charset="2"/>
                  <a:buChar char=""/>
                </a:pPr>
                <a:r>
                  <a:rPr lang="fr-FR" dirty="0">
                    <a:latin typeface="Times New Roman" panose="02020603050405020304" pitchFamily="18" charset="0"/>
                    <a:ea typeface="Times New Roman" panose="02020603050405020304" pitchFamily="18" charset="0"/>
                  </a:rPr>
                  <a:t>La distance des individus les plus éloignés</a:t>
                </a:r>
              </a:p>
              <a:p>
                <a:pPr marL="180340" algn="ctr">
                  <a:spcAft>
                    <a:spcPts val="0"/>
                  </a:spcAft>
                </a:pPr>
                <a14:m>
                  <m:oMathPara xmlns:m="http://schemas.openxmlformats.org/officeDocument/2006/math">
                    <m:oMathParaPr>
                      <m:jc m:val="centerGroup"/>
                    </m:oMathParaPr>
                    <m:oMath xmlns:m="http://schemas.openxmlformats.org/officeDocument/2006/math">
                      <m:r>
                        <a:rPr lang="fr-FR" i="1">
                          <a:latin typeface="Cambria Math" panose="02040503050406030204" pitchFamily="18" charset="0"/>
                          <a:ea typeface="Times New Roman" panose="02020603050405020304" pitchFamily="18" charset="0"/>
                        </a:rPr>
                        <m:t>𝛿</m:t>
                      </m:r>
                      <m:d>
                        <m:dPr>
                          <m:ctrlPr>
                            <a:rPr lang="fr-FR" i="1">
                              <a:latin typeface="Cambria Math" panose="02040503050406030204" pitchFamily="18" charset="0"/>
                              <a:ea typeface="Times New Roman" panose="02020603050405020304" pitchFamily="18" charset="0"/>
                            </a:rPr>
                          </m:ctrlPr>
                        </m:dPr>
                        <m:e>
                          <m:r>
                            <a:rPr lang="fr-FR" i="1">
                              <a:latin typeface="Cambria Math" panose="02040503050406030204" pitchFamily="18" charset="0"/>
                              <a:ea typeface="Times New Roman" panose="02020603050405020304" pitchFamily="18" charset="0"/>
                            </a:rPr>
                            <m:t>𝐴</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𝐵</m:t>
                          </m:r>
                        </m:e>
                      </m:d>
                      <m:r>
                        <a:rPr lang="fr-FR" i="1">
                          <a:latin typeface="Cambria Math" panose="02040503050406030204" pitchFamily="18" charset="0"/>
                          <a:ea typeface="Times New Roman" panose="02020603050405020304" pitchFamily="18" charset="0"/>
                        </a:rPr>
                        <m:t>=</m:t>
                      </m:r>
                      <m:sSub>
                        <m:sSubPr>
                          <m:ctrlPr>
                            <a:rPr lang="fr-FR" i="1">
                              <a:latin typeface="Cambria Math" panose="02040503050406030204" pitchFamily="18" charset="0"/>
                              <a:ea typeface="Times New Roman" panose="02020603050405020304" pitchFamily="18" charset="0"/>
                            </a:rPr>
                          </m:ctrlPr>
                        </m:sSubPr>
                        <m:e>
                          <m:r>
                            <m:rPr>
                              <m:sty m:val="p"/>
                            </m:rPr>
                            <a:rPr lang="fr-FR">
                              <a:latin typeface="Cambria Math" panose="02040503050406030204" pitchFamily="18" charset="0"/>
                              <a:ea typeface="Times New Roman" panose="02020603050405020304" pitchFamily="18" charset="0"/>
                            </a:rPr>
                            <m:t>max</m:t>
                          </m:r>
                        </m:e>
                        <m:sub>
                          <m:r>
                            <a:rPr lang="fr-FR" i="1">
                              <a:latin typeface="Cambria Math" panose="02040503050406030204" pitchFamily="18" charset="0"/>
                              <a:ea typeface="Times New Roman" panose="02020603050405020304" pitchFamily="18" charset="0"/>
                            </a:rPr>
                            <m:t>𝑥</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𝐴</m:t>
                          </m:r>
                          <m:r>
                            <a:rPr lang="fr-FR" i="1">
                              <a:latin typeface="Cambria Math" panose="02040503050406030204" pitchFamily="18" charset="0"/>
                              <a:ea typeface="Times New Roman" panose="02020603050405020304" pitchFamily="18" charset="0"/>
                            </a:rPr>
                            <m:t>, </m:t>
                          </m:r>
                          <m:r>
                            <a:rPr lang="fr-FR" i="1">
                              <a:latin typeface="Cambria Math" panose="02040503050406030204" pitchFamily="18" charset="0"/>
                              <a:ea typeface="Times New Roman" panose="02020603050405020304" pitchFamily="18" charset="0"/>
                            </a:rPr>
                            <m:t>𝑦</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𝐵</m:t>
                          </m:r>
                        </m:sub>
                      </m:sSub>
                      <m:r>
                        <a:rPr lang="fr-FR" i="1">
                          <a:latin typeface="Cambria Math" panose="02040503050406030204" pitchFamily="18" charset="0"/>
                          <a:ea typeface="Times New Roman" panose="02020603050405020304" pitchFamily="18" charset="0"/>
                        </a:rPr>
                        <m:t>𝑑</m:t>
                      </m:r>
                      <m:d>
                        <m:dPr>
                          <m:ctrlPr>
                            <a:rPr lang="fr-FR" i="1">
                              <a:latin typeface="Cambria Math" panose="02040503050406030204" pitchFamily="18" charset="0"/>
                              <a:ea typeface="Times New Roman" panose="02020603050405020304" pitchFamily="18" charset="0"/>
                            </a:rPr>
                          </m:ctrlPr>
                        </m:dPr>
                        <m:e>
                          <m:r>
                            <a:rPr lang="fr-FR" i="1">
                              <a:latin typeface="Cambria Math" panose="02040503050406030204" pitchFamily="18" charset="0"/>
                              <a:ea typeface="Times New Roman" panose="02020603050405020304" pitchFamily="18" charset="0"/>
                            </a:rPr>
                            <m:t>𝑥</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𝑦</m:t>
                          </m:r>
                        </m:e>
                      </m:d>
                    </m:oMath>
                  </m:oMathPara>
                </a14:m>
                <a:endParaRPr lang="fr-FR" dirty="0">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fr-FR" dirty="0">
                    <a:latin typeface="Times New Roman" panose="02020603050405020304" pitchFamily="18" charset="0"/>
                    <a:ea typeface="Times New Roman" panose="02020603050405020304" pitchFamily="18" charset="0"/>
                  </a:rPr>
                  <a:t>La distance moyenne des individus</a:t>
                </a:r>
              </a:p>
              <a:p>
                <a:pPr marL="180340" algn="ctr">
                  <a:spcAft>
                    <a:spcPts val="0"/>
                  </a:spcAft>
                </a:pPr>
                <a14:m>
                  <m:oMathPara xmlns:m="http://schemas.openxmlformats.org/officeDocument/2006/math">
                    <m:oMathParaPr>
                      <m:jc m:val="centerGroup"/>
                    </m:oMathParaPr>
                    <m:oMath xmlns:m="http://schemas.openxmlformats.org/officeDocument/2006/math">
                      <m:r>
                        <a:rPr lang="fr-FR" i="1">
                          <a:latin typeface="Cambria Math" panose="02040503050406030204" pitchFamily="18" charset="0"/>
                          <a:ea typeface="Times New Roman" panose="02020603050405020304" pitchFamily="18" charset="0"/>
                        </a:rPr>
                        <m:t>𝛿</m:t>
                      </m:r>
                      <m:d>
                        <m:dPr>
                          <m:ctrlPr>
                            <a:rPr lang="fr-FR" i="1">
                              <a:latin typeface="Cambria Math" panose="02040503050406030204" pitchFamily="18" charset="0"/>
                              <a:ea typeface="Times New Roman" panose="02020603050405020304" pitchFamily="18" charset="0"/>
                            </a:rPr>
                          </m:ctrlPr>
                        </m:dPr>
                        <m:e>
                          <m:r>
                            <a:rPr lang="fr-FR" i="1">
                              <a:latin typeface="Cambria Math" panose="02040503050406030204" pitchFamily="18" charset="0"/>
                              <a:ea typeface="Times New Roman" panose="02020603050405020304" pitchFamily="18" charset="0"/>
                            </a:rPr>
                            <m:t>𝐴</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𝐵</m:t>
                          </m:r>
                        </m:e>
                      </m:d>
                      <m:r>
                        <a:rPr lang="fr-FR" i="1">
                          <a:latin typeface="Cambria Math" panose="02040503050406030204" pitchFamily="18" charset="0"/>
                          <a:ea typeface="Times New Roman" panose="02020603050405020304" pitchFamily="18" charset="0"/>
                        </a:rPr>
                        <m:t>=</m:t>
                      </m:r>
                      <m:sSub>
                        <m:sSubPr>
                          <m:ctrlPr>
                            <a:rPr lang="fr-FR" i="1">
                              <a:latin typeface="Cambria Math" panose="02040503050406030204" pitchFamily="18" charset="0"/>
                              <a:ea typeface="Times New Roman" panose="02020603050405020304" pitchFamily="18" charset="0"/>
                            </a:rPr>
                          </m:ctrlPr>
                        </m:sSubPr>
                        <m:e>
                          <m:r>
                            <m:rPr>
                              <m:sty m:val="p"/>
                            </m:rPr>
                            <a:rPr lang="fr-FR">
                              <a:latin typeface="Cambria Math" panose="02040503050406030204" pitchFamily="18" charset="0"/>
                              <a:ea typeface="Times New Roman" panose="02020603050405020304" pitchFamily="18" charset="0"/>
                            </a:rPr>
                            <m:t>moyenne</m:t>
                          </m:r>
                        </m:e>
                        <m:sub>
                          <m:r>
                            <a:rPr lang="fr-FR" i="1">
                              <a:latin typeface="Cambria Math" panose="02040503050406030204" pitchFamily="18" charset="0"/>
                              <a:ea typeface="Times New Roman" panose="02020603050405020304" pitchFamily="18" charset="0"/>
                            </a:rPr>
                            <m:t>𝑥</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𝐴</m:t>
                          </m:r>
                          <m:r>
                            <a:rPr lang="fr-FR" i="1">
                              <a:latin typeface="Cambria Math" panose="02040503050406030204" pitchFamily="18" charset="0"/>
                              <a:ea typeface="Times New Roman" panose="02020603050405020304" pitchFamily="18" charset="0"/>
                            </a:rPr>
                            <m:t>, </m:t>
                          </m:r>
                          <m:r>
                            <a:rPr lang="fr-FR" i="1">
                              <a:latin typeface="Cambria Math" panose="02040503050406030204" pitchFamily="18" charset="0"/>
                              <a:ea typeface="Times New Roman" panose="02020603050405020304" pitchFamily="18" charset="0"/>
                            </a:rPr>
                            <m:t>𝑦</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𝐵</m:t>
                          </m:r>
                        </m:sub>
                      </m:sSub>
                      <m:r>
                        <a:rPr lang="fr-FR" i="1">
                          <a:latin typeface="Cambria Math" panose="02040503050406030204" pitchFamily="18" charset="0"/>
                          <a:ea typeface="Times New Roman" panose="02020603050405020304" pitchFamily="18" charset="0"/>
                        </a:rPr>
                        <m:t>𝑑</m:t>
                      </m:r>
                      <m:d>
                        <m:dPr>
                          <m:ctrlPr>
                            <a:rPr lang="fr-FR" i="1">
                              <a:latin typeface="Cambria Math" panose="02040503050406030204" pitchFamily="18" charset="0"/>
                              <a:ea typeface="Times New Roman" panose="02020603050405020304" pitchFamily="18" charset="0"/>
                            </a:rPr>
                          </m:ctrlPr>
                        </m:dPr>
                        <m:e>
                          <m:r>
                            <a:rPr lang="fr-FR" i="1">
                              <a:latin typeface="Cambria Math" panose="02040503050406030204" pitchFamily="18" charset="0"/>
                              <a:ea typeface="Times New Roman" panose="02020603050405020304" pitchFamily="18" charset="0"/>
                            </a:rPr>
                            <m:t>𝑥</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𝑦</m:t>
                          </m:r>
                        </m:e>
                      </m:d>
                    </m:oMath>
                  </m:oMathPara>
                </a14:m>
                <a:endParaRPr lang="fr-FR" dirty="0">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fr-FR" dirty="0">
                    <a:latin typeface="Times New Roman" panose="02020603050405020304" pitchFamily="18" charset="0"/>
                    <a:ea typeface="Times New Roman" panose="02020603050405020304" pitchFamily="18" charset="0"/>
                  </a:rPr>
                  <a:t>La distance entre les centres de gravité</a:t>
                </a:r>
              </a:p>
              <a:p>
                <a:pPr marL="180340" algn="ctr">
                  <a:spcAft>
                    <a:spcPts val="0"/>
                  </a:spcAft>
                </a:pPr>
                <a14:m>
                  <m:oMathPara xmlns:m="http://schemas.openxmlformats.org/officeDocument/2006/math">
                    <m:oMathParaPr>
                      <m:jc m:val="centerGroup"/>
                    </m:oMathParaPr>
                    <m:oMath xmlns:m="http://schemas.openxmlformats.org/officeDocument/2006/math">
                      <m:r>
                        <a:rPr lang="fr-FR" i="1">
                          <a:latin typeface="Cambria Math" panose="02040503050406030204" pitchFamily="18" charset="0"/>
                          <a:ea typeface="Times New Roman" panose="02020603050405020304" pitchFamily="18" charset="0"/>
                        </a:rPr>
                        <m:t>𝛿</m:t>
                      </m:r>
                      <m:d>
                        <m:dPr>
                          <m:ctrlPr>
                            <a:rPr lang="fr-FR" i="1">
                              <a:latin typeface="Cambria Math" panose="02040503050406030204" pitchFamily="18" charset="0"/>
                              <a:ea typeface="Times New Roman" panose="02020603050405020304" pitchFamily="18" charset="0"/>
                            </a:rPr>
                          </m:ctrlPr>
                        </m:dPr>
                        <m:e>
                          <m:r>
                            <a:rPr lang="fr-FR" i="1">
                              <a:latin typeface="Cambria Math" panose="02040503050406030204" pitchFamily="18" charset="0"/>
                              <a:ea typeface="Times New Roman" panose="02020603050405020304" pitchFamily="18" charset="0"/>
                            </a:rPr>
                            <m:t>𝐴</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𝐵</m:t>
                          </m:r>
                        </m:e>
                      </m:d>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𝑑</m:t>
                      </m:r>
                      <m:d>
                        <m:dPr>
                          <m:ctrlPr>
                            <a:rPr lang="fr-FR" i="1">
                              <a:latin typeface="Cambria Math" panose="02040503050406030204" pitchFamily="18" charset="0"/>
                              <a:ea typeface="Times New Roman" panose="02020603050405020304" pitchFamily="18" charset="0"/>
                            </a:rPr>
                          </m:ctrlPr>
                        </m:dPr>
                        <m:e>
                          <m:sSub>
                            <m:sSubPr>
                              <m:ctrlPr>
                                <a:rPr lang="fr-FR" i="1">
                                  <a:latin typeface="Cambria Math" panose="02040503050406030204" pitchFamily="18" charset="0"/>
                                  <a:ea typeface="Times New Roman" panose="02020603050405020304" pitchFamily="18" charset="0"/>
                                </a:rPr>
                              </m:ctrlPr>
                            </m:sSubPr>
                            <m:e>
                              <m:r>
                                <m:rPr>
                                  <m:sty m:val="p"/>
                                </m:rPr>
                                <a:rPr lang="fr-FR">
                                  <a:latin typeface="Cambria Math" panose="02040503050406030204" pitchFamily="18" charset="0"/>
                                  <a:ea typeface="Times New Roman" panose="02020603050405020304" pitchFamily="18" charset="0"/>
                                </a:rPr>
                                <m:t>G</m:t>
                              </m:r>
                            </m:e>
                            <m:sub>
                              <m:r>
                                <a:rPr lang="fr-FR" i="1">
                                  <a:latin typeface="Cambria Math" panose="02040503050406030204" pitchFamily="18" charset="0"/>
                                  <a:ea typeface="Times New Roman" panose="02020603050405020304" pitchFamily="18" charset="0"/>
                                </a:rPr>
                                <m:t>𝐴</m:t>
                              </m:r>
                            </m:sub>
                          </m:sSub>
                          <m:r>
                            <a:rPr lang="fr-FR" i="1">
                              <a:latin typeface="Cambria Math" panose="02040503050406030204" pitchFamily="18" charset="0"/>
                              <a:ea typeface="Times New Roman" panose="02020603050405020304" pitchFamily="18" charset="0"/>
                            </a:rPr>
                            <m:t>,</m:t>
                          </m:r>
                          <m:sSub>
                            <m:sSubPr>
                              <m:ctrlPr>
                                <a:rPr lang="fr-FR" i="1">
                                  <a:latin typeface="Cambria Math" panose="02040503050406030204" pitchFamily="18" charset="0"/>
                                  <a:ea typeface="Times New Roman" panose="02020603050405020304" pitchFamily="18" charset="0"/>
                                </a:rPr>
                              </m:ctrlPr>
                            </m:sSubPr>
                            <m:e>
                              <m:r>
                                <m:rPr>
                                  <m:sty m:val="p"/>
                                </m:rPr>
                                <a:rPr lang="fr-FR">
                                  <a:latin typeface="Cambria Math" panose="02040503050406030204" pitchFamily="18" charset="0"/>
                                  <a:ea typeface="Times New Roman" panose="02020603050405020304" pitchFamily="18" charset="0"/>
                                </a:rPr>
                                <m:t>G</m:t>
                              </m:r>
                            </m:e>
                            <m:sub>
                              <m:r>
                                <a:rPr lang="fr-FR" i="1">
                                  <a:latin typeface="Cambria Math" panose="02040503050406030204" pitchFamily="18" charset="0"/>
                                  <a:ea typeface="Times New Roman" panose="02020603050405020304" pitchFamily="18" charset="0"/>
                                </a:rPr>
                                <m:t>𝐵</m:t>
                              </m:r>
                            </m:sub>
                          </m:sSub>
                        </m:e>
                      </m:d>
                    </m:oMath>
                  </m:oMathPara>
                </a14:m>
                <a:endParaRPr lang="fr-FR" dirty="0">
                  <a:latin typeface="Times New Roman" panose="02020603050405020304" pitchFamily="18" charset="0"/>
                  <a:ea typeface="Times New Roman" panose="02020603050405020304" pitchFamily="18" charset="0"/>
                </a:endParaRPr>
              </a:p>
              <a:p>
                <a:pPr marL="180340" algn="just">
                  <a:spcAft>
                    <a:spcPts val="0"/>
                  </a:spcAft>
                </a:pPr>
                <a:r>
                  <a:rPr lang="fr-FR" dirty="0">
                    <a:latin typeface="Times New Roman" panose="02020603050405020304" pitchFamily="18" charset="0"/>
                    <a:ea typeface="Times New Roman" panose="02020603050405020304" pitchFamily="18" charset="0"/>
                  </a:rPr>
                  <a:t>où </a:t>
                </a:r>
                <a14:m>
                  <m:oMath xmlns:m="http://schemas.openxmlformats.org/officeDocument/2006/math">
                    <m:sSub>
                      <m:sSubPr>
                        <m:ctrlPr>
                          <a:rPr lang="fr-FR" i="1">
                            <a:latin typeface="Cambria Math" panose="02040503050406030204" pitchFamily="18" charset="0"/>
                            <a:ea typeface="Times New Roman" panose="02020603050405020304" pitchFamily="18" charset="0"/>
                          </a:rPr>
                        </m:ctrlPr>
                      </m:sSubPr>
                      <m:e>
                        <m:r>
                          <m:rPr>
                            <m:sty m:val="p"/>
                          </m:rPr>
                          <a:rPr lang="fr-FR">
                            <a:latin typeface="Cambria Math" panose="02040503050406030204" pitchFamily="18" charset="0"/>
                            <a:ea typeface="Times New Roman" panose="02020603050405020304" pitchFamily="18" charset="0"/>
                          </a:rPr>
                          <m:t>G</m:t>
                        </m:r>
                      </m:e>
                      <m:sub>
                        <m:r>
                          <a:rPr lang="fr-FR" i="1">
                            <a:latin typeface="Cambria Math" panose="02040503050406030204" pitchFamily="18" charset="0"/>
                            <a:ea typeface="Times New Roman" panose="02020603050405020304" pitchFamily="18" charset="0"/>
                          </a:rPr>
                          <m:t>𝐴</m:t>
                        </m:r>
                      </m:sub>
                    </m:sSub>
                  </m:oMath>
                </a14:m>
                <a:r>
                  <a:rPr lang="fr-FR" dirty="0">
                    <a:latin typeface="Times New Roman" panose="02020603050405020304" pitchFamily="18" charset="0"/>
                    <a:ea typeface="Times New Roman" panose="02020603050405020304" pitchFamily="18" charset="0"/>
                  </a:rPr>
                  <a:t> est le centre de gravité de </a:t>
                </a:r>
                <a14:m>
                  <m:oMath xmlns:m="http://schemas.openxmlformats.org/officeDocument/2006/math">
                    <m:r>
                      <a:rPr lang="fr-FR" i="1">
                        <a:latin typeface="Cambria Math" panose="02040503050406030204" pitchFamily="18" charset="0"/>
                        <a:ea typeface="Times New Roman" panose="02020603050405020304" pitchFamily="18" charset="0"/>
                      </a:rPr>
                      <m:t>𝐴</m:t>
                    </m:r>
                  </m:oMath>
                </a14:m>
                <a:r>
                  <a:rPr lang="fr-FR" dirty="0">
                    <a:latin typeface="Times New Roman" panose="02020603050405020304" pitchFamily="18" charset="0"/>
                    <a:ea typeface="Times New Roman" panose="02020603050405020304" pitchFamily="18" charset="0"/>
                  </a:rPr>
                  <a:t> et </a:t>
                </a:r>
                <a14:m>
                  <m:oMath xmlns:m="http://schemas.openxmlformats.org/officeDocument/2006/math">
                    <m:sSub>
                      <m:sSubPr>
                        <m:ctrlPr>
                          <a:rPr lang="fr-FR" i="1">
                            <a:latin typeface="Cambria Math" panose="02040503050406030204" pitchFamily="18" charset="0"/>
                            <a:ea typeface="Times New Roman" panose="02020603050405020304" pitchFamily="18" charset="0"/>
                          </a:rPr>
                        </m:ctrlPr>
                      </m:sSubPr>
                      <m:e>
                        <m:r>
                          <m:rPr>
                            <m:sty m:val="p"/>
                          </m:rPr>
                          <a:rPr lang="fr-FR">
                            <a:latin typeface="Cambria Math" panose="02040503050406030204" pitchFamily="18" charset="0"/>
                            <a:ea typeface="Times New Roman" panose="02020603050405020304" pitchFamily="18" charset="0"/>
                          </a:rPr>
                          <m:t>G</m:t>
                        </m:r>
                      </m:e>
                      <m:sub>
                        <m:r>
                          <a:rPr lang="fr-FR" i="1">
                            <a:latin typeface="Cambria Math" panose="02040503050406030204" pitchFamily="18" charset="0"/>
                            <a:ea typeface="Times New Roman" panose="02020603050405020304" pitchFamily="18" charset="0"/>
                          </a:rPr>
                          <m:t>𝐴</m:t>
                        </m:r>
                      </m:sub>
                    </m:sSub>
                  </m:oMath>
                </a14:m>
                <a:r>
                  <a:rPr lang="fr-FR" dirty="0">
                    <a:latin typeface="Times New Roman" panose="02020603050405020304" pitchFamily="18" charset="0"/>
                    <a:ea typeface="Times New Roman" panose="02020603050405020304" pitchFamily="18" charset="0"/>
                  </a:rPr>
                  <a:t> celui de </a:t>
                </a:r>
                <a14:m>
                  <m:oMath xmlns:m="http://schemas.openxmlformats.org/officeDocument/2006/math">
                    <m:r>
                      <a:rPr lang="fr-FR" i="1">
                        <a:latin typeface="Cambria Math" panose="02040503050406030204" pitchFamily="18" charset="0"/>
                        <a:ea typeface="Times New Roman" panose="02020603050405020304" pitchFamily="18" charset="0"/>
                      </a:rPr>
                      <m:t>𝐵</m:t>
                    </m:r>
                  </m:oMath>
                </a14:m>
                <a:r>
                  <a:rPr lang="fr-FR" dirty="0">
                    <a:latin typeface="Times New Roman" panose="02020603050405020304" pitchFamily="18" charset="0"/>
                    <a:ea typeface="Times New Roman" panose="02020603050405020304" pitchFamily="18" charset="0"/>
                  </a:rPr>
                  <a:t>,</a:t>
                </a:r>
              </a:p>
              <a:p>
                <a:pPr marL="342900" lvl="0" indent="-342900" algn="just">
                  <a:spcAft>
                    <a:spcPts val="0"/>
                  </a:spcAft>
                  <a:buFont typeface="Symbol" panose="05050102010706020507" pitchFamily="18" charset="2"/>
                  <a:buChar char=""/>
                </a:pPr>
                <a:r>
                  <a:rPr lang="fr-FR" dirty="0">
                    <a:latin typeface="Times New Roman" panose="02020603050405020304" pitchFamily="18" charset="0"/>
                    <a:ea typeface="Times New Roman" panose="02020603050405020304" pitchFamily="18" charset="0"/>
                  </a:rPr>
                  <a:t>La distance de Ward </a:t>
                </a:r>
              </a:p>
              <a:p>
                <a:pPr marL="180340" algn="ctr">
                  <a:spcAft>
                    <a:spcPts val="0"/>
                  </a:spcAft>
                </a:pPr>
                <a14:m>
                  <m:oMathPara xmlns:m="http://schemas.openxmlformats.org/officeDocument/2006/math">
                    <m:oMathParaPr>
                      <m:jc m:val="centerGroup"/>
                    </m:oMathParaPr>
                    <m:oMath xmlns:m="http://schemas.openxmlformats.org/officeDocument/2006/math">
                      <m:r>
                        <a:rPr lang="fr-FR" i="1">
                          <a:latin typeface="Cambria Math" panose="02040503050406030204" pitchFamily="18" charset="0"/>
                          <a:ea typeface="Times New Roman" panose="02020603050405020304" pitchFamily="18" charset="0"/>
                        </a:rPr>
                        <m:t>𝛿</m:t>
                      </m:r>
                      <m:d>
                        <m:dPr>
                          <m:ctrlPr>
                            <a:rPr lang="fr-FR" i="1">
                              <a:latin typeface="Cambria Math" panose="02040503050406030204" pitchFamily="18" charset="0"/>
                              <a:ea typeface="Times New Roman" panose="02020603050405020304" pitchFamily="18" charset="0"/>
                            </a:rPr>
                          </m:ctrlPr>
                        </m:dPr>
                        <m:e>
                          <m:r>
                            <a:rPr lang="fr-FR" i="1">
                              <a:latin typeface="Cambria Math" panose="02040503050406030204" pitchFamily="18" charset="0"/>
                              <a:ea typeface="Times New Roman" panose="02020603050405020304" pitchFamily="18" charset="0"/>
                            </a:rPr>
                            <m:t>𝐴</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𝐵</m:t>
                          </m:r>
                        </m:e>
                      </m:d>
                      <m:r>
                        <a:rPr lang="fr-FR" i="1">
                          <a:latin typeface="Cambria Math" panose="02040503050406030204" pitchFamily="18" charset="0"/>
                          <a:ea typeface="Times New Roman" panose="02020603050405020304" pitchFamily="18" charset="0"/>
                        </a:rPr>
                        <m:t>=</m:t>
                      </m:r>
                      <m:sSup>
                        <m:sSupPr>
                          <m:ctrlPr>
                            <a:rPr lang="fr-FR" i="1">
                              <a:latin typeface="Cambria Math" panose="02040503050406030204" pitchFamily="18" charset="0"/>
                              <a:ea typeface="Times New Roman" panose="02020603050405020304" pitchFamily="18" charset="0"/>
                            </a:rPr>
                          </m:ctrlPr>
                        </m:sSupPr>
                        <m:e>
                          <m:f>
                            <m:fPr>
                              <m:ctrlPr>
                                <a:rPr lang="fr-FR" i="1">
                                  <a:latin typeface="Cambria Math" panose="02040503050406030204" pitchFamily="18" charset="0"/>
                                  <a:ea typeface="Times New Roman" panose="02020603050405020304" pitchFamily="18" charset="0"/>
                                </a:rPr>
                              </m:ctrlPr>
                            </m:fPr>
                            <m:num>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𝑃</m:t>
                                  </m:r>
                                </m:e>
                                <m:sub>
                                  <m:r>
                                    <a:rPr lang="fr-FR" i="1">
                                      <a:latin typeface="Cambria Math" panose="02040503050406030204" pitchFamily="18" charset="0"/>
                                      <a:ea typeface="Times New Roman" panose="02020603050405020304" pitchFamily="18" charset="0"/>
                                    </a:rPr>
                                    <m:t>𝐴</m:t>
                                  </m:r>
                                </m:sub>
                              </m:sSub>
                              <m:r>
                                <a:rPr lang="fr-FR" i="1">
                                  <a:latin typeface="Cambria Math" panose="02040503050406030204" pitchFamily="18" charset="0"/>
                                  <a:ea typeface="Times New Roman" panose="02020603050405020304" pitchFamily="18" charset="0"/>
                                </a:rPr>
                                <m:t>.</m:t>
                              </m:r>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𝑃</m:t>
                                  </m:r>
                                </m:e>
                                <m:sub>
                                  <m:r>
                                    <a:rPr lang="fr-FR" i="1">
                                      <a:latin typeface="Cambria Math" panose="02040503050406030204" pitchFamily="18" charset="0"/>
                                      <a:ea typeface="Times New Roman" panose="02020603050405020304" pitchFamily="18" charset="0"/>
                                    </a:rPr>
                                    <m:t>𝐵</m:t>
                                  </m:r>
                                </m:sub>
                              </m:sSub>
                            </m:num>
                            <m:den>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𝑃</m:t>
                                  </m:r>
                                </m:e>
                                <m:sub>
                                  <m:r>
                                    <a:rPr lang="fr-FR" i="1">
                                      <a:latin typeface="Cambria Math" panose="02040503050406030204" pitchFamily="18" charset="0"/>
                                      <a:ea typeface="Times New Roman" panose="02020603050405020304" pitchFamily="18" charset="0"/>
                                    </a:rPr>
                                    <m:t>𝐴</m:t>
                                  </m:r>
                                </m:sub>
                              </m:sSub>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𝑃</m:t>
                                  </m:r>
                                </m:e>
                                <m:sub>
                                  <m:r>
                                    <a:rPr lang="fr-FR" i="1">
                                      <a:latin typeface="Cambria Math" panose="02040503050406030204" pitchFamily="18" charset="0"/>
                                      <a:ea typeface="Times New Roman" panose="02020603050405020304" pitchFamily="18" charset="0"/>
                                    </a:rPr>
                                    <m:t>𝐵</m:t>
                                  </m:r>
                                </m:sub>
                              </m:sSub>
                            </m:den>
                          </m:f>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𝑑</m:t>
                          </m:r>
                        </m:e>
                        <m:sup>
                          <m:r>
                            <a:rPr lang="fr-FR" i="1">
                              <a:latin typeface="Cambria Math" panose="02040503050406030204" pitchFamily="18" charset="0"/>
                              <a:ea typeface="Times New Roman" panose="02020603050405020304" pitchFamily="18" charset="0"/>
                            </a:rPr>
                            <m:t>2</m:t>
                          </m:r>
                        </m:sup>
                      </m:sSup>
                      <m:d>
                        <m:dPr>
                          <m:ctrlPr>
                            <a:rPr lang="fr-FR" i="1">
                              <a:latin typeface="Cambria Math" panose="02040503050406030204" pitchFamily="18" charset="0"/>
                              <a:ea typeface="Times New Roman" panose="02020603050405020304" pitchFamily="18" charset="0"/>
                            </a:rPr>
                          </m:ctrlPr>
                        </m:dPr>
                        <m:e>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𝐺</m:t>
                              </m:r>
                            </m:e>
                            <m:sub>
                              <m:r>
                                <a:rPr lang="fr-FR" i="1">
                                  <a:latin typeface="Cambria Math" panose="02040503050406030204" pitchFamily="18" charset="0"/>
                                  <a:ea typeface="Times New Roman" panose="02020603050405020304" pitchFamily="18" charset="0"/>
                                </a:rPr>
                                <m:t>𝐴</m:t>
                              </m:r>
                            </m:sub>
                          </m:sSub>
                          <m:r>
                            <a:rPr lang="fr-FR" i="1">
                              <a:latin typeface="Cambria Math" panose="02040503050406030204" pitchFamily="18" charset="0"/>
                              <a:ea typeface="Times New Roman" panose="02020603050405020304" pitchFamily="18" charset="0"/>
                            </a:rPr>
                            <m:t>,</m:t>
                          </m:r>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𝐺</m:t>
                              </m:r>
                            </m:e>
                            <m:sub>
                              <m:r>
                                <a:rPr lang="fr-FR" i="1">
                                  <a:latin typeface="Cambria Math" panose="02040503050406030204" pitchFamily="18" charset="0"/>
                                  <a:ea typeface="Times New Roman" panose="02020603050405020304" pitchFamily="18" charset="0"/>
                                </a:rPr>
                                <m:t>𝐵</m:t>
                              </m:r>
                            </m:sub>
                          </m:sSub>
                        </m:e>
                      </m:d>
                    </m:oMath>
                  </m:oMathPara>
                </a14:m>
                <a:endParaRPr lang="fr-FR" dirty="0">
                  <a:latin typeface="Times New Roman" panose="02020603050405020304" pitchFamily="18" charset="0"/>
                  <a:ea typeface="Times New Roman" panose="02020603050405020304" pitchFamily="18" charset="0"/>
                </a:endParaRPr>
              </a:p>
              <a:p>
                <a:pPr marL="180340" algn="just">
                  <a:spcAft>
                    <a:spcPts val="100"/>
                  </a:spcAft>
                </a:pPr>
                <a:r>
                  <a:rPr lang="fr-FR" dirty="0">
                    <a:latin typeface="Times New Roman" panose="02020603050405020304" pitchFamily="18" charset="0"/>
                    <a:ea typeface="Times New Roman" panose="02020603050405020304" pitchFamily="18" charset="0"/>
                  </a:rPr>
                  <a:t>où </a:t>
                </a:r>
                <a14:m>
                  <m:oMath xmlns:m="http://schemas.openxmlformats.org/officeDocument/2006/math">
                    <m:sSub>
                      <m:sSubPr>
                        <m:ctrlPr>
                          <a:rPr lang="fr-FR" i="1">
                            <a:latin typeface="Cambria Math" panose="02040503050406030204" pitchFamily="18" charset="0"/>
                            <a:ea typeface="Times New Roman" panose="02020603050405020304" pitchFamily="18" charset="0"/>
                          </a:rPr>
                        </m:ctrlPr>
                      </m:sSubPr>
                      <m:e>
                        <m:r>
                          <m:rPr>
                            <m:sty m:val="p"/>
                          </m:rPr>
                          <a:rPr lang="fr-FR">
                            <a:latin typeface="Cambria Math" panose="02040503050406030204" pitchFamily="18" charset="0"/>
                            <a:ea typeface="Times New Roman" panose="02020603050405020304" pitchFamily="18" charset="0"/>
                          </a:rPr>
                          <m:t>P</m:t>
                        </m:r>
                      </m:e>
                      <m:sub>
                        <m:r>
                          <a:rPr lang="fr-FR" i="1">
                            <a:latin typeface="Cambria Math" panose="02040503050406030204" pitchFamily="18" charset="0"/>
                            <a:ea typeface="Times New Roman" panose="02020603050405020304" pitchFamily="18" charset="0"/>
                          </a:rPr>
                          <m:t>𝐴</m:t>
                        </m:r>
                      </m:sub>
                    </m:sSub>
                  </m:oMath>
                </a14:m>
                <a:r>
                  <a:rPr lang="fr-FR" dirty="0">
                    <a:latin typeface="Times New Roman" panose="02020603050405020304" pitchFamily="18" charset="0"/>
                    <a:ea typeface="Times New Roman" panose="02020603050405020304" pitchFamily="18" charset="0"/>
                  </a:rPr>
                  <a:t> est le nombre d’éléments de </a:t>
                </a:r>
                <a14:m>
                  <m:oMath xmlns:m="http://schemas.openxmlformats.org/officeDocument/2006/math">
                    <m:r>
                      <a:rPr lang="fr-FR" i="1">
                        <a:latin typeface="Cambria Math" panose="02040503050406030204" pitchFamily="18" charset="0"/>
                        <a:ea typeface="Times New Roman" panose="02020603050405020304" pitchFamily="18" charset="0"/>
                      </a:rPr>
                      <m:t>𝐴</m:t>
                    </m:r>
                  </m:oMath>
                </a14:m>
                <a:r>
                  <a:rPr lang="fr-FR" dirty="0">
                    <a:latin typeface="Times New Roman" panose="02020603050405020304" pitchFamily="18" charset="0"/>
                    <a:ea typeface="Times New Roman" panose="02020603050405020304" pitchFamily="18" charset="0"/>
                  </a:rPr>
                  <a:t> et </a:t>
                </a:r>
                <a14:m>
                  <m:oMath xmlns:m="http://schemas.openxmlformats.org/officeDocument/2006/math">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𝑃</m:t>
                        </m:r>
                      </m:e>
                      <m:sub>
                        <m:r>
                          <a:rPr lang="fr-FR" i="1">
                            <a:latin typeface="Cambria Math" panose="02040503050406030204" pitchFamily="18" charset="0"/>
                            <a:ea typeface="Times New Roman" panose="02020603050405020304" pitchFamily="18" charset="0"/>
                          </a:rPr>
                          <m:t>𝐴</m:t>
                        </m:r>
                      </m:sub>
                    </m:sSub>
                  </m:oMath>
                </a14:m>
                <a:r>
                  <a:rPr lang="fr-FR" dirty="0">
                    <a:latin typeface="Times New Roman" panose="02020603050405020304" pitchFamily="18" charset="0"/>
                    <a:ea typeface="Times New Roman" panose="02020603050405020304" pitchFamily="18" charset="0"/>
                  </a:rPr>
                  <a:t> celui de </a:t>
                </a:r>
                <a14:m>
                  <m:oMath xmlns:m="http://schemas.openxmlformats.org/officeDocument/2006/math">
                    <m:r>
                      <a:rPr lang="fr-FR" i="1">
                        <a:latin typeface="Cambria Math" panose="02040503050406030204" pitchFamily="18" charset="0"/>
                        <a:ea typeface="Times New Roman" panose="02020603050405020304" pitchFamily="18" charset="0"/>
                      </a:rPr>
                      <m:t>𝐵</m:t>
                    </m:r>
                  </m:oMath>
                </a14:m>
                <a:r>
                  <a:rPr lang="fr-FR" dirty="0">
                    <a:latin typeface="Times New Roman" panose="02020603050405020304" pitchFamily="18" charset="0"/>
                    <a:ea typeface="Times New Roman" panose="02020603050405020304" pitchFamily="18" charset="0"/>
                  </a:rPr>
                  <a:t>.</a:t>
                </a:r>
              </a:p>
            </p:txBody>
          </p:sp>
        </mc:Choice>
        <mc:Fallback xmlns="">
          <p:sp>
            <p:nvSpPr>
              <p:cNvPr id="4" name="Rectangle 3"/>
              <p:cNvSpPr>
                <a:spLocks noRot="1" noChangeAspect="1" noMove="1" noResize="1" noEditPoints="1" noAdjustHandles="1" noChangeArrowheads="1" noChangeShapeType="1" noTextEdit="1"/>
              </p:cNvSpPr>
              <p:nvPr/>
            </p:nvSpPr>
            <p:spPr>
              <a:xfrm>
                <a:off x="1251692" y="1223076"/>
                <a:ext cx="9270731" cy="4489691"/>
              </a:xfrm>
              <a:prstGeom prst="rect">
                <a:avLst/>
              </a:prstGeom>
              <a:blipFill>
                <a:blip r:embed="rId2"/>
                <a:stretch>
                  <a:fillRect l="-526" t="-815" r="-592" b="-1359"/>
                </a:stretch>
              </a:blipFill>
            </p:spPr>
            <p:txBody>
              <a:bodyPr/>
              <a:lstStyle/>
              <a:p>
                <a:r>
                  <a:rPr lang="fr-FR">
                    <a:noFill/>
                  </a:rPr>
                  <a:t> </a:t>
                </a:r>
              </a:p>
            </p:txBody>
          </p:sp>
        </mc:Fallback>
      </mc:AlternateContent>
    </p:spTree>
    <p:extLst>
      <p:ext uri="{BB962C8B-B14F-4D97-AF65-F5344CB8AC3E}">
        <p14:creationId xmlns:p14="http://schemas.microsoft.com/office/powerpoint/2010/main" val="16411667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330702" y="357737"/>
            <a:ext cx="5133136" cy="461665"/>
          </a:xfrm>
          <a:prstGeom prst="rect">
            <a:avLst/>
          </a:prstGeom>
          <a:noFill/>
        </p:spPr>
        <p:txBody>
          <a:bodyPr wrap="none" rtlCol="0">
            <a:spAutoFit/>
          </a:bodyPr>
          <a:lstStyle/>
          <a:p>
            <a:r>
              <a:rPr lang="fr-FR" sz="2400" b="1" dirty="0"/>
              <a:t>Classification Ascendante Hiérarchique</a:t>
            </a:r>
          </a:p>
        </p:txBody>
      </p:sp>
      <p:sp>
        <p:nvSpPr>
          <p:cNvPr id="3" name="Rectangle 2"/>
          <p:cNvSpPr/>
          <p:nvPr/>
        </p:nvSpPr>
        <p:spPr>
          <a:xfrm>
            <a:off x="1251693" y="1234463"/>
            <a:ext cx="8492808" cy="3447098"/>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Le fichier de données étant le fichier </a:t>
            </a:r>
            <a:r>
              <a:rPr lang="fr-FR" b="1" dirty="0">
                <a:latin typeface="Times New Roman" panose="02020603050405020304" pitchFamily="18" charset="0"/>
                <a:ea typeface="Times New Roman" panose="02020603050405020304" pitchFamily="18" charset="0"/>
              </a:rPr>
              <a:t>diabetes.csv</a:t>
            </a:r>
            <a:r>
              <a:rPr lang="fr-FR" dirty="0">
                <a:latin typeface="Times New Roman" panose="02020603050405020304" pitchFamily="18" charset="0"/>
                <a:ea typeface="Times New Roman" panose="02020603050405020304" pitchFamily="18" charset="0"/>
              </a:rPr>
              <a:t>, la lecture du fichier se fait de manière identique aux exemples précédents. Les données doivent être transformées en </a:t>
            </a:r>
            <a:r>
              <a:rPr lang="fr-FR" b="1" dirty="0" err="1">
                <a:latin typeface="Times New Roman" panose="02020603050405020304" pitchFamily="18" charset="0"/>
                <a:ea typeface="Times New Roman" panose="02020603050405020304" pitchFamily="18" charset="0"/>
              </a:rPr>
              <a:t>DataFrame</a:t>
            </a:r>
            <a:r>
              <a:rPr lang="fr-FR" dirty="0">
                <a:latin typeface="Times New Roman" panose="02020603050405020304" pitchFamily="18" charset="0"/>
                <a:ea typeface="Times New Roman" panose="02020603050405020304" pitchFamily="18" charset="0"/>
              </a:rPr>
              <a:t> en précisant le nom des colonnes. </a:t>
            </a:r>
            <a:endParaRPr lang="fr-FR" dirty="0" smtClean="0">
              <a:latin typeface="Times New Roman" panose="02020603050405020304" pitchFamily="18" charset="0"/>
              <a:ea typeface="Times New Roman" panose="02020603050405020304" pitchFamily="18" charset="0"/>
            </a:endParaRPr>
          </a:p>
          <a:p>
            <a:pPr algn="just">
              <a:spcBef>
                <a:spcPts val="600"/>
              </a:spcBef>
              <a:spcAft>
                <a:spcPts val="0"/>
              </a:spcAft>
            </a:pPr>
            <a:endParaRPr lang="fr-FR" dirty="0">
              <a:latin typeface="Times New Roman" panose="02020603050405020304" pitchFamily="18" charset="0"/>
              <a:ea typeface="Times New Roman" panose="02020603050405020304" pitchFamily="18" charset="0"/>
            </a:endParaRPr>
          </a:p>
          <a:p>
            <a:pPr algn="just">
              <a:spcBef>
                <a:spcPts val="600"/>
              </a:spcBef>
              <a:spcAft>
                <a:spcPts val="0"/>
              </a:spcAft>
            </a:pPr>
            <a:r>
              <a:rPr lang="fr-FR" dirty="0">
                <a:latin typeface="Times New Roman" panose="02020603050405020304" pitchFamily="18" charset="0"/>
                <a:ea typeface="Times New Roman" panose="02020603050405020304" pitchFamily="18" charset="0"/>
              </a:rPr>
              <a:t>L'étude réalisée ici porte </a:t>
            </a:r>
            <a:r>
              <a:rPr lang="fr-FR" b="1" u="sng" dirty="0">
                <a:latin typeface="Times New Roman" panose="02020603050405020304" pitchFamily="18" charset="0"/>
                <a:ea typeface="Times New Roman" panose="02020603050405020304" pitchFamily="18" charset="0"/>
              </a:rPr>
              <a:t>uniquement</a:t>
            </a:r>
            <a:r>
              <a:rPr lang="fr-FR" dirty="0">
                <a:latin typeface="Times New Roman" panose="02020603050405020304" pitchFamily="18" charset="0"/>
                <a:ea typeface="Times New Roman" panose="02020603050405020304" pitchFamily="18" charset="0"/>
              </a:rPr>
              <a:t> sur les </a:t>
            </a:r>
            <a:r>
              <a:rPr lang="fr-FR" b="1" dirty="0">
                <a:latin typeface="Times New Roman" panose="02020603050405020304" pitchFamily="18" charset="0"/>
                <a:ea typeface="Times New Roman" panose="02020603050405020304" pitchFamily="18" charset="0"/>
              </a:rPr>
              <a:t>8</a:t>
            </a:r>
            <a:r>
              <a:rPr lang="fr-FR" dirty="0">
                <a:latin typeface="Times New Roman" panose="02020603050405020304" pitchFamily="18" charset="0"/>
                <a:ea typeface="Times New Roman" panose="02020603050405020304" pitchFamily="18" charset="0"/>
              </a:rPr>
              <a:t> premiers attributs pour les mêmes raisons que celles évoquées pour la méthode des centres mobiles (exemple de classification non supervisée</a:t>
            </a:r>
            <a:r>
              <a:rPr lang="fr-FR" dirty="0" smtClean="0">
                <a:latin typeface="Times New Roman" panose="02020603050405020304" pitchFamily="18" charset="0"/>
                <a:ea typeface="Times New Roman" panose="02020603050405020304" pitchFamily="18" charset="0"/>
              </a:rPr>
              <a:t>).</a:t>
            </a:r>
          </a:p>
          <a:p>
            <a:pPr algn="just">
              <a:spcBef>
                <a:spcPts val="600"/>
              </a:spcBef>
              <a:spcAft>
                <a:spcPts val="0"/>
              </a:spcAft>
            </a:pPr>
            <a:endParaRPr lang="fr-FR" dirty="0">
              <a:latin typeface="Times New Roman" panose="02020603050405020304" pitchFamily="18" charset="0"/>
              <a:ea typeface="Times New Roman" panose="02020603050405020304" pitchFamily="18" charset="0"/>
            </a:endParaRPr>
          </a:p>
          <a:p>
            <a:pPr algn="just">
              <a:spcBef>
                <a:spcPts val="600"/>
              </a:spcBef>
              <a:spcAft>
                <a:spcPts val="0"/>
              </a:spcAft>
            </a:pPr>
            <a:r>
              <a:rPr lang="fr-FR" dirty="0">
                <a:latin typeface="Times New Roman" panose="02020603050405020304" pitchFamily="18" charset="0"/>
                <a:ea typeface="Times New Roman" panose="02020603050405020304" pitchFamily="18" charset="0"/>
              </a:rPr>
              <a:t>Un affichage de </a:t>
            </a:r>
            <a:r>
              <a:rPr lang="fr-FR" b="1" dirty="0" err="1">
                <a:latin typeface="Times New Roman" panose="02020603050405020304" pitchFamily="18" charset="0"/>
                <a:ea typeface="Times New Roman" panose="02020603050405020304" pitchFamily="18" charset="0"/>
              </a:rPr>
              <a:t>df.shape</a:t>
            </a:r>
            <a:r>
              <a:rPr lang="fr-FR" dirty="0">
                <a:latin typeface="Times New Roman" panose="02020603050405020304" pitchFamily="18" charset="0"/>
                <a:ea typeface="Times New Roman" panose="02020603050405020304" pitchFamily="18" charset="0"/>
              </a:rPr>
              <a:t> permet d'obtenir le nombre de lignes et le nombre de colonnes du </a:t>
            </a:r>
            <a:r>
              <a:rPr lang="fr-FR" b="1" dirty="0" err="1">
                <a:latin typeface="Times New Roman" panose="02020603050405020304" pitchFamily="18" charset="0"/>
                <a:ea typeface="Times New Roman" panose="02020603050405020304" pitchFamily="18" charset="0"/>
              </a:rPr>
              <a:t>DataFrame</a:t>
            </a:r>
            <a:r>
              <a:rPr lang="fr-FR" dirty="0">
                <a:latin typeface="Times New Roman" panose="02020603050405020304" pitchFamily="18" charset="0"/>
                <a:ea typeface="Times New Roman" panose="02020603050405020304" pitchFamily="18" charset="0"/>
              </a:rPr>
              <a:t> et l'affichage de </a:t>
            </a:r>
            <a:r>
              <a:rPr lang="fr-FR" b="1" dirty="0" err="1">
                <a:latin typeface="Times New Roman" panose="02020603050405020304" pitchFamily="18" charset="0"/>
                <a:ea typeface="Times New Roman" panose="02020603050405020304" pitchFamily="18" charset="0"/>
              </a:rPr>
              <a:t>df.describe</a:t>
            </a:r>
            <a:r>
              <a:rPr lang="fr-FR" b="1" dirty="0">
                <a:latin typeface="Times New Roman" panose="02020603050405020304" pitchFamily="18" charset="0"/>
                <a:ea typeface="Times New Roman" panose="02020603050405020304" pitchFamily="18" charset="0"/>
              </a:rPr>
              <a:t>()</a:t>
            </a:r>
            <a:r>
              <a:rPr lang="fr-FR" dirty="0">
                <a:latin typeface="Times New Roman" panose="02020603050405020304" pitchFamily="18" charset="0"/>
                <a:ea typeface="Times New Roman" panose="02020603050405020304" pitchFamily="18" charset="0"/>
              </a:rPr>
              <a:t> fournit les statistiques de base sur les données à traiter.</a:t>
            </a:r>
          </a:p>
        </p:txBody>
      </p:sp>
    </p:spTree>
    <p:extLst>
      <p:ext uri="{BB962C8B-B14F-4D97-AF65-F5344CB8AC3E}">
        <p14:creationId xmlns:p14="http://schemas.microsoft.com/office/powerpoint/2010/main" val="30550839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330702" y="357737"/>
            <a:ext cx="5133136" cy="461665"/>
          </a:xfrm>
          <a:prstGeom prst="rect">
            <a:avLst/>
          </a:prstGeom>
          <a:noFill/>
        </p:spPr>
        <p:txBody>
          <a:bodyPr wrap="none" rtlCol="0">
            <a:spAutoFit/>
          </a:bodyPr>
          <a:lstStyle/>
          <a:p>
            <a:r>
              <a:rPr lang="fr-FR" sz="2400" b="1" dirty="0" smtClean="0"/>
              <a:t>Classification Ascendante Hiérarchique</a:t>
            </a:r>
            <a:endParaRPr lang="fr-FR" sz="2400" b="1" dirty="0"/>
          </a:p>
        </p:txBody>
      </p:sp>
      <p:sp>
        <p:nvSpPr>
          <p:cNvPr id="3" name="Rectangle 2"/>
          <p:cNvSpPr/>
          <p:nvPr/>
        </p:nvSpPr>
        <p:spPr>
          <a:xfrm>
            <a:off x="796119" y="1299782"/>
            <a:ext cx="9589827" cy="2585323"/>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a:solidFill>
                  <a:srgbClr val="6F008A"/>
                </a:solidFill>
                <a:latin typeface="Consolas" panose="020B0609020204030204" pitchFamily="49" charset="0"/>
                <a:ea typeface="Times New Roman" panose="02020603050405020304" pitchFamily="18" charset="0"/>
                <a:cs typeface="Consolas" panose="020B0609020204030204" pitchFamily="49" charset="0"/>
              </a:rPr>
              <a:t>pandas</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df</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pd</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DataFrame</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les_valeurs_X</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columns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preg</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plas</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pres</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'skin'</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insu</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'mass'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pedi</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'age'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df.shape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df.describe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nNumber</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of columns:"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len</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df.columns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4" name="Image 3"/>
          <p:cNvPicPr/>
          <p:nvPr/>
        </p:nvPicPr>
        <p:blipFill>
          <a:blip r:embed="rId2">
            <a:grayscl/>
          </a:blip>
          <a:stretch>
            <a:fillRect/>
          </a:stretch>
        </p:blipFill>
        <p:spPr>
          <a:xfrm>
            <a:off x="4245586" y="3233832"/>
            <a:ext cx="7518784" cy="3262503"/>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7034038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834" y="1220422"/>
            <a:ext cx="8320585" cy="646331"/>
          </a:xfrm>
          <a:prstGeom prst="rect">
            <a:avLst/>
          </a:prstGeom>
        </p:spPr>
        <p:txBody>
          <a:bodyPr wrap="square">
            <a:spAutoFit/>
          </a:bodyPr>
          <a:lstStyle/>
          <a:p>
            <a:r>
              <a:rPr lang="fr-FR" dirty="0">
                <a:latin typeface="Times New Roman" panose="02020603050405020304" pitchFamily="18" charset="0"/>
                <a:ea typeface="Times New Roman" panose="02020603050405020304" pitchFamily="18" charset="0"/>
              </a:rPr>
              <a:t>Il est alors possible de lancer une analyse hiérarchique descendante et d'afficher le dendrogramme associé au calcul et qui "suggère" un découpage en 2 classes </a:t>
            </a:r>
            <a:endParaRPr lang="fr-FR" dirty="0"/>
          </a:p>
        </p:txBody>
      </p:sp>
      <p:sp>
        <p:nvSpPr>
          <p:cNvPr id="3" name="ZoneTexte 2"/>
          <p:cNvSpPr txBox="1"/>
          <p:nvPr/>
        </p:nvSpPr>
        <p:spPr>
          <a:xfrm>
            <a:off x="3535418" y="264489"/>
            <a:ext cx="5133136" cy="461665"/>
          </a:xfrm>
          <a:prstGeom prst="rect">
            <a:avLst/>
          </a:prstGeom>
          <a:noFill/>
        </p:spPr>
        <p:txBody>
          <a:bodyPr wrap="none" rtlCol="0">
            <a:spAutoFit/>
          </a:bodyPr>
          <a:lstStyle/>
          <a:p>
            <a:r>
              <a:rPr lang="fr-FR" sz="2400" b="1" dirty="0" smtClean="0"/>
              <a:t>Classification Ascendante Hiérarchique</a:t>
            </a:r>
            <a:endParaRPr lang="fr-FR" sz="2400" b="1" dirty="0"/>
          </a:p>
        </p:txBody>
      </p:sp>
      <p:sp>
        <p:nvSpPr>
          <p:cNvPr id="4" name="Rectangle 3"/>
          <p:cNvSpPr/>
          <p:nvPr/>
        </p:nvSpPr>
        <p:spPr>
          <a:xfrm>
            <a:off x="2991134" y="2393624"/>
            <a:ext cx="8375176" cy="2585323"/>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#générer la matrice des liens</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Z = linkage(</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df,method</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ward</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metric</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euclidean</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"Z=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Z)</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#affichage du dendrogramme</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plt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.title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"CAH"</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dendrogram</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Z,labels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df.index,orientation</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'left'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color_threshold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plt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.show</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12330518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917556" y="2787040"/>
            <a:ext cx="5384807" cy="584775"/>
          </a:xfrm>
          <a:prstGeom prst="rect">
            <a:avLst/>
          </a:prstGeom>
          <a:noFill/>
        </p:spPr>
        <p:txBody>
          <a:bodyPr wrap="none" rtlCol="0">
            <a:spAutoFit/>
          </a:bodyPr>
          <a:lstStyle/>
          <a:p>
            <a:r>
              <a:rPr lang="fr-FR" sz="3200" b="1" dirty="0" smtClean="0"/>
              <a:t>Méthodes des centres mobiles</a:t>
            </a:r>
            <a:endParaRPr lang="fr-FR" sz="3200" b="1" dirty="0"/>
          </a:p>
        </p:txBody>
      </p:sp>
    </p:spTree>
    <p:extLst>
      <p:ext uri="{BB962C8B-B14F-4D97-AF65-F5344CB8AC3E}">
        <p14:creationId xmlns:p14="http://schemas.microsoft.com/office/powerpoint/2010/main" val="40628115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35418" y="264489"/>
            <a:ext cx="5133136" cy="461665"/>
          </a:xfrm>
          <a:prstGeom prst="rect">
            <a:avLst/>
          </a:prstGeom>
          <a:noFill/>
        </p:spPr>
        <p:txBody>
          <a:bodyPr wrap="none" rtlCol="0">
            <a:spAutoFit/>
          </a:bodyPr>
          <a:lstStyle/>
          <a:p>
            <a:r>
              <a:rPr lang="fr-FR" sz="2400" b="1" dirty="0" smtClean="0"/>
              <a:t>Classification Ascendante Hiérarchique</a:t>
            </a:r>
            <a:endParaRPr lang="fr-FR" sz="2400" b="1" dirty="0"/>
          </a:p>
        </p:txBody>
      </p:sp>
      <p:pic>
        <p:nvPicPr>
          <p:cNvPr id="3" name="Image 2"/>
          <p:cNvPicPr/>
          <p:nvPr/>
        </p:nvPicPr>
        <p:blipFill>
          <a:blip r:embed="rId2">
            <a:grayscl/>
            <a:extLst>
              <a:ext uri="{BEBA8EAE-BF5A-486C-A8C5-ECC9F3942E4B}">
                <a14:imgProps xmlns:a14="http://schemas.microsoft.com/office/drawing/2010/main">
                  <a14:imgLayer r:embed="rId3">
                    <a14:imgEffect>
                      <a14:sharpenSoften amount="20000"/>
                    </a14:imgEffect>
                  </a14:imgLayer>
                </a14:imgProps>
              </a:ext>
            </a:extLst>
          </a:blip>
          <a:stretch>
            <a:fillRect/>
          </a:stretch>
        </p:blipFill>
        <p:spPr>
          <a:xfrm>
            <a:off x="2332933" y="1531065"/>
            <a:ext cx="8012070" cy="4378416"/>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2190069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7313" y="1070296"/>
            <a:ext cx="6096000" cy="923330"/>
          </a:xfrm>
          <a:prstGeom prst="rect">
            <a:avLst/>
          </a:prstGeom>
        </p:spPr>
        <p:txBody>
          <a:bodyPr>
            <a:spAutoFit/>
          </a:bodyPr>
          <a:lstStyle/>
          <a:p>
            <a:r>
              <a:rPr lang="fr-FR" dirty="0">
                <a:latin typeface="Times New Roman" panose="02020603050405020304" pitchFamily="18" charset="0"/>
                <a:ea typeface="Times New Roman" panose="02020603050405020304" pitchFamily="18" charset="0"/>
              </a:rPr>
              <a:t>Le découpage en cluster se fait via </a:t>
            </a:r>
            <a:r>
              <a:rPr lang="fr-FR" b="1" dirty="0" err="1">
                <a:latin typeface="Times New Roman" panose="02020603050405020304" pitchFamily="18" charset="0"/>
                <a:ea typeface="Times New Roman" panose="02020603050405020304" pitchFamily="18" charset="0"/>
              </a:rPr>
              <a:t>fcluster</a:t>
            </a:r>
            <a:r>
              <a:rPr lang="fr-FR" b="1" dirty="0">
                <a:latin typeface="Times New Roman" panose="02020603050405020304" pitchFamily="18" charset="0"/>
                <a:ea typeface="Times New Roman" panose="02020603050405020304" pitchFamily="18" charset="0"/>
              </a:rPr>
              <a:t>()</a:t>
            </a:r>
            <a:r>
              <a:rPr lang="fr-FR" dirty="0">
                <a:latin typeface="Times New Roman" panose="02020603050405020304" pitchFamily="18" charset="0"/>
                <a:ea typeface="Times New Roman" panose="02020603050405020304" pitchFamily="18" charset="0"/>
              </a:rPr>
              <a:t> et un simple affichage permet d'obtenir, pour chacun des 768 éléments, son numéro de cluster </a:t>
            </a:r>
            <a:endParaRPr lang="fr-FR" dirty="0"/>
          </a:p>
        </p:txBody>
      </p:sp>
      <p:sp>
        <p:nvSpPr>
          <p:cNvPr id="3" name="ZoneTexte 2"/>
          <p:cNvSpPr txBox="1"/>
          <p:nvPr/>
        </p:nvSpPr>
        <p:spPr>
          <a:xfrm>
            <a:off x="3535418" y="264489"/>
            <a:ext cx="5133136" cy="461665"/>
          </a:xfrm>
          <a:prstGeom prst="rect">
            <a:avLst/>
          </a:prstGeom>
          <a:noFill/>
        </p:spPr>
        <p:txBody>
          <a:bodyPr wrap="none" rtlCol="0">
            <a:spAutoFit/>
          </a:bodyPr>
          <a:lstStyle/>
          <a:p>
            <a:r>
              <a:rPr lang="fr-FR" sz="2400" b="1" dirty="0" smtClean="0"/>
              <a:t>Classification Ascendante Hiérarchique</a:t>
            </a:r>
            <a:endParaRPr lang="fr-FR" sz="2400" b="1" dirty="0"/>
          </a:p>
        </p:txBody>
      </p:sp>
      <p:sp>
        <p:nvSpPr>
          <p:cNvPr id="4" name="Rectangle 3"/>
          <p:cNvSpPr/>
          <p:nvPr/>
        </p:nvSpPr>
        <p:spPr>
          <a:xfrm>
            <a:off x="1232848" y="2337768"/>
            <a:ext cx="6096000" cy="646331"/>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Les clusters (contrairement aux classes obtenues avec les arbres de décisions) sont numérotés à partir de 1.</a:t>
            </a:r>
          </a:p>
        </p:txBody>
      </p:sp>
      <p:sp>
        <p:nvSpPr>
          <p:cNvPr id="5" name="Rectangle 4"/>
          <p:cNvSpPr/>
          <p:nvPr/>
        </p:nvSpPr>
        <p:spPr>
          <a:xfrm>
            <a:off x="768824" y="3605240"/>
            <a:ext cx="6096000" cy="1000274"/>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groupes_cah</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smtClean="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p>
          <a:p>
            <a:pPr algn="just">
              <a:spcBef>
                <a:spcPts val="600"/>
              </a:spcBef>
              <a:spcAft>
                <a:spcPts val="0"/>
              </a:spcAft>
              <a:tabLst>
                <a:tab pos="180340" algn="l"/>
                <a:tab pos="540385" algn="l"/>
                <a:tab pos="900430" algn="l"/>
                <a:tab pos="1260475" algn="l"/>
                <a:tab pos="1620520" algn="l"/>
                <a:tab pos="1980565" algn="l"/>
              </a:tabLst>
            </a:pPr>
            <a:r>
              <a:rPr lang="fr-FR" dirty="0" err="1" smtClean="0">
                <a:solidFill>
                  <a:srgbClr val="000000"/>
                </a:solidFill>
                <a:latin typeface="Consolas" panose="020B0609020204030204" pitchFamily="49" charset="0"/>
                <a:ea typeface="Times New Roman" panose="02020603050405020304" pitchFamily="18" charset="0"/>
                <a:cs typeface="Consolas" panose="020B0609020204030204" pitchFamily="49" charset="0"/>
              </a:rPr>
              <a:t>fcluster</a:t>
            </a:r>
            <a:r>
              <a:rPr lang="fr-FR" dirty="0" smtClean="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smtClean="0">
                <a:solidFill>
                  <a:srgbClr val="000000"/>
                </a:solidFill>
                <a:latin typeface="Consolas" panose="020B0609020204030204" pitchFamily="49" charset="0"/>
                <a:ea typeface="Times New Roman" panose="02020603050405020304" pitchFamily="18" charset="0"/>
                <a:cs typeface="Consolas" panose="020B0609020204030204" pitchFamily="49" charset="0"/>
              </a:rPr>
              <a:t>Z,t</a:t>
            </a:r>
            <a:r>
              <a:rPr lang="fr-FR" dirty="0" smtClean="0">
                <a:solidFill>
                  <a:srgbClr val="000000"/>
                </a:solidFill>
                <a:latin typeface="Consolas" panose="020B0609020204030204" pitchFamily="49" charset="0"/>
                <a:ea typeface="Times New Roman" panose="02020603050405020304" pitchFamily="18" charset="0"/>
                <a:cs typeface="Consolas" panose="020B0609020204030204" pitchFamily="49" charset="0"/>
              </a:rPr>
              <a:t>=2000,criterion</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'distance'</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groupes_cah</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groupes_cah</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6" name="Image 5"/>
          <p:cNvPicPr/>
          <p:nvPr/>
        </p:nvPicPr>
        <p:blipFill>
          <a:blip r:embed="rId2">
            <a:grayscl/>
          </a:blip>
          <a:stretch>
            <a:fillRect/>
          </a:stretch>
        </p:blipFill>
        <p:spPr>
          <a:xfrm>
            <a:off x="7328848" y="3197205"/>
            <a:ext cx="4366748" cy="3335231"/>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6265628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194225" y="2718801"/>
            <a:ext cx="6328399" cy="584775"/>
          </a:xfrm>
          <a:prstGeom prst="rect">
            <a:avLst/>
          </a:prstGeom>
          <a:noFill/>
        </p:spPr>
        <p:txBody>
          <a:bodyPr wrap="none" rtlCol="0">
            <a:spAutoFit/>
          </a:bodyPr>
          <a:lstStyle/>
          <a:p>
            <a:r>
              <a:rPr lang="fr-FR" sz="3200" b="1" dirty="0" smtClean="0"/>
              <a:t>Analyse en composantes principales</a:t>
            </a:r>
            <a:endParaRPr lang="fr-FR" sz="3200" b="1" dirty="0"/>
          </a:p>
        </p:txBody>
      </p:sp>
    </p:spTree>
    <p:extLst>
      <p:ext uri="{BB962C8B-B14F-4D97-AF65-F5344CB8AC3E}">
        <p14:creationId xmlns:p14="http://schemas.microsoft.com/office/powerpoint/2010/main" val="88629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35418" y="264489"/>
            <a:ext cx="4796057" cy="461665"/>
          </a:xfrm>
          <a:prstGeom prst="rect">
            <a:avLst/>
          </a:prstGeom>
          <a:noFill/>
        </p:spPr>
        <p:txBody>
          <a:bodyPr wrap="none" rtlCol="0">
            <a:spAutoFit/>
          </a:bodyPr>
          <a:lstStyle/>
          <a:p>
            <a:r>
              <a:rPr lang="fr-FR" sz="2400" b="1" dirty="0" smtClean="0"/>
              <a:t>Analyse en composantes </a:t>
            </a:r>
            <a:r>
              <a:rPr lang="fr-FR" sz="2400" b="1" dirty="0"/>
              <a:t>principales</a:t>
            </a:r>
          </a:p>
        </p:txBody>
      </p:sp>
      <p:pic>
        <p:nvPicPr>
          <p:cNvPr id="3" name="Picture 5" descr="C:\Users\moi\Downloads\Ellipsoide.png"/>
          <p:cNvPicPr/>
          <p:nvPr/>
        </p:nvPicPr>
        <p:blipFill>
          <a:blip r:embed="rId2"/>
          <a:srcRect/>
          <a:stretch>
            <a:fillRect/>
          </a:stretch>
        </p:blipFill>
        <p:spPr bwMode="auto">
          <a:xfrm>
            <a:off x="2727746" y="1158481"/>
            <a:ext cx="6443549" cy="1775788"/>
          </a:xfrm>
          <a:prstGeom prst="rect">
            <a:avLst/>
          </a:prstGeom>
          <a:noFill/>
          <a:ln w="9525">
            <a:noFill/>
            <a:miter lim="800000"/>
            <a:headEnd/>
            <a:tailEnd/>
          </a:ln>
        </p:spPr>
      </p:pic>
      <mc:AlternateContent xmlns:mc="http://schemas.openxmlformats.org/markup-compatibility/2006" xmlns:a14="http://schemas.microsoft.com/office/drawing/2010/main">
        <mc:Choice Requires="a14">
          <p:sp>
            <p:nvSpPr>
              <p:cNvPr id="4" name="Rectangle 3"/>
              <p:cNvSpPr/>
              <p:nvPr/>
            </p:nvSpPr>
            <p:spPr>
              <a:xfrm>
                <a:off x="2215485" y="3727566"/>
                <a:ext cx="7583607" cy="1200329"/>
              </a:xfrm>
              <a:prstGeom prst="rect">
                <a:avLst/>
              </a:prstGeom>
            </p:spPr>
            <p:txBody>
              <a:bodyPr wrap="square">
                <a:spAutoFit/>
              </a:bodyPr>
              <a:lstStyle/>
              <a:p>
                <a:r>
                  <a:rPr lang="fr-FR" dirty="0">
                    <a:latin typeface="Times New Roman" panose="02020603050405020304" pitchFamily="18" charset="0"/>
                    <a:ea typeface="Times New Roman" panose="02020603050405020304" pitchFamily="18" charset="0"/>
                  </a:rPr>
                  <a:t>Étant donnés</a:t>
                </a:r>
                <a:r>
                  <a:rPr lang="fr-FR" i="1" dirty="0">
                    <a:latin typeface="Arial Narrow" panose="020B0606020202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𝑛</m:t>
                    </m:r>
                  </m:oMath>
                </a14:m>
                <a:r>
                  <a:rPr lang="fr-FR" dirty="0">
                    <a:latin typeface="Times New Roman" panose="02020603050405020304" pitchFamily="18" charset="0"/>
                    <a:ea typeface="Times New Roman" panose="02020603050405020304" pitchFamily="18" charset="0"/>
                  </a:rPr>
                  <a:t> individus, chacun ayant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𝑝</m:t>
                    </m:r>
                  </m:oMath>
                </a14:m>
                <a:r>
                  <a:rPr lang="fr-FR" dirty="0">
                    <a:latin typeface="Times New Roman" panose="02020603050405020304" pitchFamily="18" charset="0"/>
                    <a:ea typeface="Times New Roman" panose="02020603050405020304" pitchFamily="18" charset="0"/>
                  </a:rPr>
                  <a:t> attributs (numériques), ce qui peut être vu comme un nuage de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𝑛</m:t>
                    </m:r>
                  </m:oMath>
                </a14:m>
                <a:r>
                  <a:rPr lang="fr-FR" dirty="0">
                    <a:latin typeface="Times New Roman" panose="02020603050405020304" pitchFamily="18" charset="0"/>
                    <a:ea typeface="Times New Roman" panose="02020603050405020304" pitchFamily="18" charset="0"/>
                  </a:rPr>
                  <a:t> points </a:t>
                </a:r>
                <a14:m>
                  <m:oMath xmlns:m="http://schemas.openxmlformats.org/officeDocument/2006/math">
                    <m:sSub>
                      <m:sSubPr>
                        <m:ctrlPr>
                          <a:rPr lang="fr-FR" i="1">
                            <a:effectLst/>
                            <a:latin typeface="Cambria Math" panose="02040503050406030204" pitchFamily="18" charset="0"/>
                          </a:rPr>
                        </m:ctrlPr>
                      </m:sSubPr>
                      <m:e>
                        <m:r>
                          <a:rPr lang="fr-FR" i="1">
                            <a:latin typeface="Cambria Math" panose="02040503050406030204" pitchFamily="18" charset="0"/>
                            <a:ea typeface="Times New Roman" panose="02020603050405020304" pitchFamily="18" charset="0"/>
                            <a:cs typeface="Times New Roman" panose="02020603050405020304" pitchFamily="18" charset="0"/>
                          </a:rPr>
                          <m:t>𝑥</m:t>
                        </m:r>
                      </m:e>
                      <m:sub>
                        <m:r>
                          <a:rPr lang="fr-FR" i="1">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fr-FR" dirty="0">
                    <a:latin typeface="Times New Roman" panose="02020603050405020304" pitchFamily="18" charset="0"/>
                    <a:ea typeface="Times New Roman" panose="02020603050405020304" pitchFamily="18" charset="0"/>
                  </a:rPr>
                  <a:t> (avec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1≤</m:t>
                    </m:r>
                    <m:r>
                      <a:rPr lang="fr-FR" i="1">
                        <a:latin typeface="Cambria Math" panose="02040503050406030204" pitchFamily="18" charset="0"/>
                        <a:ea typeface="Times New Roman" panose="02020603050405020304" pitchFamily="18" charset="0"/>
                        <a:cs typeface="Times New Roman" panose="02020603050405020304" pitchFamily="18" charset="0"/>
                      </a:rPr>
                      <m:t>𝑖</m:t>
                    </m:r>
                    <m:r>
                      <a:rPr lang="fr-FR" i="1">
                        <a:latin typeface="Cambria Math" panose="02040503050406030204" pitchFamily="18" charset="0"/>
                        <a:ea typeface="Times New Roman" panose="02020603050405020304" pitchFamily="18" charset="0"/>
                        <a:cs typeface="Times New Roman" panose="02020603050405020304" pitchFamily="18" charset="0"/>
                      </a:rPr>
                      <m:t>≤</m:t>
                    </m:r>
                    <m:r>
                      <a:rPr lang="fr-FR" i="1">
                        <a:latin typeface="Cambria Math" panose="02040503050406030204" pitchFamily="18" charset="0"/>
                        <a:ea typeface="Times New Roman" panose="02020603050405020304" pitchFamily="18" charset="0"/>
                        <a:cs typeface="Times New Roman" panose="02020603050405020304" pitchFamily="18" charset="0"/>
                      </a:rPr>
                      <m:t>𝑛</m:t>
                    </m:r>
                  </m:oMath>
                </a14:m>
                <a:r>
                  <a:rPr lang="fr-FR" dirty="0">
                    <a:latin typeface="Times New Roman" panose="02020603050405020304" pitchFamily="18" charset="0"/>
                    <a:ea typeface="Times New Roman" panose="02020603050405020304" pitchFamily="18" charset="0"/>
                  </a:rPr>
                  <a:t>) dans l’espace </a:t>
                </a:r>
                <a14:m>
                  <m:oMath xmlns:m="http://schemas.openxmlformats.org/officeDocument/2006/math">
                    <m:sSup>
                      <m:sSupPr>
                        <m:ctrlPr>
                          <a:rPr lang="fr-FR" i="1">
                            <a:effectLst/>
                            <a:latin typeface="Cambria Math" panose="02040503050406030204" pitchFamily="18" charset="0"/>
                          </a:rPr>
                        </m:ctrlPr>
                      </m:sSupPr>
                      <m:e>
                        <m:r>
                          <a:rPr lang="fr-FR" i="1">
                            <a:latin typeface="Cambria Math" panose="02040503050406030204" pitchFamily="18" charset="0"/>
                            <a:ea typeface="Times New Roman" panose="02020603050405020304" pitchFamily="18" charset="0"/>
                            <a:cs typeface="Times New Roman" panose="02020603050405020304" pitchFamily="18" charset="0"/>
                          </a:rPr>
                          <m:t>𝑅</m:t>
                        </m:r>
                      </m:e>
                      <m:sup>
                        <m:r>
                          <a:rPr lang="fr-FR" i="1">
                            <a:latin typeface="Cambria Math" panose="02040503050406030204" pitchFamily="18" charset="0"/>
                            <a:ea typeface="Times New Roman" panose="02020603050405020304" pitchFamily="18" charset="0"/>
                            <a:cs typeface="Times New Roman" panose="02020603050405020304" pitchFamily="18" charset="0"/>
                          </a:rPr>
                          <m:t>𝑝</m:t>
                        </m:r>
                      </m:sup>
                    </m:sSup>
                  </m:oMath>
                </a14:m>
                <a:r>
                  <a:rPr lang="fr-FR" dirty="0">
                    <a:latin typeface="Times New Roman" panose="02020603050405020304" pitchFamily="18" charset="0"/>
                    <a:ea typeface="Times New Roman" panose="02020603050405020304" pitchFamily="18" charset="0"/>
                  </a:rPr>
                  <a:t> à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𝑝</m:t>
                    </m:r>
                  </m:oMath>
                </a14:m>
                <a:r>
                  <a:rPr lang="fr-FR" dirty="0">
                    <a:latin typeface="Times New Roman" panose="02020603050405020304" pitchFamily="18" charset="0"/>
                    <a:ea typeface="Times New Roman" panose="02020603050405020304" pitchFamily="18" charset="0"/>
                  </a:rPr>
                  <a:t> dimensions, il s’agit de trouver deux droites </a:t>
                </a:r>
                <a14:m>
                  <m:oMath xmlns:m="http://schemas.openxmlformats.org/officeDocument/2006/math">
                    <m:d>
                      <m:dPr>
                        <m:ctrlPr>
                          <a:rPr lang="fr-FR" i="1">
                            <a:effectLst/>
                            <a:latin typeface="Cambria Math" panose="02040503050406030204" pitchFamily="18" charset="0"/>
                          </a:rPr>
                        </m:ctrlPr>
                      </m:dPr>
                      <m:e>
                        <m:r>
                          <a:rPr lang="fr-FR" i="1">
                            <a:latin typeface="Cambria Math" panose="02040503050406030204" pitchFamily="18" charset="0"/>
                            <a:ea typeface="Times New Roman" panose="02020603050405020304" pitchFamily="18" charset="0"/>
                            <a:cs typeface="Times New Roman" panose="02020603050405020304" pitchFamily="18" charset="0"/>
                          </a:rPr>
                          <m:t>𝑂𝑥</m:t>
                        </m:r>
                      </m:e>
                    </m:d>
                  </m:oMath>
                </a14:m>
                <a:r>
                  <a:rPr lang="fr-FR" dirty="0">
                    <a:latin typeface="Times New Roman" panose="02020603050405020304" pitchFamily="18" charset="0"/>
                    <a:ea typeface="Times New Roman" panose="02020603050405020304" pitchFamily="18" charset="0"/>
                  </a:rPr>
                  <a:t> et </a:t>
                </a:r>
                <a14:m>
                  <m:oMath xmlns:m="http://schemas.openxmlformats.org/officeDocument/2006/math">
                    <m:d>
                      <m:dPr>
                        <m:ctrlPr>
                          <a:rPr lang="fr-FR" i="1">
                            <a:effectLst/>
                            <a:latin typeface="Cambria Math" panose="02040503050406030204" pitchFamily="18" charset="0"/>
                          </a:rPr>
                        </m:ctrlPr>
                      </m:dPr>
                      <m:e>
                        <m:r>
                          <a:rPr lang="fr-FR" i="1">
                            <a:latin typeface="Cambria Math" panose="02040503050406030204" pitchFamily="18" charset="0"/>
                            <a:ea typeface="Times New Roman" panose="02020603050405020304" pitchFamily="18" charset="0"/>
                            <a:cs typeface="Times New Roman" panose="02020603050405020304" pitchFamily="18" charset="0"/>
                          </a:rPr>
                          <m:t>𝑂𝑦</m:t>
                        </m:r>
                      </m:e>
                    </m:d>
                  </m:oMath>
                </a14:m>
                <a:r>
                  <a:rPr lang="fr-FR" dirty="0">
                    <a:latin typeface="Times New Roman" panose="02020603050405020304" pitchFamily="18" charset="0"/>
                    <a:ea typeface="Times New Roman" panose="02020603050405020304" pitchFamily="18" charset="0"/>
                  </a:rPr>
                  <a:t> (ou plus) sur lesquelles les projections orthogonales de ces points ont le maximum d’inertie </a:t>
                </a:r>
                <a:endParaRPr lang="fr-FR" dirty="0"/>
              </a:p>
            </p:txBody>
          </p:sp>
        </mc:Choice>
        <mc:Fallback xmlns="">
          <p:sp>
            <p:nvSpPr>
              <p:cNvPr id="4" name="Rectangle 3"/>
              <p:cNvSpPr>
                <a:spLocks noRot="1" noChangeAspect="1" noMove="1" noResize="1" noEditPoints="1" noAdjustHandles="1" noChangeArrowheads="1" noChangeShapeType="1" noTextEdit="1"/>
              </p:cNvSpPr>
              <p:nvPr/>
            </p:nvSpPr>
            <p:spPr>
              <a:xfrm>
                <a:off x="2215485" y="3727566"/>
                <a:ext cx="7583607" cy="1200329"/>
              </a:xfrm>
              <a:prstGeom prst="rect">
                <a:avLst/>
              </a:prstGeom>
              <a:blipFill>
                <a:blip r:embed="rId3"/>
                <a:stretch>
                  <a:fillRect l="-643" t="-2538" r="-1206" b="-6599"/>
                </a:stretch>
              </a:blipFill>
            </p:spPr>
            <p:txBody>
              <a:bodyPr/>
              <a:lstStyle/>
              <a:p>
                <a:r>
                  <a:rPr lang="fr-FR">
                    <a:noFill/>
                  </a:rPr>
                  <a:t> </a:t>
                </a:r>
              </a:p>
            </p:txBody>
          </p:sp>
        </mc:Fallback>
      </mc:AlternateContent>
    </p:spTree>
    <p:extLst>
      <p:ext uri="{BB962C8B-B14F-4D97-AF65-F5344CB8AC3E}">
        <p14:creationId xmlns:p14="http://schemas.microsoft.com/office/powerpoint/2010/main" val="25529386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535418" y="264489"/>
            <a:ext cx="4796057" cy="461665"/>
          </a:xfrm>
          <a:prstGeom prst="rect">
            <a:avLst/>
          </a:prstGeom>
          <a:noFill/>
        </p:spPr>
        <p:txBody>
          <a:bodyPr wrap="none" rtlCol="0">
            <a:spAutoFit/>
          </a:bodyPr>
          <a:lstStyle/>
          <a:p>
            <a:r>
              <a:rPr lang="fr-FR" sz="2400" b="1" dirty="0" smtClean="0"/>
              <a:t>Analyse en composantes </a:t>
            </a:r>
            <a:r>
              <a:rPr lang="fr-FR" sz="2400" b="1" dirty="0"/>
              <a:t>principales</a:t>
            </a:r>
          </a:p>
        </p:txBody>
      </p:sp>
      <p:sp>
        <p:nvSpPr>
          <p:cNvPr id="4" name="Rectangle 3"/>
          <p:cNvSpPr/>
          <p:nvPr/>
        </p:nvSpPr>
        <p:spPr>
          <a:xfrm>
            <a:off x="1355676" y="1193576"/>
            <a:ext cx="8934735" cy="1000274"/>
          </a:xfrm>
          <a:prstGeom prst="rect">
            <a:avLst/>
          </a:prstGeom>
        </p:spPr>
        <p:txBody>
          <a:bodyPr wrap="square">
            <a:spAutoFit/>
          </a:bodyPr>
          <a:lstStyle/>
          <a:p>
            <a:pPr algn="just">
              <a:spcBef>
                <a:spcPts val="600"/>
              </a:spcBef>
              <a:spcAft>
                <a:spcPts val="0"/>
              </a:spcAft>
            </a:pPr>
            <a:r>
              <a:rPr lang="fr-FR" dirty="0" smtClean="0">
                <a:latin typeface="Times New Roman" panose="02020603050405020304" pitchFamily="18" charset="0"/>
                <a:ea typeface="Times New Roman" panose="02020603050405020304" pitchFamily="18" charset="0"/>
              </a:rPr>
              <a:t>Consulter le </a:t>
            </a:r>
            <a:r>
              <a:rPr lang="fr-FR" dirty="0">
                <a:latin typeface="Times New Roman" panose="02020603050405020304" pitchFamily="18" charset="0"/>
                <a:ea typeface="Times New Roman" panose="02020603050405020304" pitchFamily="18" charset="0"/>
              </a:rPr>
              <a:t>support de cours de </a:t>
            </a:r>
            <a:r>
              <a:rPr lang="fr-FR" dirty="0" err="1">
                <a:latin typeface="Times New Roman" panose="02020603050405020304" pitchFamily="18" charset="0"/>
                <a:ea typeface="Times New Roman" panose="02020603050405020304" pitchFamily="18" charset="0"/>
              </a:rPr>
              <a:t>Ricco</a:t>
            </a:r>
            <a:r>
              <a:rPr lang="fr-FR" dirty="0">
                <a:latin typeface="Times New Roman" panose="02020603050405020304" pitchFamily="18" charset="0"/>
                <a:ea typeface="Times New Roman" panose="02020603050405020304" pitchFamily="18" charset="0"/>
              </a:rPr>
              <a:t> </a:t>
            </a:r>
            <a:r>
              <a:rPr lang="fr-FR" dirty="0" err="1">
                <a:latin typeface="Times New Roman" panose="02020603050405020304" pitchFamily="18" charset="0"/>
                <a:ea typeface="Times New Roman" panose="02020603050405020304" pitchFamily="18" charset="0"/>
              </a:rPr>
              <a:t>Rakotomalla</a:t>
            </a:r>
            <a:r>
              <a:rPr lang="fr-FR" dirty="0">
                <a:latin typeface="Times New Roman" panose="02020603050405020304" pitchFamily="18" charset="0"/>
                <a:ea typeface="Times New Roman" panose="02020603050405020304" pitchFamily="18" charset="0"/>
              </a:rPr>
              <a:t> de l'Université Lumière Lyon 2, support qui est disponible en ligne à l'adresse suivante : </a:t>
            </a:r>
          </a:p>
          <a:p>
            <a:pPr algn="ctr">
              <a:spcBef>
                <a:spcPts val="600"/>
              </a:spcBef>
              <a:spcAft>
                <a:spcPts val="0"/>
              </a:spcAft>
            </a:pPr>
            <a:r>
              <a:rPr lang="fr-FR"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2"/>
              </a:rPr>
              <a:t>http://eric.univ-lyon2.fr/~ricco/cours/slides/ACP.pdf</a:t>
            </a:r>
            <a:endParaRPr lang="fr-FR"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052553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35418" y="264489"/>
            <a:ext cx="4796057" cy="461665"/>
          </a:xfrm>
          <a:prstGeom prst="rect">
            <a:avLst/>
          </a:prstGeom>
          <a:noFill/>
        </p:spPr>
        <p:txBody>
          <a:bodyPr wrap="none" rtlCol="0">
            <a:spAutoFit/>
          </a:bodyPr>
          <a:lstStyle/>
          <a:p>
            <a:r>
              <a:rPr lang="fr-FR" sz="2400" b="1" dirty="0" smtClean="0"/>
              <a:t>Analyse en composantes </a:t>
            </a:r>
            <a:r>
              <a:rPr lang="fr-FR" sz="2400" b="1" dirty="0"/>
              <a:t>principales</a:t>
            </a:r>
          </a:p>
        </p:txBody>
      </p:sp>
      <p:sp>
        <p:nvSpPr>
          <p:cNvPr id="3" name="Rectangle 2"/>
          <p:cNvSpPr/>
          <p:nvPr/>
        </p:nvSpPr>
        <p:spPr>
          <a:xfrm>
            <a:off x="1249192" y="1279057"/>
            <a:ext cx="1107996" cy="369332"/>
          </a:xfrm>
          <a:prstGeom prst="rect">
            <a:avLst/>
          </a:prstGeom>
        </p:spPr>
        <p:txBody>
          <a:bodyPr wrap="none">
            <a:spAutoFit/>
          </a:bodyPr>
          <a:lstStyle/>
          <a:p>
            <a:r>
              <a:rPr lang="fr-FR" b="1" dirty="0" smtClean="0">
                <a:latin typeface="Times New Roman" panose="02020603050405020304" pitchFamily="18" charset="0"/>
                <a:ea typeface="Times New Roman" panose="02020603050405020304" pitchFamily="18" charset="0"/>
              </a:rPr>
              <a:t>Principes</a:t>
            </a:r>
            <a:endParaRPr lang="fr-FR" b="1" dirty="0"/>
          </a:p>
        </p:txBody>
      </p:sp>
      <mc:AlternateContent xmlns:mc="http://schemas.openxmlformats.org/markup-compatibility/2006" xmlns:a14="http://schemas.microsoft.com/office/drawing/2010/main">
        <mc:Choice Requires="a14">
          <p:sp>
            <p:nvSpPr>
              <p:cNvPr id="4" name="Rectangle 3"/>
              <p:cNvSpPr/>
              <p:nvPr/>
            </p:nvSpPr>
            <p:spPr>
              <a:xfrm>
                <a:off x="2293067" y="1648389"/>
                <a:ext cx="8188413" cy="2675091"/>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Pour un problème composé de </a:t>
                </a:r>
                <a14:m>
                  <m:oMath xmlns:m="http://schemas.openxmlformats.org/officeDocument/2006/math">
                    <m:r>
                      <a:rPr lang="fr-FR" i="1">
                        <a:latin typeface="Cambria Math" panose="02040503050406030204" pitchFamily="18" charset="0"/>
                        <a:ea typeface="Times New Roman" panose="02020603050405020304" pitchFamily="18" charset="0"/>
                      </a:rPr>
                      <m:t>𝑝</m:t>
                    </m:r>
                  </m:oMath>
                </a14:m>
                <a:r>
                  <a:rPr lang="fr-FR" dirty="0">
                    <a:latin typeface="Times New Roman" panose="02020603050405020304" pitchFamily="18" charset="0"/>
                    <a:ea typeface="Times New Roman" panose="02020603050405020304" pitchFamily="18" charset="0"/>
                  </a:rPr>
                  <a:t> attributs (dimensions), il existe a priori un grand nombre d'axes possibles et parmi tous les axes possibles, il faut en retenir 2 tels que : </a:t>
                </a:r>
              </a:p>
              <a:p>
                <a:pPr marL="342900" lvl="0" indent="-342900" algn="just">
                  <a:spcBef>
                    <a:spcPts val="600"/>
                  </a:spcBef>
                  <a:spcAft>
                    <a:spcPts val="0"/>
                  </a:spcAft>
                  <a:buFont typeface="Symbol" panose="05050102010706020507" pitchFamily="18" charset="2"/>
                  <a:buChar char=""/>
                </a:pPr>
                <a:r>
                  <a:rPr lang="fr-FR" dirty="0">
                    <a:latin typeface="Times New Roman" panose="02020603050405020304" pitchFamily="18" charset="0"/>
                    <a:ea typeface="Times New Roman" panose="02020603050405020304" pitchFamily="18" charset="0"/>
                  </a:rPr>
                  <a:t>les deux axes constituent une base de l'espace vectoriel ;</a:t>
                </a:r>
              </a:p>
              <a:p>
                <a:pPr marL="342900" lvl="0" indent="-342900" algn="just">
                  <a:spcAft>
                    <a:spcPts val="100"/>
                  </a:spcAft>
                  <a:buFont typeface="Symbol" panose="05050102010706020507" pitchFamily="18" charset="2"/>
                  <a:buChar char=""/>
                </a:pPr>
                <a:r>
                  <a:rPr lang="fr-FR" dirty="0">
                    <a:latin typeface="Times New Roman" panose="02020603050405020304" pitchFamily="18" charset="0"/>
                    <a:ea typeface="Times New Roman" panose="02020603050405020304" pitchFamily="18" charset="0"/>
                  </a:rPr>
                  <a:t>ils maximisent l'inertie portée par chaque axe.</a:t>
                </a:r>
              </a:p>
              <a:p>
                <a:endParaRPr lang="fr-FR" dirty="0" smtClean="0">
                  <a:latin typeface="Times New Roman" panose="02020603050405020304" pitchFamily="18" charset="0"/>
                  <a:ea typeface="Times New Roman" panose="02020603050405020304" pitchFamily="18" charset="0"/>
                </a:endParaRPr>
              </a:p>
              <a:p>
                <a:endParaRPr lang="fr-FR" dirty="0">
                  <a:latin typeface="Times New Roman" panose="02020603050405020304" pitchFamily="18" charset="0"/>
                  <a:ea typeface="Times New Roman" panose="02020603050405020304" pitchFamily="18" charset="0"/>
                </a:endParaRPr>
              </a:p>
              <a:p>
                <a:r>
                  <a:rPr lang="fr-FR" dirty="0" smtClean="0">
                    <a:latin typeface="Times New Roman" panose="02020603050405020304" pitchFamily="18" charset="0"/>
                    <a:ea typeface="Times New Roman" panose="02020603050405020304" pitchFamily="18" charset="0"/>
                  </a:rPr>
                  <a:t>La </a:t>
                </a:r>
                <a:r>
                  <a:rPr lang="fr-FR" dirty="0">
                    <a:latin typeface="Times New Roman" panose="02020603050405020304" pitchFamily="18" charset="0"/>
                    <a:ea typeface="Times New Roman" panose="02020603050405020304" pitchFamily="18" charset="0"/>
                  </a:rPr>
                  <a:t>recherche de ces deux axes est liée à la notion de vecteur propre : ainsi, un vecteur non nul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𝑉</m:t>
                    </m:r>
                  </m:oMath>
                </a14:m>
                <a:r>
                  <a:rPr lang="fr-FR" dirty="0">
                    <a:latin typeface="Times New Roman" panose="02020603050405020304" pitchFamily="18" charset="0"/>
                    <a:ea typeface="Times New Roman" panose="02020603050405020304" pitchFamily="18" charset="0"/>
                  </a:rPr>
                  <a:t> est vecteur propre de la matrice carrée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𝐶</m:t>
                    </m:r>
                  </m:oMath>
                </a14:m>
                <a:r>
                  <a:rPr lang="fr-FR" dirty="0">
                    <a:latin typeface="Times New Roman" panose="02020603050405020304" pitchFamily="18" charset="0"/>
                    <a:ea typeface="Times New Roman" panose="02020603050405020304" pitchFamily="18" charset="0"/>
                  </a:rPr>
                  <a:t> si et seulement s’il existe un réel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𝜆</m:t>
                    </m:r>
                  </m:oMath>
                </a14:m>
                <a:r>
                  <a:rPr lang="fr-FR" dirty="0">
                    <a:latin typeface="Times New Roman" panose="02020603050405020304" pitchFamily="18" charset="0"/>
                    <a:ea typeface="Times New Roman" panose="02020603050405020304" pitchFamily="18" charset="0"/>
                  </a:rPr>
                  <a:t> tel que </a:t>
                </a:r>
                <a14:m>
                  <m:oMath xmlns:m="http://schemas.openxmlformats.org/officeDocument/2006/math">
                    <m:r>
                      <a:rPr lang="fr-FR" i="1">
                        <a:latin typeface="Cambria Math" panose="02040503050406030204" pitchFamily="18" charset="0"/>
                        <a:ea typeface="Times New Roman" panose="02020603050405020304" pitchFamily="18" charset="0"/>
                        <a:cs typeface="Times New Roman" panose="02020603050405020304" pitchFamily="18" charset="0"/>
                      </a:rPr>
                      <m:t>𝐶</m:t>
                    </m:r>
                    <m:r>
                      <a:rPr lang="fr-FR" i="1">
                        <a:latin typeface="Cambria Math" panose="02040503050406030204" pitchFamily="18" charset="0"/>
                        <a:ea typeface="Times New Roman" panose="02020603050405020304" pitchFamily="18" charset="0"/>
                        <a:cs typeface="Times New Roman" panose="02020603050405020304" pitchFamily="18" charset="0"/>
                      </a:rPr>
                      <m:t>×</m:t>
                    </m:r>
                    <m:r>
                      <a:rPr lang="fr-FR" i="1">
                        <a:latin typeface="Cambria Math" panose="02040503050406030204" pitchFamily="18" charset="0"/>
                        <a:ea typeface="Times New Roman" panose="02020603050405020304" pitchFamily="18" charset="0"/>
                        <a:cs typeface="Times New Roman" panose="02020603050405020304" pitchFamily="18" charset="0"/>
                      </a:rPr>
                      <m:t>𝑉</m:t>
                    </m:r>
                    <m:r>
                      <a:rPr lang="fr-FR" i="1">
                        <a:latin typeface="Cambria Math" panose="02040503050406030204" pitchFamily="18" charset="0"/>
                        <a:ea typeface="Times New Roman" panose="02020603050405020304" pitchFamily="18" charset="0"/>
                        <a:cs typeface="Times New Roman" panose="02020603050405020304" pitchFamily="18" charset="0"/>
                      </a:rPr>
                      <m:t>=</m:t>
                    </m:r>
                    <m:r>
                      <a:rPr lang="fr-FR" i="1">
                        <a:latin typeface="Cambria Math" panose="02040503050406030204" pitchFamily="18" charset="0"/>
                        <a:ea typeface="Times New Roman" panose="02020603050405020304" pitchFamily="18" charset="0"/>
                        <a:cs typeface="Times New Roman" panose="02020603050405020304" pitchFamily="18" charset="0"/>
                      </a:rPr>
                      <m:t>𝜆</m:t>
                    </m:r>
                    <m:r>
                      <a:rPr lang="fr-FR" i="1">
                        <a:latin typeface="Cambria Math" panose="02040503050406030204" pitchFamily="18" charset="0"/>
                        <a:ea typeface="Times New Roman" panose="02020603050405020304" pitchFamily="18" charset="0"/>
                        <a:cs typeface="Times New Roman" panose="02020603050405020304" pitchFamily="18" charset="0"/>
                      </a:rPr>
                      <m:t>×</m:t>
                    </m:r>
                    <m:r>
                      <a:rPr lang="fr-FR" i="1">
                        <a:latin typeface="Cambria Math" panose="02040503050406030204" pitchFamily="18" charset="0"/>
                        <a:ea typeface="Times New Roman" panose="02020603050405020304" pitchFamily="18" charset="0"/>
                        <a:cs typeface="Times New Roman" panose="02020603050405020304" pitchFamily="18" charset="0"/>
                      </a:rPr>
                      <m:t>𝑉</m:t>
                    </m:r>
                  </m:oMath>
                </a14:m>
                <a:r>
                  <a:rPr lang="fr-FR" dirty="0">
                    <a:latin typeface="Times New Roman" panose="02020603050405020304" pitchFamily="18" charset="0"/>
                    <a:ea typeface="Times New Roman" panose="02020603050405020304" pitchFamily="18" charset="0"/>
                  </a:rPr>
                  <a:t>.</a:t>
                </a:r>
                <a:endParaRPr lang="fr-FR" dirty="0"/>
              </a:p>
            </p:txBody>
          </p:sp>
        </mc:Choice>
        <mc:Fallback xmlns="">
          <p:sp>
            <p:nvSpPr>
              <p:cNvPr id="4" name="Rectangle 3"/>
              <p:cNvSpPr>
                <a:spLocks noRot="1" noChangeAspect="1" noMove="1" noResize="1" noEditPoints="1" noAdjustHandles="1" noChangeArrowheads="1" noChangeShapeType="1" noTextEdit="1"/>
              </p:cNvSpPr>
              <p:nvPr/>
            </p:nvSpPr>
            <p:spPr>
              <a:xfrm>
                <a:off x="2293067" y="1648389"/>
                <a:ext cx="8188413" cy="2675091"/>
              </a:xfrm>
              <a:prstGeom prst="rect">
                <a:avLst/>
              </a:prstGeom>
              <a:blipFill>
                <a:blip r:embed="rId2"/>
                <a:stretch>
                  <a:fillRect l="-596" t="-1139" r="-670" b="-2506"/>
                </a:stretch>
              </a:blipFill>
            </p:spPr>
            <p:txBody>
              <a:bodyPr/>
              <a:lstStyle/>
              <a:p>
                <a:r>
                  <a:rPr lang="fr-FR">
                    <a:noFill/>
                  </a:rPr>
                  <a:t> </a:t>
                </a:r>
              </a:p>
            </p:txBody>
          </p:sp>
        </mc:Fallback>
      </mc:AlternateContent>
    </p:spTree>
    <p:extLst>
      <p:ext uri="{BB962C8B-B14F-4D97-AF65-F5344CB8AC3E}">
        <p14:creationId xmlns:p14="http://schemas.microsoft.com/office/powerpoint/2010/main" val="3191736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a:picLocks noChangeAspect="1"/>
          </p:cNvPicPr>
          <p:nvPr/>
        </p:nvPicPr>
        <p:blipFill>
          <a:blip r:embed="rId2"/>
          <a:stretch>
            <a:fillRect/>
          </a:stretch>
        </p:blipFill>
        <p:spPr>
          <a:xfrm>
            <a:off x="9772951" y="195206"/>
            <a:ext cx="1802493" cy="1821601"/>
          </a:xfrm>
          <a:prstGeom prst="rect">
            <a:avLst/>
          </a:prstGeom>
        </p:spPr>
      </p:pic>
      <p:sp>
        <p:nvSpPr>
          <p:cNvPr id="2" name="ZoneTexte 1"/>
          <p:cNvSpPr txBox="1"/>
          <p:nvPr/>
        </p:nvSpPr>
        <p:spPr>
          <a:xfrm>
            <a:off x="3535418" y="264489"/>
            <a:ext cx="4796057" cy="461665"/>
          </a:xfrm>
          <a:prstGeom prst="rect">
            <a:avLst/>
          </a:prstGeom>
          <a:noFill/>
        </p:spPr>
        <p:txBody>
          <a:bodyPr wrap="none" rtlCol="0">
            <a:spAutoFit/>
          </a:bodyPr>
          <a:lstStyle/>
          <a:p>
            <a:r>
              <a:rPr lang="fr-FR" sz="2400" b="1" dirty="0" smtClean="0"/>
              <a:t>Analyse en composantes </a:t>
            </a:r>
            <a:r>
              <a:rPr lang="fr-FR" sz="2400" b="1" dirty="0"/>
              <a:t>principales</a:t>
            </a:r>
          </a:p>
        </p:txBody>
      </p:sp>
      <mc:AlternateContent xmlns:mc="http://schemas.openxmlformats.org/markup-compatibility/2006" xmlns:a14="http://schemas.microsoft.com/office/drawing/2010/main">
        <mc:Choice Requires="a14">
          <p:sp>
            <p:nvSpPr>
              <p:cNvPr id="3" name="Rectangle 2"/>
              <p:cNvSpPr/>
              <p:nvPr/>
            </p:nvSpPr>
            <p:spPr>
              <a:xfrm>
                <a:off x="1219199" y="1243438"/>
                <a:ext cx="9248633" cy="1834477"/>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Soit </a:t>
                </a:r>
                <a14:m>
                  <m:oMath xmlns:m="http://schemas.openxmlformats.org/officeDocument/2006/math">
                    <m:r>
                      <a:rPr lang="fr-FR" i="1">
                        <a:latin typeface="Cambria Math" panose="02040503050406030204" pitchFamily="18" charset="0"/>
                        <a:ea typeface="Times New Roman" panose="02020603050405020304" pitchFamily="18" charset="0"/>
                      </a:rPr>
                      <m:t>𝑋</m:t>
                    </m:r>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3"/>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1</m:t>
                              </m:r>
                            </m:e>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−1</m:t>
                              </m:r>
                            </m:e>
                            <m:e>
                              <m:r>
                                <a:rPr lang="fr-FR" i="1">
                                  <a:latin typeface="Cambria Math" panose="02040503050406030204" pitchFamily="18" charset="0"/>
                                  <a:ea typeface="Times New Roman" panose="02020603050405020304" pitchFamily="18" charset="0"/>
                                </a:rPr>
                                <m:t>2</m:t>
                              </m:r>
                            </m:e>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2</m:t>
                              </m:r>
                            </m:e>
                          </m:mr>
                        </m:m>
                      </m:e>
                    </m:d>
                  </m:oMath>
                </a14:m>
                <a:r>
                  <a:rPr lang="fr-FR" dirty="0">
                    <a:latin typeface="Times New Roman" panose="02020603050405020304" pitchFamily="18" charset="0"/>
                    <a:ea typeface="Times New Roman" panose="02020603050405020304" pitchFamily="18" charset="0"/>
                  </a:rPr>
                  <a:t>, alors </a:t>
                </a:r>
                <a14:m>
                  <m:oMath xmlns:m="http://schemas.openxmlformats.org/officeDocument/2006/math">
                    <m:r>
                      <a:rPr lang="fr-FR" i="1">
                        <a:latin typeface="Cambria Math" panose="02040503050406030204" pitchFamily="18" charset="0"/>
                        <a:ea typeface="Times New Roman" panose="02020603050405020304" pitchFamily="18" charset="0"/>
                      </a:rPr>
                      <m:t>𝑉</m:t>
                    </m:r>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mr>
                          <m:mr>
                            <m:e>
                              <m:r>
                                <a:rPr lang="fr-FR" i="1">
                                  <a:latin typeface="Cambria Math" panose="02040503050406030204" pitchFamily="18" charset="0"/>
                                  <a:ea typeface="Times New Roman" panose="02020603050405020304" pitchFamily="18" charset="0"/>
                                </a:rPr>
                                <m:t>1</m:t>
                              </m:r>
                            </m:e>
                          </m:mr>
                        </m:m>
                      </m:e>
                    </m:d>
                  </m:oMath>
                </a14:m>
                <a:r>
                  <a:rPr lang="fr-FR" dirty="0">
                    <a:latin typeface="Times New Roman" panose="02020603050405020304" pitchFamily="18" charset="0"/>
                    <a:ea typeface="Times New Roman" panose="02020603050405020304" pitchFamily="18" charset="0"/>
                  </a:rPr>
                  <a:t> est un vecteur propre et 2 est la valeur propre associée. En effet, </a:t>
                </a:r>
                <a14:m>
                  <m:oMath xmlns:m="http://schemas.openxmlformats.org/officeDocument/2006/math">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𝑋</m:t>
                        </m:r>
                      </m:e>
                      <m:sub>
                        <m:r>
                          <a:rPr lang="fr-FR" i="1">
                            <a:latin typeface="Cambria Math" panose="02040503050406030204" pitchFamily="18" charset="0"/>
                            <a:ea typeface="Times New Roman" panose="02020603050405020304" pitchFamily="18" charset="0"/>
                          </a:rPr>
                          <m:t>𝑛𝑝</m:t>
                        </m:r>
                      </m:sub>
                    </m:sSub>
                    <m:r>
                      <a:rPr lang="fr-FR" i="1">
                        <a:latin typeface="Cambria Math" panose="02040503050406030204" pitchFamily="18" charset="0"/>
                        <a:ea typeface="Times New Roman" panose="02020603050405020304" pitchFamily="18" charset="0"/>
                      </a:rPr>
                      <m:t>×</m:t>
                    </m:r>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𝑉</m:t>
                        </m:r>
                      </m:e>
                      <m:sub>
                        <m:r>
                          <a:rPr lang="fr-FR" i="1">
                            <a:latin typeface="Cambria Math" panose="02040503050406030204" pitchFamily="18" charset="0"/>
                            <a:ea typeface="Times New Roman" panose="02020603050405020304" pitchFamily="18" charset="0"/>
                          </a:rPr>
                          <m:t>𝑝</m:t>
                        </m:r>
                      </m:sub>
                    </m:sSub>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3"/>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1</m:t>
                              </m:r>
                            </m:e>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−1</m:t>
                              </m:r>
                            </m:e>
                            <m:e>
                              <m:r>
                                <a:rPr lang="fr-FR" i="1">
                                  <a:latin typeface="Cambria Math" panose="02040503050406030204" pitchFamily="18" charset="0"/>
                                  <a:ea typeface="Times New Roman" panose="02020603050405020304" pitchFamily="18" charset="0"/>
                                </a:rPr>
                                <m:t>2</m:t>
                              </m:r>
                            </m:e>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2</m:t>
                              </m:r>
                            </m:e>
                          </m:mr>
                        </m:m>
                      </m:e>
                    </m:d>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mr>
                          <m:mr>
                            <m:e>
                              <m:r>
                                <a:rPr lang="fr-FR" i="1">
                                  <a:latin typeface="Cambria Math" panose="02040503050406030204" pitchFamily="18" charset="0"/>
                                  <a:ea typeface="Times New Roman" panose="02020603050405020304" pitchFamily="18" charset="0"/>
                                </a:rPr>
                                <m:t>1</m:t>
                              </m:r>
                            </m:e>
                          </m:mr>
                        </m:m>
                      </m:e>
                    </m:d>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2</m:t>
                              </m:r>
                            </m:e>
                          </m:mr>
                          <m:mr>
                            <m:e>
                              <m:r>
                                <a:rPr lang="fr-FR" i="1">
                                  <a:latin typeface="Cambria Math" panose="02040503050406030204" pitchFamily="18" charset="0"/>
                                  <a:ea typeface="Times New Roman" panose="02020603050405020304" pitchFamily="18" charset="0"/>
                                </a:rPr>
                                <m:t>0</m:t>
                              </m:r>
                            </m:e>
                          </m:mr>
                          <m:mr>
                            <m:e>
                              <m:r>
                                <a:rPr lang="fr-FR" i="1">
                                  <a:latin typeface="Cambria Math" panose="02040503050406030204" pitchFamily="18" charset="0"/>
                                  <a:ea typeface="Times New Roman" panose="02020603050405020304" pitchFamily="18" charset="0"/>
                                </a:rPr>
                                <m:t>2</m:t>
                              </m:r>
                            </m:e>
                          </m:mr>
                        </m:m>
                      </m:e>
                    </m:d>
                    <m:r>
                      <a:rPr lang="fr-FR" i="1">
                        <a:latin typeface="Cambria Math" panose="02040503050406030204" pitchFamily="18" charset="0"/>
                        <a:ea typeface="Times New Roman" panose="02020603050405020304" pitchFamily="18" charset="0"/>
                      </a:rPr>
                      <m:t>=2×</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mr>
                          <m:mr>
                            <m:e>
                              <m:r>
                                <a:rPr lang="fr-FR" i="1">
                                  <a:latin typeface="Cambria Math" panose="02040503050406030204" pitchFamily="18" charset="0"/>
                                  <a:ea typeface="Times New Roman" panose="02020603050405020304" pitchFamily="18" charset="0"/>
                                </a:rPr>
                                <m:t>1</m:t>
                              </m:r>
                            </m:e>
                          </m:mr>
                        </m:m>
                      </m:e>
                    </m:d>
                    <m:r>
                      <a:rPr lang="fr-FR" i="1">
                        <a:latin typeface="Cambria Math" panose="02040503050406030204" pitchFamily="18" charset="0"/>
                        <a:ea typeface="Times New Roman" panose="02020603050405020304" pitchFamily="18" charset="0"/>
                      </a:rPr>
                      <m:t>=2×</m:t>
                    </m:r>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𝑉</m:t>
                        </m:r>
                      </m:e>
                      <m:sub>
                        <m:r>
                          <a:rPr lang="fr-FR" i="1">
                            <a:latin typeface="Cambria Math" panose="02040503050406030204" pitchFamily="18" charset="0"/>
                            <a:ea typeface="Times New Roman" panose="02020603050405020304" pitchFamily="18" charset="0"/>
                          </a:rPr>
                          <m:t>𝑝</m:t>
                        </m:r>
                      </m:sub>
                    </m:sSub>
                  </m:oMath>
                </a14:m>
                <a:r>
                  <a:rPr lang="fr-FR" dirty="0">
                    <a:latin typeface="Times New Roman" panose="02020603050405020304" pitchFamily="18" charset="0"/>
                    <a:ea typeface="Times New Roman" panose="02020603050405020304" pitchFamily="18" charset="0"/>
                  </a:rPr>
                  <a:t> , ce qui montre que 2 est la valeur propre associée. </a:t>
                </a:r>
              </a:p>
            </p:txBody>
          </p:sp>
        </mc:Choice>
        <mc:Fallback xmlns="">
          <p:sp>
            <p:nvSpPr>
              <p:cNvPr id="3" name="Rectangle 2"/>
              <p:cNvSpPr>
                <a:spLocks noRot="1" noChangeAspect="1" noMove="1" noResize="1" noEditPoints="1" noAdjustHandles="1" noChangeArrowheads="1" noChangeShapeType="1" noTextEdit="1"/>
              </p:cNvSpPr>
              <p:nvPr/>
            </p:nvSpPr>
            <p:spPr>
              <a:xfrm>
                <a:off x="1219199" y="1243438"/>
                <a:ext cx="9248633" cy="1834477"/>
              </a:xfrm>
              <a:prstGeom prst="rect">
                <a:avLst/>
              </a:prstGeom>
              <a:blipFill>
                <a:blip r:embed="rId3"/>
                <a:stretch>
                  <a:fillRect l="-527" r="-527" b="-4319"/>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1437563" y="3451254"/>
                <a:ext cx="9275929" cy="824906"/>
              </a:xfrm>
              <a:prstGeom prst="rect">
                <a:avLst/>
              </a:prstGeom>
            </p:spPr>
            <p:txBody>
              <a:bodyPr wrap="square">
                <a:spAutoFit/>
              </a:bodyPr>
              <a:lstStyle/>
              <a:p>
                <a:pPr algn="just">
                  <a:spcBef>
                    <a:spcPts val="600"/>
                  </a:spcBef>
                  <a:spcAft>
                    <a:spcPts val="0"/>
                  </a:spcAft>
                </a:pPr>
                <a14:m>
                  <m:oMath xmlns:m="http://schemas.openxmlformats.org/officeDocument/2006/math">
                    <m:sSub>
                      <m:sSubPr>
                        <m:ctrlPr>
                          <a:rPr lang="fr-FR" i="1">
                            <a:latin typeface="Cambria Math" panose="02040503050406030204" pitchFamily="18" charset="0"/>
                            <a:ea typeface="Times New Roman" panose="02020603050405020304" pitchFamily="18" charset="0"/>
                          </a:rPr>
                        </m:ctrlPr>
                      </m:sSubPr>
                      <m:e>
                        <m:r>
                          <a:rPr lang="fr-FR" i="1">
                            <a:latin typeface="Cambria Math" panose="02040503050406030204" pitchFamily="18" charset="0"/>
                            <a:ea typeface="Times New Roman" panose="02020603050405020304" pitchFamily="18" charset="0"/>
                          </a:rPr>
                          <m:t>𝑉</m:t>
                        </m:r>
                      </m:e>
                      <m:sub>
                        <m:r>
                          <a:rPr lang="fr-FR" i="1">
                            <a:latin typeface="Cambria Math" panose="02040503050406030204" pitchFamily="18" charset="0"/>
                            <a:ea typeface="Times New Roman" panose="02020603050405020304" pitchFamily="18" charset="0"/>
                          </a:rPr>
                          <m:t>𝑝</m:t>
                        </m:r>
                      </m:sub>
                    </m:sSub>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0</m:t>
                              </m:r>
                            </m:e>
                          </m:mr>
                          <m:mr>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mr>
                        </m:m>
                      </m:e>
                    </m:d>
                  </m:oMath>
                </a14:m>
                <a:r>
                  <a:rPr lang="fr-FR" dirty="0">
                    <a:latin typeface="Times New Roman" panose="02020603050405020304" pitchFamily="18" charset="0"/>
                    <a:ea typeface="Times New Roman" panose="02020603050405020304" pitchFamily="18" charset="0"/>
                  </a:rPr>
                  <a:t> est un autre vecteur propre et </a:t>
                </a:r>
                <a14:m>
                  <m:oMath xmlns:m="http://schemas.openxmlformats.org/officeDocument/2006/math">
                    <m:r>
                      <a:rPr lang="fr-FR" i="1">
                        <a:latin typeface="Cambria Math" panose="02040503050406030204" pitchFamily="18" charset="0"/>
                        <a:ea typeface="Times New Roman" panose="02020603050405020304" pitchFamily="18" charset="0"/>
                      </a:rPr>
                      <m:t>−2</m:t>
                    </m:r>
                  </m:oMath>
                </a14:m>
                <a:r>
                  <a:rPr lang="fr-FR" dirty="0">
                    <a:latin typeface="Times New Roman" panose="02020603050405020304" pitchFamily="18" charset="0"/>
                    <a:ea typeface="Times New Roman" panose="02020603050405020304" pitchFamily="18" charset="0"/>
                  </a:rPr>
                  <a:t> est la valeur propre associée.</a:t>
                </a:r>
              </a:p>
            </p:txBody>
          </p:sp>
        </mc:Choice>
        <mc:Fallback xmlns="">
          <p:sp>
            <p:nvSpPr>
              <p:cNvPr id="4" name="Rectangle 3"/>
              <p:cNvSpPr>
                <a:spLocks noRot="1" noChangeAspect="1" noMove="1" noResize="1" noEditPoints="1" noAdjustHandles="1" noChangeArrowheads="1" noChangeShapeType="1" noTextEdit="1"/>
              </p:cNvSpPr>
              <p:nvPr/>
            </p:nvSpPr>
            <p:spPr>
              <a:xfrm>
                <a:off x="1437563" y="3451254"/>
                <a:ext cx="9275929" cy="824906"/>
              </a:xfrm>
              <a:prstGeom prst="rect">
                <a:avLst/>
              </a:prstGeom>
              <a:blipFill>
                <a:blip r:embed="rId4"/>
                <a:stretch>
                  <a:fillRect/>
                </a:stretch>
              </a:blipFill>
            </p:spPr>
            <p:txBody>
              <a:bodyPr/>
              <a:lstStyle/>
              <a:p>
                <a:r>
                  <a:rPr lang="fr-FR">
                    <a:noFill/>
                  </a:rPr>
                  <a:t> </a:t>
                </a:r>
              </a:p>
            </p:txBody>
          </p:sp>
        </mc:Fallback>
      </mc:AlternateContent>
      <p:sp>
        <p:nvSpPr>
          <p:cNvPr id="5" name="Rectangle 4"/>
          <p:cNvSpPr/>
          <p:nvPr/>
        </p:nvSpPr>
        <p:spPr>
          <a:xfrm>
            <a:off x="3535418" y="4505488"/>
            <a:ext cx="6096000" cy="1477328"/>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Dans le cadre d'une ACP, il s'agit généralement de déterminer les deux plus grandes valeurs propres et les vecteurs propres associés. Comme la matrice de variance-covariance est définie positive, ses vecteurs propres constituent une base de l'espace vectoriel et ses valeurs propres sont strictement positives.</a:t>
            </a:r>
          </a:p>
        </p:txBody>
      </p:sp>
      <p:sp>
        <p:nvSpPr>
          <p:cNvPr id="6" name="Flèche droite 5"/>
          <p:cNvSpPr/>
          <p:nvPr/>
        </p:nvSpPr>
        <p:spPr>
          <a:xfrm>
            <a:off x="2251881" y="500183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72288188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35418" y="264489"/>
            <a:ext cx="4796057" cy="461665"/>
          </a:xfrm>
          <a:prstGeom prst="rect">
            <a:avLst/>
          </a:prstGeom>
          <a:noFill/>
        </p:spPr>
        <p:txBody>
          <a:bodyPr wrap="none" rtlCol="0">
            <a:spAutoFit/>
          </a:bodyPr>
          <a:lstStyle/>
          <a:p>
            <a:r>
              <a:rPr lang="fr-FR" sz="2400" b="1" dirty="0" smtClean="0"/>
              <a:t>Analyse en composantes principales</a:t>
            </a:r>
            <a:endParaRPr lang="fr-FR" sz="2400" b="1" dirty="0"/>
          </a:p>
        </p:txBody>
      </p:sp>
      <p:sp>
        <p:nvSpPr>
          <p:cNvPr id="3" name="Rectangle 2"/>
          <p:cNvSpPr/>
          <p:nvPr/>
        </p:nvSpPr>
        <p:spPr>
          <a:xfrm>
            <a:off x="2420203" y="2518476"/>
            <a:ext cx="6096000" cy="2585323"/>
          </a:xfrm>
          <a:prstGeom prst="rect">
            <a:avLst/>
          </a:prstGeom>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smtClean="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numpy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numpy</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linalg</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v, P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eig</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vx1 = P[:, 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"v1=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vx1, </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"avec </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valpropre</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v[0])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vx2 = P[:, 1]</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"v2=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vx2, </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"avec </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valpropre</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v[1])</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vx3 = P[:, 2]</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"v3=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vx3, </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"avec </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valpropre</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v[2])</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4" name="Rectangle 3"/>
          <p:cNvSpPr/>
          <p:nvPr/>
        </p:nvSpPr>
        <p:spPr>
          <a:xfrm>
            <a:off x="2420203" y="1358542"/>
            <a:ext cx="6096000" cy="923330"/>
          </a:xfrm>
          <a:prstGeom prst="rect">
            <a:avLst/>
          </a:prstGeom>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6F008A"/>
                </a:solidFill>
                <a:latin typeface="Consolas" panose="020B0609020204030204" pitchFamily="49" charset="0"/>
                <a:ea typeface="Times New Roman" panose="02020603050405020304" pitchFamily="18" charset="0"/>
                <a:cs typeface="Consolas" panose="020B0609020204030204" pitchFamily="49" charset="0"/>
              </a:rPr>
              <a:t>math</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numpy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.mat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'[1 0 2 ; -1 2 1 ; 0 0 2] '</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35562593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35418" y="264489"/>
            <a:ext cx="4796057" cy="461665"/>
          </a:xfrm>
          <a:prstGeom prst="rect">
            <a:avLst/>
          </a:prstGeom>
          <a:noFill/>
        </p:spPr>
        <p:txBody>
          <a:bodyPr wrap="none" rtlCol="0">
            <a:spAutoFit/>
          </a:bodyPr>
          <a:lstStyle/>
          <a:p>
            <a:r>
              <a:rPr lang="fr-FR" sz="2400" b="1" dirty="0" smtClean="0"/>
              <a:t>Analyse en composantes principales</a:t>
            </a:r>
            <a:endParaRPr lang="fr-FR" sz="2400" b="1" dirty="0"/>
          </a:p>
        </p:txBody>
      </p:sp>
      <mc:AlternateContent xmlns:mc="http://schemas.openxmlformats.org/markup-compatibility/2006" xmlns:a14="http://schemas.microsoft.com/office/drawing/2010/main">
        <mc:Choice Requires="a14">
          <p:sp>
            <p:nvSpPr>
              <p:cNvPr id="3" name="Rectangle 2"/>
              <p:cNvSpPr/>
              <p:nvPr/>
            </p:nvSpPr>
            <p:spPr>
              <a:xfrm>
                <a:off x="1724167" y="1469784"/>
                <a:ext cx="9207689" cy="1988365"/>
              </a:xfrm>
              <a:prstGeom prst="rect">
                <a:avLst/>
              </a:prstGeom>
            </p:spPr>
            <p:txBody>
              <a:bodyPr wrap="square">
                <a:spAutoFit/>
              </a:bodyPr>
              <a:lstStyle/>
              <a:p>
                <a:pPr algn="just">
                  <a:spcBef>
                    <a:spcPts val="600"/>
                  </a:spcBef>
                  <a:spcAft>
                    <a:spcPts val="0"/>
                  </a:spcAft>
                </a:pPr>
                <a14:m>
                  <m:oMath xmlns:m="http://schemas.openxmlformats.org/officeDocument/2006/math">
                    <m:r>
                      <a:rPr lang="fr-FR" i="1">
                        <a:latin typeface="Cambria Math" panose="02040503050406030204" pitchFamily="18" charset="0"/>
                        <a:ea typeface="Times New Roman" panose="02020603050405020304" pitchFamily="18" charset="0"/>
                      </a:rPr>
                      <m:t>𝑉</m:t>
                    </m:r>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0</m:t>
                              </m:r>
                            </m:e>
                          </m:mr>
                          <m:mr>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mr>
                        </m:m>
                      </m:e>
                    </m:d>
                  </m:oMath>
                </a14:m>
                <a:r>
                  <a:rPr lang="fr-FR" dirty="0">
                    <a:latin typeface="Times New Roman" panose="02020603050405020304" pitchFamily="18" charset="0"/>
                    <a:ea typeface="Times New Roman" panose="02020603050405020304" pitchFamily="18" charset="0"/>
                  </a:rPr>
                  <a:t> est vecteur propre car</a:t>
                </a:r>
                <a:r>
                  <a:rPr lang="fr-FR" i="1" dirty="0">
                    <a:latin typeface="Times New Roman" panose="02020603050405020304" pitchFamily="18" charset="0"/>
                    <a:ea typeface="Times New Roman" panose="02020603050405020304" pitchFamily="18" charset="0"/>
                  </a:rPr>
                  <a:t> </a:t>
                </a:r>
                <a14:m>
                  <m:oMath xmlns:m="http://schemas.openxmlformats.org/officeDocument/2006/math">
                    <m:r>
                      <a:rPr lang="fr-FR" i="1">
                        <a:latin typeface="Cambria Math" panose="02040503050406030204" pitchFamily="18" charset="0"/>
                        <a:ea typeface="Times New Roman" panose="02020603050405020304" pitchFamily="18" charset="0"/>
                      </a:rPr>
                      <m:t>𝐶</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𝑉</m:t>
                    </m:r>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3"/>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1</m:t>
                              </m:r>
                            </m:e>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−1</m:t>
                              </m:r>
                            </m:e>
                            <m:e>
                              <m:r>
                                <a:rPr lang="fr-FR" i="1">
                                  <a:latin typeface="Cambria Math" panose="02040503050406030204" pitchFamily="18" charset="0"/>
                                  <a:ea typeface="Times New Roman" panose="02020603050405020304" pitchFamily="18" charset="0"/>
                                </a:rPr>
                                <m:t>2</m:t>
                              </m:r>
                            </m:e>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2</m:t>
                              </m:r>
                            </m:e>
                          </m:mr>
                        </m:m>
                      </m:e>
                    </m:d>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0</m:t>
                              </m:r>
                            </m:e>
                          </m:mr>
                          <m:mr>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mr>
                        </m:m>
                      </m:e>
                    </m:d>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0</m:t>
                              </m:r>
                            </m:e>
                          </m:mr>
                          <m:mr>
                            <m:e>
                              <m:r>
                                <a:rPr lang="fr-FR" i="1">
                                  <a:latin typeface="Cambria Math" panose="02040503050406030204" pitchFamily="18" charset="0"/>
                                  <a:ea typeface="Times New Roman" panose="02020603050405020304" pitchFamily="18" charset="0"/>
                                </a:rPr>
                                <m:t>2</m:t>
                              </m:r>
                            </m:e>
                          </m:mr>
                          <m:mr>
                            <m:e>
                              <m:r>
                                <a:rPr lang="fr-FR" i="1">
                                  <a:latin typeface="Cambria Math" panose="02040503050406030204" pitchFamily="18" charset="0"/>
                                  <a:ea typeface="Times New Roman" panose="02020603050405020304" pitchFamily="18" charset="0"/>
                                </a:rPr>
                                <m:t>0</m:t>
                              </m:r>
                            </m:e>
                          </m:mr>
                        </m:m>
                      </m:e>
                    </m:d>
                    <m:r>
                      <a:rPr lang="fr-FR" i="1">
                        <a:latin typeface="Cambria Math" panose="02040503050406030204" pitchFamily="18" charset="0"/>
                        <a:ea typeface="Times New Roman" panose="02020603050405020304" pitchFamily="18" charset="0"/>
                      </a:rPr>
                      <m:t>=2.</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0</m:t>
                              </m:r>
                            </m:e>
                          </m:mr>
                          <m:mr>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mr>
                        </m:m>
                      </m:e>
                    </m:d>
                    <m:r>
                      <a:rPr lang="fr-FR" i="1">
                        <a:latin typeface="Cambria Math" panose="02040503050406030204" pitchFamily="18" charset="0"/>
                        <a:ea typeface="Times New Roman" panose="02020603050405020304" pitchFamily="18" charset="0"/>
                      </a:rPr>
                      <m:t>=2.</m:t>
                    </m:r>
                    <m:r>
                      <a:rPr lang="fr-FR" i="1">
                        <a:latin typeface="Cambria Math" panose="02040503050406030204" pitchFamily="18" charset="0"/>
                        <a:ea typeface="Times New Roman" panose="02020603050405020304" pitchFamily="18" charset="0"/>
                      </a:rPr>
                      <m:t>𝑉</m:t>
                    </m:r>
                  </m:oMath>
                </a14:m>
                <a:endParaRPr lang="fr-FR" dirty="0" smtClean="0">
                  <a:latin typeface="Times New Roman" panose="02020603050405020304" pitchFamily="18" charset="0"/>
                  <a:ea typeface="Times New Roman" panose="02020603050405020304" pitchFamily="18" charset="0"/>
                </a:endParaRPr>
              </a:p>
              <a:p>
                <a:pPr algn="just">
                  <a:spcBef>
                    <a:spcPts val="600"/>
                  </a:spcBef>
                  <a:spcAft>
                    <a:spcPts val="0"/>
                  </a:spcAft>
                </a:pPr>
                <a:endParaRPr lang="fr-FR" dirty="0">
                  <a:latin typeface="Times New Roman" panose="02020603050405020304" pitchFamily="18" charset="0"/>
                  <a:ea typeface="Times New Roman" panose="02020603050405020304" pitchFamily="18" charset="0"/>
                </a:endParaRPr>
              </a:p>
              <a:p>
                <a:pPr algn="just">
                  <a:spcBef>
                    <a:spcPts val="600"/>
                  </a:spcBef>
                  <a:spcAft>
                    <a:spcPts val="0"/>
                  </a:spcAft>
                </a:pPr>
                <a14:m>
                  <m:oMath xmlns:m="http://schemas.openxmlformats.org/officeDocument/2006/math">
                    <m:r>
                      <a:rPr lang="fr-FR" i="1">
                        <a:latin typeface="Cambria Math" panose="02040503050406030204" pitchFamily="18" charset="0"/>
                        <a:ea typeface="Times New Roman" panose="02020603050405020304" pitchFamily="18" charset="0"/>
                      </a:rPr>
                      <m:t>𝑈</m:t>
                    </m:r>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0.7</m:t>
                              </m:r>
                            </m:e>
                          </m:mr>
                          <m:mr>
                            <m:e>
                              <m:r>
                                <a:rPr lang="fr-FR" i="1">
                                  <a:latin typeface="Cambria Math" panose="02040503050406030204" pitchFamily="18" charset="0"/>
                                  <a:ea typeface="Times New Roman" panose="02020603050405020304" pitchFamily="18" charset="0"/>
                                </a:rPr>
                                <m:t>0.7</m:t>
                              </m:r>
                            </m:e>
                          </m:mr>
                          <m:mr>
                            <m:e>
                              <m:r>
                                <a:rPr lang="fr-FR" i="1">
                                  <a:latin typeface="Cambria Math" panose="02040503050406030204" pitchFamily="18" charset="0"/>
                                  <a:ea typeface="Times New Roman" panose="02020603050405020304" pitchFamily="18" charset="0"/>
                                </a:rPr>
                                <m:t>0.0</m:t>
                              </m:r>
                            </m:e>
                          </m:mr>
                        </m:m>
                      </m:e>
                    </m:d>
                  </m:oMath>
                </a14:m>
                <a:r>
                  <a:rPr lang="fr-FR" dirty="0">
                    <a:latin typeface="Times New Roman" panose="02020603050405020304" pitchFamily="18" charset="0"/>
                    <a:ea typeface="Times New Roman" panose="02020603050405020304" pitchFamily="18" charset="0"/>
                  </a:rPr>
                  <a:t> est vecteur propre car </a:t>
                </a:r>
                <a14:m>
                  <m:oMath xmlns:m="http://schemas.openxmlformats.org/officeDocument/2006/math">
                    <m:r>
                      <a:rPr lang="fr-FR" i="1">
                        <a:latin typeface="Cambria Math" panose="02040503050406030204" pitchFamily="18" charset="0"/>
                        <a:ea typeface="Times New Roman" panose="02020603050405020304" pitchFamily="18" charset="0"/>
                      </a:rPr>
                      <m:t>𝐶</m:t>
                    </m:r>
                    <m:r>
                      <a:rPr lang="fr-FR" i="1">
                        <a:latin typeface="Cambria Math" panose="02040503050406030204" pitchFamily="18" charset="0"/>
                        <a:ea typeface="Times New Roman" panose="02020603050405020304" pitchFamily="18" charset="0"/>
                      </a:rPr>
                      <m:t>×</m:t>
                    </m:r>
                    <m:r>
                      <a:rPr lang="fr-FR" i="1">
                        <a:latin typeface="Cambria Math" panose="02040503050406030204" pitchFamily="18" charset="0"/>
                        <a:ea typeface="Times New Roman" panose="02020603050405020304" pitchFamily="18" charset="0"/>
                      </a:rPr>
                      <m:t>𝑈</m:t>
                    </m:r>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3"/>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1</m:t>
                              </m:r>
                            </m:e>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−1</m:t>
                              </m:r>
                            </m:e>
                            <m:e>
                              <m:r>
                                <a:rPr lang="fr-FR" i="1">
                                  <a:latin typeface="Cambria Math" panose="02040503050406030204" pitchFamily="18" charset="0"/>
                                  <a:ea typeface="Times New Roman" panose="02020603050405020304" pitchFamily="18" charset="0"/>
                                </a:rPr>
                                <m:t>2</m:t>
                              </m:r>
                            </m:e>
                            <m:e>
                              <m:r>
                                <a:rPr lang="fr-FR" i="1">
                                  <a:latin typeface="Cambria Math" panose="02040503050406030204" pitchFamily="18" charset="0"/>
                                  <a:ea typeface="Times New Roman" panose="02020603050405020304" pitchFamily="18" charset="0"/>
                                </a:rPr>
                                <m:t>1</m:t>
                              </m:r>
                            </m:e>
                          </m:mr>
                          <m:mr>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0</m:t>
                              </m:r>
                            </m:e>
                            <m:e>
                              <m:r>
                                <a:rPr lang="fr-FR" i="1">
                                  <a:latin typeface="Cambria Math" panose="02040503050406030204" pitchFamily="18" charset="0"/>
                                  <a:ea typeface="Times New Roman" panose="02020603050405020304" pitchFamily="18" charset="0"/>
                                </a:rPr>
                                <m:t>2</m:t>
                              </m:r>
                            </m:e>
                          </m:mr>
                        </m:m>
                      </m:e>
                    </m:d>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0.7</m:t>
                              </m:r>
                            </m:e>
                          </m:mr>
                          <m:mr>
                            <m:e>
                              <m:r>
                                <a:rPr lang="fr-FR" i="1">
                                  <a:latin typeface="Cambria Math" panose="02040503050406030204" pitchFamily="18" charset="0"/>
                                  <a:ea typeface="Times New Roman" panose="02020603050405020304" pitchFamily="18" charset="0"/>
                                </a:rPr>
                                <m:t>0.7</m:t>
                              </m:r>
                            </m:e>
                          </m:mr>
                          <m:mr>
                            <m:e>
                              <m:r>
                                <a:rPr lang="fr-FR" i="1">
                                  <a:latin typeface="Cambria Math" panose="02040503050406030204" pitchFamily="18" charset="0"/>
                                  <a:ea typeface="Times New Roman" panose="02020603050405020304" pitchFamily="18" charset="0"/>
                                </a:rPr>
                                <m:t>0.0</m:t>
                              </m:r>
                            </m:e>
                          </m:mr>
                        </m:m>
                      </m:e>
                    </m:d>
                    <m:r>
                      <a:rPr lang="fr-FR" i="1">
                        <a:latin typeface="Cambria Math" panose="02040503050406030204" pitchFamily="18" charset="0"/>
                        <a:ea typeface="Times New Roman" panose="02020603050405020304" pitchFamily="18" charset="0"/>
                      </a:rPr>
                      <m:t>=</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0.7</m:t>
                              </m:r>
                            </m:e>
                          </m:mr>
                          <m:mr>
                            <m:e>
                              <m:r>
                                <a:rPr lang="fr-FR" i="1">
                                  <a:latin typeface="Cambria Math" panose="02040503050406030204" pitchFamily="18" charset="0"/>
                                  <a:ea typeface="Times New Roman" panose="02020603050405020304" pitchFamily="18" charset="0"/>
                                </a:rPr>
                                <m:t>0.7</m:t>
                              </m:r>
                            </m:e>
                          </m:mr>
                          <m:mr>
                            <m:e>
                              <m:r>
                                <a:rPr lang="fr-FR" i="1">
                                  <a:latin typeface="Cambria Math" panose="02040503050406030204" pitchFamily="18" charset="0"/>
                                  <a:ea typeface="Times New Roman" panose="02020603050405020304" pitchFamily="18" charset="0"/>
                                </a:rPr>
                                <m:t>0</m:t>
                              </m:r>
                            </m:e>
                          </m:mr>
                        </m:m>
                      </m:e>
                    </m:d>
                    <m:r>
                      <a:rPr lang="fr-FR" i="1">
                        <a:latin typeface="Cambria Math" panose="02040503050406030204" pitchFamily="18" charset="0"/>
                        <a:ea typeface="Times New Roman" panose="02020603050405020304" pitchFamily="18" charset="0"/>
                      </a:rPr>
                      <m:t>=1.</m:t>
                    </m:r>
                    <m:d>
                      <m:dPr>
                        <m:ctrlPr>
                          <a:rPr lang="fr-FR" i="1">
                            <a:latin typeface="Cambria Math" panose="02040503050406030204" pitchFamily="18" charset="0"/>
                            <a:ea typeface="Times New Roman" panose="02020603050405020304" pitchFamily="18" charset="0"/>
                          </a:rPr>
                        </m:ctrlPr>
                      </m:dPr>
                      <m:e>
                        <m:m>
                          <m:mPr>
                            <m:mcs>
                              <m:mc>
                                <m:mcPr>
                                  <m:count m:val="1"/>
                                  <m:mcJc m:val="center"/>
                                </m:mcPr>
                              </m:mc>
                            </m:mcs>
                            <m:ctrlPr>
                              <a:rPr lang="fr-FR" i="1">
                                <a:latin typeface="Cambria Math" panose="02040503050406030204" pitchFamily="18" charset="0"/>
                                <a:ea typeface="Times New Roman" panose="02020603050405020304" pitchFamily="18" charset="0"/>
                              </a:rPr>
                            </m:ctrlPr>
                          </m:mPr>
                          <m:mr>
                            <m:e>
                              <m:r>
                                <a:rPr lang="fr-FR" i="1">
                                  <a:latin typeface="Cambria Math" panose="02040503050406030204" pitchFamily="18" charset="0"/>
                                  <a:ea typeface="Times New Roman" panose="02020603050405020304" pitchFamily="18" charset="0"/>
                                </a:rPr>
                                <m:t>0.7</m:t>
                              </m:r>
                            </m:e>
                          </m:mr>
                          <m:mr>
                            <m:e>
                              <m:r>
                                <a:rPr lang="fr-FR" i="1">
                                  <a:latin typeface="Cambria Math" panose="02040503050406030204" pitchFamily="18" charset="0"/>
                                  <a:ea typeface="Times New Roman" panose="02020603050405020304" pitchFamily="18" charset="0"/>
                                </a:rPr>
                                <m:t>0.7</m:t>
                              </m:r>
                            </m:e>
                          </m:mr>
                          <m:mr>
                            <m:e>
                              <m:r>
                                <a:rPr lang="fr-FR" i="1">
                                  <a:latin typeface="Cambria Math" panose="02040503050406030204" pitchFamily="18" charset="0"/>
                                  <a:ea typeface="Times New Roman" panose="02020603050405020304" pitchFamily="18" charset="0"/>
                                </a:rPr>
                                <m:t>0.0</m:t>
                              </m:r>
                            </m:e>
                          </m:mr>
                        </m:m>
                      </m:e>
                    </m:d>
                    <m:r>
                      <a:rPr lang="fr-FR" i="1">
                        <a:latin typeface="Cambria Math" panose="02040503050406030204" pitchFamily="18" charset="0"/>
                        <a:ea typeface="Times New Roman" panose="02020603050405020304" pitchFamily="18" charset="0"/>
                      </a:rPr>
                      <m:t>=1.</m:t>
                    </m:r>
                    <m:r>
                      <a:rPr lang="fr-FR" i="1">
                        <a:latin typeface="Cambria Math" panose="02040503050406030204" pitchFamily="18" charset="0"/>
                        <a:ea typeface="Times New Roman" panose="02020603050405020304" pitchFamily="18" charset="0"/>
                      </a:rPr>
                      <m:t>𝑈</m:t>
                    </m:r>
                  </m:oMath>
                </a14:m>
                <a:endParaRPr lang="fr-FR" dirty="0">
                  <a:latin typeface="Times New Roman" panose="02020603050405020304" pitchFamily="18" charset="0"/>
                  <a:ea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1724167" y="1469784"/>
                <a:ext cx="9207689" cy="1988365"/>
              </a:xfrm>
              <a:prstGeom prst="rect">
                <a:avLst/>
              </a:prstGeom>
              <a:blipFill>
                <a:blip r:embed="rId2"/>
                <a:stretch>
                  <a:fillRect/>
                </a:stretch>
              </a:blipFill>
            </p:spPr>
            <p:txBody>
              <a:bodyPr/>
              <a:lstStyle/>
              <a:p>
                <a:r>
                  <a:rPr lang="fr-FR">
                    <a:noFill/>
                  </a:rPr>
                  <a:t> </a:t>
                </a:r>
              </a:p>
            </p:txBody>
          </p:sp>
        </mc:Fallback>
      </mc:AlternateContent>
      <p:pic>
        <p:nvPicPr>
          <p:cNvPr id="4" name="Image 3"/>
          <p:cNvPicPr/>
          <p:nvPr/>
        </p:nvPicPr>
        <p:blipFill>
          <a:blip r:embed="rId3">
            <a:grayscl/>
          </a:blip>
          <a:stretch>
            <a:fillRect/>
          </a:stretch>
        </p:blipFill>
        <p:spPr>
          <a:xfrm>
            <a:off x="2953071" y="4037401"/>
            <a:ext cx="6040803" cy="252717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4825826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3" name="Rectangle 2"/>
          <p:cNvSpPr/>
          <p:nvPr/>
        </p:nvSpPr>
        <p:spPr>
          <a:xfrm>
            <a:off x="3798627" y="1191104"/>
            <a:ext cx="6096000" cy="1200329"/>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Cette section propose l’implémentation d’une ACP avec les données du fichier </a:t>
            </a:r>
            <a:r>
              <a:rPr lang="fr-FR" b="1" dirty="0">
                <a:latin typeface="Times New Roman" panose="02020603050405020304" pitchFamily="18" charset="0"/>
                <a:ea typeface="Times New Roman" panose="02020603050405020304" pitchFamily="18" charset="0"/>
              </a:rPr>
              <a:t>diabete.csv</a:t>
            </a:r>
            <a:r>
              <a:rPr lang="fr-FR" dirty="0">
                <a:latin typeface="Times New Roman" panose="02020603050405020304" pitchFamily="18" charset="0"/>
                <a:ea typeface="Times New Roman" panose="02020603050405020304" pitchFamily="18" charset="0"/>
              </a:rPr>
              <a:t>. Après la lecture des données, l'étape numéro 2 consiste à centrer/réduire les données de sorte que la moyenne soit nulle et que l'écart-type vaille 1.</a:t>
            </a:r>
          </a:p>
        </p:txBody>
      </p:sp>
      <p:pic>
        <p:nvPicPr>
          <p:cNvPr id="4" name="Image 3"/>
          <p:cNvPicPr>
            <a:picLocks noChangeAspect="1"/>
          </p:cNvPicPr>
          <p:nvPr/>
        </p:nvPicPr>
        <p:blipFill>
          <a:blip r:embed="rId2"/>
          <a:stretch>
            <a:fillRect/>
          </a:stretch>
        </p:blipFill>
        <p:spPr>
          <a:xfrm>
            <a:off x="1228452" y="1098392"/>
            <a:ext cx="1802493" cy="1821601"/>
          </a:xfrm>
          <a:prstGeom prst="rect">
            <a:avLst/>
          </a:prstGeom>
        </p:spPr>
      </p:pic>
      <p:sp>
        <p:nvSpPr>
          <p:cNvPr id="5" name="Rectangle 4"/>
          <p:cNvSpPr/>
          <p:nvPr/>
        </p:nvSpPr>
        <p:spPr>
          <a:xfrm>
            <a:off x="3030945" y="3316705"/>
            <a:ext cx="7805991" cy="1754326"/>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#classe pour standardisation</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sklearn</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preprocessing</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StandardScaler</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#instanciation</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sc</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StandardScaler</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Z</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sc.fit_transform</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X</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28047320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354284" y="644341"/>
            <a:ext cx="4087529" cy="461665"/>
          </a:xfrm>
          <a:prstGeom prst="rect">
            <a:avLst/>
          </a:prstGeom>
          <a:noFill/>
        </p:spPr>
        <p:txBody>
          <a:bodyPr wrap="none" rtlCol="0">
            <a:spAutoFit/>
          </a:bodyPr>
          <a:lstStyle/>
          <a:p>
            <a:r>
              <a:rPr lang="fr-FR" sz="2400" b="1" dirty="0" smtClean="0"/>
              <a:t>Méthodes des centres mobiles</a:t>
            </a:r>
            <a:endParaRPr lang="fr-FR" sz="2400" b="1" dirty="0"/>
          </a:p>
        </p:txBody>
      </p:sp>
      <p:pic>
        <p:nvPicPr>
          <p:cNvPr id="3" name="Image 2"/>
          <p:cNvPicPr>
            <a:picLocks noChangeAspect="1"/>
          </p:cNvPicPr>
          <p:nvPr/>
        </p:nvPicPr>
        <p:blipFill>
          <a:blip r:embed="rId2"/>
          <a:stretch>
            <a:fillRect/>
          </a:stretch>
        </p:blipFill>
        <p:spPr>
          <a:xfrm>
            <a:off x="2125092" y="1505754"/>
            <a:ext cx="7987899" cy="4963550"/>
          </a:xfrm>
          <a:prstGeom prst="rect">
            <a:avLst/>
          </a:prstGeom>
        </p:spPr>
      </p:pic>
    </p:spTree>
    <p:extLst>
      <p:ext uri="{BB962C8B-B14F-4D97-AF65-F5344CB8AC3E}">
        <p14:creationId xmlns:p14="http://schemas.microsoft.com/office/powerpoint/2010/main" val="3745703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3" name="Rectangle 2"/>
          <p:cNvSpPr/>
          <p:nvPr/>
        </p:nvSpPr>
        <p:spPr>
          <a:xfrm>
            <a:off x="2365611" y="1977957"/>
            <a:ext cx="8184108" cy="2308324"/>
          </a:xfrm>
          <a:prstGeom prst="rect">
            <a:avLst/>
          </a:prstGeom>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"X normalise = Z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Z</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"\n </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verifions</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les moyennes qui doivent </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etre</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nulles"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numpy</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'moyenne=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.mean</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Z</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,axis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ecart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-type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.std</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Z</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,axis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=0,ddof=0))</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4" name="Rectangle 3"/>
          <p:cNvSpPr/>
          <p:nvPr/>
        </p:nvSpPr>
        <p:spPr>
          <a:xfrm>
            <a:off x="1055427" y="1331626"/>
            <a:ext cx="6096000" cy="646331"/>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La classe </a:t>
            </a:r>
            <a:r>
              <a:rPr lang="fr-FR" b="1" dirty="0" err="1">
                <a:latin typeface="Times New Roman" panose="02020603050405020304" pitchFamily="18" charset="0"/>
                <a:ea typeface="Times New Roman" panose="02020603050405020304" pitchFamily="18" charset="0"/>
              </a:rPr>
              <a:t>StandardScaler</a:t>
            </a:r>
            <a:r>
              <a:rPr lang="fr-FR" b="1" dirty="0">
                <a:latin typeface="Times New Roman" panose="02020603050405020304" pitchFamily="18" charset="0"/>
                <a:ea typeface="Times New Roman" panose="02020603050405020304" pitchFamily="18" charset="0"/>
              </a:rPr>
              <a:t>()</a:t>
            </a:r>
            <a:r>
              <a:rPr lang="fr-FR" dirty="0">
                <a:latin typeface="Times New Roman" panose="02020603050405020304" pitchFamily="18" charset="0"/>
                <a:ea typeface="Times New Roman" panose="02020603050405020304" pitchFamily="18" charset="0"/>
              </a:rPr>
              <a:t> permet de standardiser les données en soustrayant la moyenne et en divisant par la variance. </a:t>
            </a:r>
          </a:p>
        </p:txBody>
      </p:sp>
    </p:spTree>
    <p:extLst>
      <p:ext uri="{BB962C8B-B14F-4D97-AF65-F5344CB8AC3E}">
        <p14:creationId xmlns:p14="http://schemas.microsoft.com/office/powerpoint/2010/main" val="16186235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3" name="Rectangle 2"/>
          <p:cNvSpPr/>
          <p:nvPr/>
        </p:nvSpPr>
        <p:spPr>
          <a:xfrm>
            <a:off x="2365611" y="1977957"/>
            <a:ext cx="8184108" cy="2308324"/>
          </a:xfrm>
          <a:prstGeom prst="rect">
            <a:avLst/>
          </a:prstGeom>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"X normalise = Z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Z</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"\n </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verifions</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les moyennes qui doivent </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etre</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nulles"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numpy</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'moyenne=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.mean</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Z</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,axis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ecart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-type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.std</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Z</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,axis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=0,ddof=0))</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4" name="Rectangle 3"/>
          <p:cNvSpPr/>
          <p:nvPr/>
        </p:nvSpPr>
        <p:spPr>
          <a:xfrm>
            <a:off x="1055427" y="1331626"/>
            <a:ext cx="6096000" cy="646331"/>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La classe </a:t>
            </a:r>
            <a:r>
              <a:rPr lang="fr-FR" b="1" dirty="0" err="1">
                <a:latin typeface="Times New Roman" panose="02020603050405020304" pitchFamily="18" charset="0"/>
                <a:ea typeface="Times New Roman" panose="02020603050405020304" pitchFamily="18" charset="0"/>
              </a:rPr>
              <a:t>StandardScaler</a:t>
            </a:r>
            <a:r>
              <a:rPr lang="fr-FR" b="1" dirty="0">
                <a:latin typeface="Times New Roman" panose="02020603050405020304" pitchFamily="18" charset="0"/>
                <a:ea typeface="Times New Roman" panose="02020603050405020304" pitchFamily="18" charset="0"/>
              </a:rPr>
              <a:t>()</a:t>
            </a:r>
            <a:r>
              <a:rPr lang="fr-FR" dirty="0">
                <a:latin typeface="Times New Roman" panose="02020603050405020304" pitchFamily="18" charset="0"/>
                <a:ea typeface="Times New Roman" panose="02020603050405020304" pitchFamily="18" charset="0"/>
              </a:rPr>
              <a:t> permet de standardiser les données en soustrayant la moyenne et en divisant par la variance. </a:t>
            </a:r>
          </a:p>
        </p:txBody>
      </p:sp>
      <p:pic>
        <p:nvPicPr>
          <p:cNvPr id="5" name="Image 4"/>
          <p:cNvPicPr/>
          <p:nvPr/>
        </p:nvPicPr>
        <p:blipFill>
          <a:blip r:embed="rId2">
            <a:grayscl/>
          </a:blip>
          <a:stretch>
            <a:fillRect/>
          </a:stretch>
        </p:blipFill>
        <p:spPr>
          <a:xfrm>
            <a:off x="3782074" y="1545281"/>
            <a:ext cx="7054249" cy="4691745"/>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281294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358" y="1222444"/>
            <a:ext cx="6096000" cy="646331"/>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Il suffit ensuite de lancer le calcul de l'ACP et de récupérer les vecteurs propres calculés.</a:t>
            </a:r>
          </a:p>
        </p:txBody>
      </p:sp>
      <p:sp>
        <p:nvSpPr>
          <p:cNvPr id="3" name="ZoneTexte 2"/>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4" name="Rectangle 3"/>
          <p:cNvSpPr/>
          <p:nvPr/>
        </p:nvSpPr>
        <p:spPr>
          <a:xfrm>
            <a:off x="2433850" y="2015531"/>
            <a:ext cx="8115869" cy="2308324"/>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acp</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a:solidFill>
                  <a:srgbClr val="2B91AF"/>
                </a:solidFill>
                <a:latin typeface="Consolas" panose="020B0609020204030204" pitchFamily="49" charset="0"/>
                <a:ea typeface="Times New Roman" panose="02020603050405020304" pitchFamily="18" charset="0"/>
                <a:cs typeface="Consolas" panose="020B0609020204030204" pitchFamily="49" charset="0"/>
              </a:rPr>
              <a:t>PCA</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svd_solver</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'full'</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acp</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#calculs</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coord</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acp.fit_transform</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Z</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8000"/>
                </a:solidFill>
                <a:latin typeface="Consolas" panose="020B0609020204030204" pitchFamily="49" charset="0"/>
                <a:ea typeface="Times New Roman" panose="02020603050405020304" pitchFamily="18" charset="0"/>
                <a:cs typeface="Consolas" panose="020B0609020204030204" pitchFamily="49" charset="0"/>
              </a:rPr>
              <a:t>#nombre de composantes calculées</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"nb composantes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acp.n_components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_)</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37723831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4" name="Rectangle 3"/>
          <p:cNvSpPr/>
          <p:nvPr/>
        </p:nvSpPr>
        <p:spPr>
          <a:xfrm>
            <a:off x="768824" y="1372570"/>
            <a:ext cx="6096000" cy="646331"/>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L'étape suivante consiste à analyser le poids relatif de chaque axe dans l'explication de la variance.</a:t>
            </a:r>
          </a:p>
        </p:txBody>
      </p:sp>
      <p:sp>
        <p:nvSpPr>
          <p:cNvPr id="5" name="Rectangle 4"/>
          <p:cNvSpPr/>
          <p:nvPr/>
        </p:nvSpPr>
        <p:spPr>
          <a:xfrm>
            <a:off x="2420203" y="2294551"/>
            <a:ext cx="8238698" cy="1200329"/>
          </a:xfrm>
          <a:prstGeom prst="rect">
            <a:avLst/>
          </a:prstGeom>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"\n % explicatif de chaque axe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acp.explained_variance_ratio</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_)</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"\n la somme doit valoir 100% et vaut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acp.explained_variance_ratio_.sum</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6" name="Image 5"/>
          <p:cNvPicPr/>
          <p:nvPr/>
        </p:nvPicPr>
        <p:blipFill>
          <a:blip r:embed="rId2">
            <a:grayscl/>
          </a:blip>
          <a:stretch>
            <a:fillRect/>
          </a:stretch>
        </p:blipFill>
        <p:spPr>
          <a:xfrm>
            <a:off x="1842448" y="3840296"/>
            <a:ext cx="7138821" cy="2309486"/>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9797716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3" name="Rectangle 2"/>
          <p:cNvSpPr/>
          <p:nvPr/>
        </p:nvSpPr>
        <p:spPr>
          <a:xfrm>
            <a:off x="727880" y="1590934"/>
            <a:ext cx="6096000" cy="646331"/>
          </a:xfrm>
          <a:prstGeom prst="rect">
            <a:avLst/>
          </a:prstGeom>
        </p:spPr>
        <p:txBody>
          <a:bodyPr>
            <a:spAutoFit/>
          </a:bodyPr>
          <a:lstStyle/>
          <a:p>
            <a:r>
              <a:rPr lang="fr-FR" dirty="0">
                <a:latin typeface="Times New Roman" panose="02020603050405020304" pitchFamily="18" charset="0"/>
                <a:ea typeface="Times New Roman" panose="02020603050405020304" pitchFamily="18" charset="0"/>
              </a:rPr>
              <a:t>Les 8 vecteurs propres obtenus peuvent être affichés simplement par la méthode </a:t>
            </a:r>
            <a:r>
              <a:rPr lang="fr-FR" b="1" dirty="0" err="1">
                <a:latin typeface="Times New Roman" panose="02020603050405020304" pitchFamily="18" charset="0"/>
                <a:ea typeface="Times New Roman" panose="02020603050405020304" pitchFamily="18" charset="0"/>
              </a:rPr>
              <a:t>print</a:t>
            </a:r>
            <a:r>
              <a:rPr lang="fr-FR" b="1" dirty="0">
                <a:latin typeface="Times New Roman" panose="02020603050405020304" pitchFamily="18" charset="0"/>
                <a:ea typeface="Times New Roman" panose="02020603050405020304" pitchFamily="18" charset="0"/>
              </a:rPr>
              <a:t>()</a:t>
            </a:r>
            <a:r>
              <a:rPr lang="fr-FR" dirty="0">
                <a:latin typeface="Times New Roman" panose="02020603050405020304" pitchFamily="18" charset="0"/>
                <a:ea typeface="Times New Roman" panose="02020603050405020304" pitchFamily="18" charset="0"/>
              </a:rPr>
              <a:t>.</a:t>
            </a:r>
            <a:endParaRPr lang="fr-FR" dirty="0"/>
          </a:p>
        </p:txBody>
      </p:sp>
      <p:sp>
        <p:nvSpPr>
          <p:cNvPr id="4" name="Rectangle 3"/>
          <p:cNvSpPr/>
          <p:nvPr/>
        </p:nvSpPr>
        <p:spPr>
          <a:xfrm>
            <a:off x="1410269" y="2449312"/>
            <a:ext cx="6096000" cy="923330"/>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vecteur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acp.components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_</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"vecteur propres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vecteur</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5" name="Image 4"/>
          <p:cNvPicPr/>
          <p:nvPr/>
        </p:nvPicPr>
        <p:blipFill>
          <a:blip r:embed="rId2">
            <a:grayscl/>
          </a:blip>
          <a:stretch>
            <a:fillRect/>
          </a:stretch>
        </p:blipFill>
        <p:spPr>
          <a:xfrm>
            <a:off x="5500048" y="2688609"/>
            <a:ext cx="6063472" cy="3964319"/>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8224736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3" name="Rectangle 2"/>
          <p:cNvSpPr/>
          <p:nvPr/>
        </p:nvSpPr>
        <p:spPr>
          <a:xfrm>
            <a:off x="678622" y="1401886"/>
            <a:ext cx="4502195" cy="369332"/>
          </a:xfrm>
          <a:prstGeom prst="rect">
            <a:avLst/>
          </a:prstGeom>
        </p:spPr>
        <p:txBody>
          <a:bodyPr wrap="none">
            <a:spAutoFit/>
          </a:bodyPr>
          <a:lstStyle/>
          <a:p>
            <a:r>
              <a:rPr lang="fr-FR" dirty="0">
                <a:latin typeface="Times New Roman" panose="02020603050405020304" pitchFamily="18" charset="0"/>
                <a:ea typeface="Times New Roman" panose="02020603050405020304" pitchFamily="18" charset="0"/>
              </a:rPr>
              <a:t>Il est aussi possible de les afficher séparément </a:t>
            </a:r>
            <a:endParaRPr lang="fr-FR" dirty="0"/>
          </a:p>
        </p:txBody>
      </p:sp>
      <p:sp>
        <p:nvSpPr>
          <p:cNvPr id="4" name="Rectangle 3"/>
          <p:cNvSpPr/>
          <p:nvPr/>
        </p:nvSpPr>
        <p:spPr>
          <a:xfrm>
            <a:off x="2129698" y="1900788"/>
            <a:ext cx="7491973" cy="1200329"/>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vecteur_1</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vecteur[0]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detail</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du vecteur_1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vecteur_1</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vecteur_2</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vecteur[1]</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detail</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du vecteur_2 =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vecteur_2</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5" name="Rectangle 4"/>
          <p:cNvSpPr/>
          <p:nvPr/>
        </p:nvSpPr>
        <p:spPr>
          <a:xfrm>
            <a:off x="4153468" y="4055113"/>
            <a:ext cx="6096000" cy="1477328"/>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L'analyse des vecteurs propres laisse à penser que les attributs 2, 3, 4, 5, 6 (attributs ayant des coefficients de même importance dans le vecteur 1, autour de -0.40) pourraient représenter un ensemble d'attributs qu'il serait possible de regrouper et/ou d'analyser simultanément avec les experts du domaine.</a:t>
            </a:r>
          </a:p>
        </p:txBody>
      </p:sp>
      <p:pic>
        <p:nvPicPr>
          <p:cNvPr id="6" name="Image 5"/>
          <p:cNvPicPr>
            <a:picLocks noChangeAspect="1"/>
          </p:cNvPicPr>
          <p:nvPr/>
        </p:nvPicPr>
        <p:blipFill>
          <a:blip r:embed="rId2"/>
          <a:stretch>
            <a:fillRect/>
          </a:stretch>
        </p:blipFill>
        <p:spPr>
          <a:xfrm>
            <a:off x="1055250" y="3975372"/>
            <a:ext cx="2766300" cy="1806097"/>
          </a:xfrm>
          <a:prstGeom prst="rect">
            <a:avLst/>
          </a:prstGeom>
        </p:spPr>
      </p:pic>
    </p:spTree>
    <p:extLst>
      <p:ext uri="{BB962C8B-B14F-4D97-AF65-F5344CB8AC3E}">
        <p14:creationId xmlns:p14="http://schemas.microsoft.com/office/powerpoint/2010/main" val="248402612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3" name="Rectangle 2"/>
          <p:cNvSpPr/>
          <p:nvPr/>
        </p:nvSpPr>
        <p:spPr>
          <a:xfrm>
            <a:off x="609600" y="1218879"/>
            <a:ext cx="11328400" cy="2139047"/>
          </a:xfrm>
          <a:prstGeom prst="rect">
            <a:avLst/>
          </a:prstGeom>
        </p:spPr>
        <p:txBody>
          <a:bodyPr wrap="square">
            <a:spAutoFit/>
          </a:bodyPr>
          <a:lstStyle/>
          <a:p>
            <a:pPr algn="just">
              <a:spcBef>
                <a:spcPts val="600"/>
              </a:spcBef>
              <a:spcAft>
                <a:spcPts val="0"/>
              </a:spcAft>
            </a:pPr>
            <a:r>
              <a:rPr lang="fr-FR" b="1" dirty="0">
                <a:latin typeface="Times New Roman" panose="02020603050405020304" pitchFamily="18" charset="0"/>
                <a:ea typeface="Times New Roman" panose="02020603050405020304" pitchFamily="18" charset="0"/>
              </a:rPr>
              <a:t>Ce paquet d'attributs semble faire référence à des données biologiques liées à des mesures médicales </a:t>
            </a:r>
            <a:r>
              <a:rPr lang="fr-FR" b="1" dirty="0" smtClean="0">
                <a:latin typeface="Times New Roman" panose="02020603050405020304" pitchFamily="18" charset="0"/>
                <a:ea typeface="Times New Roman" panose="02020603050405020304" pitchFamily="18" charset="0"/>
              </a:rPr>
              <a:t>:</a:t>
            </a:r>
            <a:endParaRPr lang="fr-FR" b="1" dirty="0">
              <a:latin typeface="Times New Roman" panose="02020603050405020304" pitchFamily="18" charset="0"/>
              <a:ea typeface="Times New Roman" panose="02020603050405020304" pitchFamily="18" charset="0"/>
            </a:endParaRPr>
          </a:p>
          <a:p>
            <a:pPr algn="just">
              <a:spcBef>
                <a:spcPts val="600"/>
              </a:spcBef>
              <a:spcAft>
                <a:spcPts val="0"/>
              </a:spcAft>
            </a:pPr>
            <a:r>
              <a:rPr lang="fr-FR" dirty="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2. Plasma glucose concentration a 2 hours in an oral glucose tolerance test</a:t>
            </a:r>
            <a:endParaRPr lang="fr-FR" dirty="0">
              <a:latin typeface="Times New Roman" panose="02020603050405020304" pitchFamily="18" charset="0"/>
              <a:ea typeface="Times New Roman" panose="02020603050405020304" pitchFamily="18" charset="0"/>
            </a:endParaRPr>
          </a:p>
          <a:p>
            <a:pPr algn="just">
              <a:spcBef>
                <a:spcPts val="600"/>
              </a:spcBef>
              <a:spcAft>
                <a:spcPts val="0"/>
              </a:spcAft>
            </a:pPr>
            <a:r>
              <a:rPr lang="en-US" dirty="0">
                <a:latin typeface="Times New Roman" panose="02020603050405020304" pitchFamily="18" charset="0"/>
                <a:ea typeface="Times New Roman" panose="02020603050405020304" pitchFamily="18" charset="0"/>
              </a:rPr>
              <a:t> 3. Diastolic blood pressure (mm Hg)</a:t>
            </a:r>
            <a:endParaRPr lang="fr-FR" dirty="0">
              <a:latin typeface="Times New Roman" panose="02020603050405020304" pitchFamily="18" charset="0"/>
              <a:ea typeface="Times New Roman" panose="02020603050405020304" pitchFamily="18" charset="0"/>
            </a:endParaRPr>
          </a:p>
          <a:p>
            <a:pPr algn="just">
              <a:spcBef>
                <a:spcPts val="600"/>
              </a:spcBef>
              <a:spcAft>
                <a:spcPts val="0"/>
              </a:spcAft>
            </a:pPr>
            <a:r>
              <a:rPr lang="en-US" dirty="0">
                <a:latin typeface="Times New Roman" panose="02020603050405020304" pitchFamily="18" charset="0"/>
                <a:ea typeface="Times New Roman" panose="02020603050405020304" pitchFamily="18" charset="0"/>
              </a:rPr>
              <a:t> 4. Triceps skin fold thickness (mm)</a:t>
            </a:r>
            <a:endParaRPr lang="fr-FR" dirty="0">
              <a:latin typeface="Times New Roman" panose="02020603050405020304" pitchFamily="18" charset="0"/>
              <a:ea typeface="Times New Roman" panose="02020603050405020304" pitchFamily="18" charset="0"/>
            </a:endParaRPr>
          </a:p>
          <a:p>
            <a:pPr algn="just">
              <a:spcBef>
                <a:spcPts val="600"/>
              </a:spcBef>
              <a:spcAft>
                <a:spcPts val="0"/>
              </a:spcAft>
            </a:pPr>
            <a:r>
              <a:rPr lang="en-US" dirty="0">
                <a:latin typeface="Times New Roman" panose="02020603050405020304" pitchFamily="18" charset="0"/>
                <a:ea typeface="Times New Roman" panose="02020603050405020304" pitchFamily="18" charset="0"/>
              </a:rPr>
              <a:t> 5. 2-Hour serum insulin (mu U/ml)</a:t>
            </a:r>
            <a:endParaRPr lang="fr-FR" dirty="0">
              <a:latin typeface="Times New Roman" panose="02020603050405020304" pitchFamily="18" charset="0"/>
              <a:ea typeface="Times New Roman" panose="02020603050405020304" pitchFamily="18" charset="0"/>
            </a:endParaRPr>
          </a:p>
          <a:p>
            <a:pPr algn="just">
              <a:spcBef>
                <a:spcPts val="600"/>
              </a:spcBef>
              <a:spcAft>
                <a:spcPts val="0"/>
              </a:spcAft>
            </a:pPr>
            <a:r>
              <a:rPr lang="en-US" dirty="0">
                <a:latin typeface="Times New Roman" panose="02020603050405020304" pitchFamily="18" charset="0"/>
                <a:ea typeface="Times New Roman" panose="02020603050405020304" pitchFamily="18" charset="0"/>
              </a:rPr>
              <a:t> 6. Body mass index (weight in kg/(height in m)^2)</a:t>
            </a:r>
            <a:endParaRPr lang="fr-FR" dirty="0">
              <a:latin typeface="Times New Roman" panose="02020603050405020304" pitchFamily="18" charset="0"/>
              <a:ea typeface="Times New Roman" panose="02020603050405020304" pitchFamily="18" charset="0"/>
            </a:endParaRPr>
          </a:p>
        </p:txBody>
      </p:sp>
      <p:pic>
        <p:nvPicPr>
          <p:cNvPr id="4" name="Image 3"/>
          <p:cNvPicPr/>
          <p:nvPr/>
        </p:nvPicPr>
        <p:blipFill>
          <a:blip r:embed="rId2">
            <a:grayscl/>
          </a:blip>
          <a:stretch>
            <a:fillRect/>
          </a:stretch>
        </p:blipFill>
        <p:spPr>
          <a:xfrm>
            <a:off x="2747220" y="3782413"/>
            <a:ext cx="8022379" cy="2347454"/>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28573727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3" name="Rectangle 2"/>
          <p:cNvSpPr/>
          <p:nvPr/>
        </p:nvSpPr>
        <p:spPr>
          <a:xfrm>
            <a:off x="609600" y="1218879"/>
            <a:ext cx="11328400" cy="646331"/>
          </a:xfrm>
          <a:prstGeom prst="rect">
            <a:avLst/>
          </a:prstGeom>
        </p:spPr>
        <p:txBody>
          <a:bodyPr wrap="square">
            <a:spAutoFit/>
          </a:bodyPr>
          <a:lstStyle/>
          <a:p>
            <a:r>
              <a:rPr lang="fr-FR" dirty="0"/>
              <a:t>La prépondérance de l'attribut 1 dans le vecteur 2, conduit à identifier une nouvelle caractéristique de l'individu de nature très différente des caractéristiques 2,3,4,5 et 6.</a:t>
            </a:r>
          </a:p>
        </p:txBody>
      </p:sp>
      <p:pic>
        <p:nvPicPr>
          <p:cNvPr id="4" name="Image 3"/>
          <p:cNvPicPr/>
          <p:nvPr/>
        </p:nvPicPr>
        <p:blipFill>
          <a:blip r:embed="rId2">
            <a:grayscl/>
          </a:blip>
          <a:stretch>
            <a:fillRect/>
          </a:stretch>
        </p:blipFill>
        <p:spPr>
          <a:xfrm>
            <a:off x="2577886" y="2289697"/>
            <a:ext cx="8022379" cy="2347454"/>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1789374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29699" y="332727"/>
            <a:ext cx="7951857" cy="461665"/>
          </a:xfrm>
          <a:prstGeom prst="rect">
            <a:avLst/>
          </a:prstGeom>
          <a:noFill/>
        </p:spPr>
        <p:txBody>
          <a:bodyPr wrap="none" rtlCol="0">
            <a:spAutoFit/>
          </a:bodyPr>
          <a:lstStyle/>
          <a:p>
            <a:r>
              <a:rPr lang="fr-FR" sz="2400" b="1" dirty="0" smtClean="0"/>
              <a:t>Analyse en composantes principales sur le fichier diabete.csv</a:t>
            </a:r>
            <a:endParaRPr lang="fr-FR" sz="2400" b="1" dirty="0"/>
          </a:p>
        </p:txBody>
      </p:sp>
      <p:sp>
        <p:nvSpPr>
          <p:cNvPr id="3" name="Rectangle 2"/>
          <p:cNvSpPr/>
          <p:nvPr/>
        </p:nvSpPr>
        <p:spPr>
          <a:xfrm>
            <a:off x="609600" y="1218879"/>
            <a:ext cx="11328400" cy="923330"/>
          </a:xfrm>
          <a:prstGeom prst="rect">
            <a:avLst/>
          </a:prstGeom>
        </p:spPr>
        <p:txBody>
          <a:bodyPr wrap="square">
            <a:spAutoFit/>
          </a:bodyPr>
          <a:lstStyle/>
          <a:p>
            <a:r>
              <a:rPr lang="fr-FR" dirty="0"/>
              <a:t>Il faut noter que les attributs 7 et 8 sont sous "représentés" dans ces vecteurs, ce qui pourrait laisser penser que ces deux attributs dépendent d'autres attributs, ou bien qu'ils auraient pour le moins, un poids secondaire par rapport aux autres.</a:t>
            </a:r>
          </a:p>
        </p:txBody>
      </p:sp>
      <p:pic>
        <p:nvPicPr>
          <p:cNvPr id="4" name="Image 3"/>
          <p:cNvPicPr/>
          <p:nvPr/>
        </p:nvPicPr>
        <p:blipFill>
          <a:blip r:embed="rId2">
            <a:grayscl/>
          </a:blip>
          <a:stretch>
            <a:fillRect/>
          </a:stretch>
        </p:blipFill>
        <p:spPr>
          <a:xfrm>
            <a:off x="2408553" y="3864497"/>
            <a:ext cx="8022379" cy="2347454"/>
          </a:xfrm>
          <a:prstGeom prst="rect">
            <a:avLst/>
          </a:prstGeom>
          <a:ln>
            <a:noFill/>
          </a:ln>
          <a:effectLst>
            <a:outerShdw blurRad="63500" sx="102000" sy="102000" algn="ctr" rotWithShape="0">
              <a:prstClr val="black">
                <a:alpha val="40000"/>
              </a:prstClr>
            </a:outerShdw>
          </a:effectLst>
        </p:spPr>
      </p:pic>
      <p:sp>
        <p:nvSpPr>
          <p:cNvPr id="5" name="Rectangle 4"/>
          <p:cNvSpPr/>
          <p:nvPr/>
        </p:nvSpPr>
        <p:spPr>
          <a:xfrm>
            <a:off x="2556934" y="2516680"/>
            <a:ext cx="6096000" cy="723275"/>
          </a:xfrm>
          <a:prstGeom prst="rect">
            <a:avLst/>
          </a:prstGeom>
        </p:spPr>
        <p:txBody>
          <a:bodyPr>
            <a:spAutoFit/>
          </a:bodyPr>
          <a:lstStyle/>
          <a:p>
            <a:pPr algn="just">
              <a:spcBef>
                <a:spcPts val="600"/>
              </a:spcBef>
              <a:spcAft>
                <a:spcPts val="0"/>
              </a:spcAft>
            </a:pPr>
            <a:r>
              <a:rPr lang="en-US" dirty="0">
                <a:latin typeface="Times New Roman" panose="02020603050405020304" pitchFamily="18" charset="0"/>
                <a:ea typeface="Times New Roman" panose="02020603050405020304" pitchFamily="18" charset="0"/>
              </a:rPr>
              <a:t>%    7. Diabetes pedigree function</a:t>
            </a:r>
            <a:endParaRPr lang="fr-FR" dirty="0">
              <a:latin typeface="Times New Roman" panose="02020603050405020304" pitchFamily="18" charset="0"/>
              <a:ea typeface="Times New Roman" panose="02020603050405020304" pitchFamily="18" charset="0"/>
            </a:endParaRPr>
          </a:p>
          <a:p>
            <a:pPr algn="just">
              <a:spcBef>
                <a:spcPts val="600"/>
              </a:spcBef>
              <a:spcAft>
                <a:spcPts val="0"/>
              </a:spcAft>
            </a:pPr>
            <a:r>
              <a:rPr lang="en-US" dirty="0">
                <a:latin typeface="Times New Roman" panose="02020603050405020304" pitchFamily="18" charset="0"/>
                <a:ea typeface="Times New Roman" panose="02020603050405020304" pitchFamily="18" charset="0"/>
              </a:rPr>
              <a:t>%    8. Age (years)</a:t>
            </a:r>
            <a:endParaRPr lang="fr-FR"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176354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328758" y="2701868"/>
            <a:ext cx="4080156" cy="584775"/>
          </a:xfrm>
          <a:prstGeom prst="rect">
            <a:avLst/>
          </a:prstGeom>
          <a:noFill/>
        </p:spPr>
        <p:txBody>
          <a:bodyPr wrap="none" rtlCol="0">
            <a:spAutoFit/>
          </a:bodyPr>
          <a:lstStyle/>
          <a:p>
            <a:r>
              <a:rPr lang="fr-FR" sz="3200" b="1" dirty="0" smtClean="0"/>
              <a:t>Les arbres de décisions</a:t>
            </a:r>
            <a:endParaRPr lang="fr-FR" sz="3200" b="1" dirty="0"/>
          </a:p>
        </p:txBody>
      </p:sp>
    </p:spTree>
    <p:extLst>
      <p:ext uri="{BB962C8B-B14F-4D97-AF65-F5344CB8AC3E}">
        <p14:creationId xmlns:p14="http://schemas.microsoft.com/office/powerpoint/2010/main" val="6288029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2585" y="1565659"/>
            <a:ext cx="4807726" cy="369332"/>
          </a:xfrm>
          <a:prstGeom prst="rect">
            <a:avLst/>
          </a:prstGeom>
        </p:spPr>
        <p:txBody>
          <a:bodyPr wrap="none">
            <a:spAutoFit/>
          </a:bodyPr>
          <a:lstStyle/>
          <a:p>
            <a:pPr algn="ctr">
              <a:spcBef>
                <a:spcPts val="600"/>
              </a:spcBef>
              <a:spcAft>
                <a:spcPts val="0"/>
              </a:spcAft>
            </a:pPr>
            <a:r>
              <a:rPr lang="fr-FR"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2"/>
              </a:rPr>
              <a:t>https://datatofish.com/k-means-clustering-python/</a:t>
            </a:r>
            <a:endParaRPr lang="fr-FR" dirty="0">
              <a:latin typeface="Times New Roman" panose="02020603050405020304" pitchFamily="18" charset="0"/>
              <a:ea typeface="Times New Roman" panose="02020603050405020304" pitchFamily="18" charset="0"/>
            </a:endParaRPr>
          </a:p>
        </p:txBody>
      </p:sp>
      <p:sp>
        <p:nvSpPr>
          <p:cNvPr id="3" name="ZoneTexte 2"/>
          <p:cNvSpPr txBox="1"/>
          <p:nvPr/>
        </p:nvSpPr>
        <p:spPr>
          <a:xfrm>
            <a:off x="4354284" y="644341"/>
            <a:ext cx="4087529" cy="461665"/>
          </a:xfrm>
          <a:prstGeom prst="rect">
            <a:avLst/>
          </a:prstGeom>
          <a:noFill/>
        </p:spPr>
        <p:txBody>
          <a:bodyPr wrap="none" rtlCol="0">
            <a:spAutoFit/>
          </a:bodyPr>
          <a:lstStyle/>
          <a:p>
            <a:r>
              <a:rPr lang="fr-FR" sz="2400" b="1" dirty="0" smtClean="0"/>
              <a:t>Méthodes des centres mobiles</a:t>
            </a:r>
            <a:endParaRPr lang="fr-FR" sz="2400" b="1" dirty="0"/>
          </a:p>
        </p:txBody>
      </p:sp>
      <p:sp>
        <p:nvSpPr>
          <p:cNvPr id="4" name="Rectangle 3"/>
          <p:cNvSpPr/>
          <p:nvPr/>
        </p:nvSpPr>
        <p:spPr>
          <a:xfrm>
            <a:off x="1969827" y="2230356"/>
            <a:ext cx="6096000" cy="923330"/>
          </a:xfrm>
          <a:prstGeom prst="rect">
            <a:avLst/>
          </a:prstGeom>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6F008A"/>
                </a:solidFill>
                <a:latin typeface="Consolas" panose="020B0609020204030204" pitchFamily="49" charset="0"/>
                <a:ea typeface="Times New Roman" panose="02020603050405020304" pitchFamily="18" charset="0"/>
                <a:cs typeface="Consolas" panose="020B0609020204030204" pitchFamily="49" charset="0"/>
              </a:rPr>
              <a:t>pandas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DataFrame</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matplotlib</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pyplot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plt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FF"/>
                </a:solidFill>
                <a:latin typeface="Consolas" panose="020B0609020204030204" pitchFamily="49" charset="0"/>
                <a:ea typeface="Times New Roman" panose="02020603050405020304" pitchFamily="18" charset="0"/>
                <a:cs typeface="Consolas" panose="020B0609020204030204" pitchFamily="49" charset="0"/>
              </a:rPr>
              <a:t>from</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sklearn</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cluster</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KMeans</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5" name="Rectangle 4"/>
          <p:cNvSpPr/>
          <p:nvPr/>
        </p:nvSpPr>
        <p:spPr>
          <a:xfrm>
            <a:off x="1969827" y="3641131"/>
            <a:ext cx="7228763" cy="2862322"/>
          </a:xfrm>
          <a:prstGeom prst="rect">
            <a:avLst/>
          </a:prstGeom>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Data = {</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'x'</a:t>
            </a:r>
            <a:r>
              <a:rPr lang="en-US" dirty="0">
                <a:latin typeface="Consolas" panose="020B0609020204030204" pitchFamily="49" charset="0"/>
                <a:ea typeface="Times New Roman" panose="02020603050405020304" pitchFamily="18" charset="0"/>
                <a:cs typeface="Consolas" panose="020B0609020204030204" pitchFamily="49" charset="0"/>
              </a:rPr>
              <a:t>: [25,34,22,27,33,33,31,22,35,34,67,54,</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            57,43,50,57,59,52,65,47,49,48,35,33,</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              44,45,38,43,51,46],</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'y'</a:t>
            </a:r>
            <a:r>
              <a:rPr lang="en-US" dirty="0">
                <a:latin typeface="Consolas" panose="020B0609020204030204" pitchFamily="49" charset="0"/>
                <a:ea typeface="Times New Roman" panose="02020603050405020304" pitchFamily="18" charset="0"/>
                <a:cs typeface="Consolas" panose="020B0609020204030204" pitchFamily="49" charset="0"/>
              </a:rPr>
              <a:t>: [79,51,53,78,59,74,73,57,69,75,51,32,</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              40,47,53,36,35,58,59,50,25,20,14,12,</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              20,5,29,27,8,7]</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latin typeface="Consolas" panose="020B0609020204030204" pitchFamily="49" charset="0"/>
                <a:ea typeface="Times New Roman" panose="02020603050405020304" pitchFamily="18" charset="0"/>
                <a:cs typeface="Consolas" panose="020B0609020204030204" pitchFamily="49" charset="0"/>
              </a:rPr>
              <a:t>df</a:t>
            </a:r>
            <a:r>
              <a:rPr lang="en-US" dirty="0">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DataFrame</a:t>
            </a:r>
            <a:r>
              <a:rPr lang="en-US" dirty="0">
                <a:latin typeface="Consolas" panose="020B0609020204030204" pitchFamily="49" charset="0"/>
                <a:ea typeface="Times New Roman" panose="02020603050405020304" pitchFamily="18" charset="0"/>
                <a:cs typeface="Consolas" panose="020B0609020204030204" pitchFamily="49" charset="0"/>
              </a:rPr>
              <a:t>(</a:t>
            </a:r>
            <a:r>
              <a:rPr lang="en-US" dirty="0" err="1">
                <a:latin typeface="Consolas" panose="020B0609020204030204" pitchFamily="49" charset="0"/>
                <a:ea typeface="Times New Roman" panose="02020603050405020304" pitchFamily="18" charset="0"/>
                <a:cs typeface="Consolas" panose="020B0609020204030204" pitchFamily="49" charset="0"/>
              </a:rPr>
              <a:t>Data,columns</a:t>
            </a:r>
            <a:r>
              <a:rPr lang="en-US" dirty="0">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x'</a:t>
            </a:r>
            <a:r>
              <a:rPr lang="en-US" dirty="0" err="1">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'y</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200672362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6231" y="1278805"/>
            <a:ext cx="8910835" cy="2308324"/>
          </a:xfrm>
          <a:prstGeom prst="rect">
            <a:avLst/>
          </a:prstGeom>
        </p:spPr>
        <p:txBody>
          <a:bodyPr wrap="square">
            <a:spAutoFit/>
          </a:bodyPr>
          <a:lstStyle/>
          <a:p>
            <a:pPr algn="just">
              <a:spcBef>
                <a:spcPts val="600"/>
              </a:spcBef>
              <a:spcAft>
                <a:spcPts val="0"/>
              </a:spcAft>
            </a:pPr>
            <a:r>
              <a:rPr lang="fr-FR" sz="2400" dirty="0">
                <a:latin typeface="Times New Roman" panose="02020603050405020304" pitchFamily="18" charset="0"/>
                <a:ea typeface="Times New Roman" panose="02020603050405020304" pitchFamily="18" charset="0"/>
              </a:rPr>
              <a:t>Les arbres de décision sont une représentation graphique d'un résultat fourni par des d’algorithmes d’apprentissage basés sur la représentation des choix sous la forme de nœuds modélisant les différentes décisions. Ils offrent une représentation hiérarchique des données sous forme des séquences de décisions (tests) permettant, in fine, de prédire un résultat ou l'appartenance à une classe.</a:t>
            </a:r>
          </a:p>
        </p:txBody>
      </p:sp>
      <p:sp>
        <p:nvSpPr>
          <p:cNvPr id="3" name="ZoneTexte 2"/>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spTree>
    <p:extLst>
      <p:ext uri="{BB962C8B-B14F-4D97-AF65-F5344CB8AC3E}">
        <p14:creationId xmlns:p14="http://schemas.microsoft.com/office/powerpoint/2010/main" val="36927385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mc:AlternateContent xmlns:mc="http://schemas.openxmlformats.org/markup-compatibility/2006">
        <mc:Choice xmlns:a14="http://schemas.microsoft.com/office/drawing/2010/main" Requires="a14">
          <p:sp>
            <p:nvSpPr>
              <p:cNvPr id="3" name="Rectangle 2"/>
              <p:cNvSpPr/>
              <p:nvPr/>
            </p:nvSpPr>
            <p:spPr>
              <a:xfrm>
                <a:off x="726526" y="1307955"/>
                <a:ext cx="9889067" cy="3292824"/>
              </a:xfrm>
              <a:prstGeom prst="rect">
                <a:avLst/>
              </a:prstGeom>
            </p:spPr>
            <p:txBody>
              <a:bodyPr wrap="square">
                <a:spAutoFit/>
              </a:bodyPr>
              <a:lstStyle/>
              <a:p>
                <a:pPr algn="just">
                  <a:spcBef>
                    <a:spcPts val="600"/>
                  </a:spcBef>
                  <a:spcAft>
                    <a:spcPts val="0"/>
                  </a:spcAft>
                </a:pPr>
                <a:r>
                  <a:rPr lang="fr-FR" sz="2000" dirty="0">
                    <a:latin typeface="Times New Roman" panose="02020603050405020304" pitchFamily="18" charset="0"/>
                    <a:ea typeface="Times New Roman" panose="02020603050405020304" pitchFamily="18" charset="0"/>
                  </a:rPr>
                  <a:t>Soit </a:t>
                </a:r>
                <a14:m>
                  <m:oMath xmlns:m="http://schemas.openxmlformats.org/officeDocument/2006/math">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sub>
                    </m:sSub>
                    <m:r>
                      <a:rPr lang="fr-FR" sz="2000" i="1">
                        <a:latin typeface="Cambria Math" panose="02040503050406030204" pitchFamily="18" charset="0"/>
                        <a:ea typeface="Times New Roman" panose="02020603050405020304" pitchFamily="18" charset="0"/>
                      </a:rPr>
                      <m:t>=</m:t>
                    </m:r>
                    <m:d>
                      <m:dPr>
                        <m:ctrlPr>
                          <a:rPr lang="fr-FR" sz="2000" i="1">
                            <a:latin typeface="Cambria Math" panose="02040503050406030204" pitchFamily="18" charset="0"/>
                            <a:ea typeface="Times New Roman" panose="02020603050405020304" pitchFamily="18" charset="0"/>
                          </a:rPr>
                        </m:ctrlPr>
                      </m:dPr>
                      <m:e>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1</m:t>
                            </m:r>
                          </m:sub>
                        </m:sSub>
                        <m:r>
                          <a:rPr lang="fr-FR" sz="2000" i="1">
                            <a:latin typeface="Cambria Math" panose="02040503050406030204" pitchFamily="18" charset="0"/>
                            <a:ea typeface="Times New Roman" panose="02020603050405020304" pitchFamily="18" charset="0"/>
                          </a:rPr>
                          <m:t>,</m:t>
                        </m:r>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1</m:t>
                            </m:r>
                          </m:sub>
                        </m:sSub>
                        <m:r>
                          <a:rPr lang="fr-FR" sz="2000" i="1">
                            <a:latin typeface="Cambria Math" panose="02040503050406030204" pitchFamily="18" charset="0"/>
                            <a:ea typeface="Times New Roman" panose="02020603050405020304" pitchFamily="18" charset="0"/>
                          </a:rPr>
                          <m:t>,</m:t>
                        </m:r>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1</m:t>
                            </m:r>
                          </m:sub>
                        </m:sSub>
                        <m:r>
                          <a:rPr lang="fr-FR" sz="2000" i="1">
                            <a:latin typeface="Cambria Math" panose="02040503050406030204" pitchFamily="18" charset="0"/>
                            <a:ea typeface="Times New Roman" panose="02020603050405020304" pitchFamily="18" charset="0"/>
                          </a:rPr>
                          <m:t>,…</m:t>
                        </m:r>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𝑖𝑝</m:t>
                            </m:r>
                          </m:sub>
                        </m:sSub>
                        <m:r>
                          <a:rPr lang="fr-FR" sz="2000" i="1">
                            <a:latin typeface="Cambria Math" panose="02040503050406030204" pitchFamily="18" charset="0"/>
                            <a:ea typeface="Times New Roman" panose="02020603050405020304" pitchFamily="18" charset="0"/>
                          </a:rPr>
                          <m:t> </m:t>
                        </m:r>
                      </m:e>
                    </m:d>
                  </m:oMath>
                </a14:m>
                <a:r>
                  <a:rPr lang="fr-FR" sz="2000" dirty="0">
                    <a:latin typeface="Times New Roman" panose="02020603050405020304" pitchFamily="18" charset="0"/>
                    <a:ea typeface="Times New Roman" panose="02020603050405020304" pitchFamily="18" charset="0"/>
                  </a:rPr>
                  <a:t> une donnée qui définit des valeurs dans les </a:t>
                </a:r>
                <a14:m>
                  <m:oMath xmlns:m="http://schemas.openxmlformats.org/officeDocument/2006/math">
                    <m:r>
                      <a:rPr lang="fr-FR" sz="2000" i="1">
                        <a:latin typeface="Cambria Math" panose="02040503050406030204" pitchFamily="18" charset="0"/>
                        <a:ea typeface="Times New Roman" panose="02020603050405020304" pitchFamily="18" charset="0"/>
                      </a:rPr>
                      <m:t>𝑝</m:t>
                    </m:r>
                  </m:oMath>
                </a14:m>
                <a:r>
                  <a:rPr lang="fr-FR" sz="2000" dirty="0">
                    <a:latin typeface="Times New Roman" panose="02020603050405020304" pitchFamily="18" charset="0"/>
                    <a:ea typeface="Times New Roman" panose="02020603050405020304" pitchFamily="18" charset="0"/>
                  </a:rPr>
                  <a:t> dimensions (ou </a:t>
                </a:r>
                <a14:m>
                  <m:oMath xmlns:m="http://schemas.openxmlformats.org/officeDocument/2006/math">
                    <m:r>
                      <a:rPr lang="fr-FR" sz="2000" i="1">
                        <a:latin typeface="Cambria Math" panose="02040503050406030204" pitchFamily="18" charset="0"/>
                        <a:ea typeface="Times New Roman" panose="02020603050405020304" pitchFamily="18" charset="0"/>
                      </a:rPr>
                      <m:t>𝑝</m:t>
                    </m:r>
                  </m:oMath>
                </a14:m>
                <a:r>
                  <a:rPr lang="fr-FR" sz="2000" dirty="0">
                    <a:latin typeface="Times New Roman" panose="02020603050405020304" pitchFamily="18" charset="0"/>
                    <a:ea typeface="Times New Roman" panose="02020603050405020304" pitchFamily="18" charset="0"/>
                  </a:rPr>
                  <a:t> attributs). Pour reprendre partiellement l'exemple du chapitre précédent concernant la probabilité d'occurrence des maladies, il pourrait s'agir par exemple : </a:t>
                </a:r>
              </a:p>
              <a:p>
                <a:pPr marL="342900" lvl="0" indent="-342900" algn="just">
                  <a:spcBef>
                    <a:spcPts val="600"/>
                  </a:spcBef>
                  <a:spcAft>
                    <a:spcPts val="0"/>
                  </a:spcAft>
                  <a:buFont typeface="Symbol" panose="05050102010706020507" pitchFamily="18" charset="2"/>
                  <a:buChar char=""/>
                </a:pPr>
                <a:r>
                  <a:rPr lang="fr-FR" sz="2000" dirty="0">
                    <a:latin typeface="Times New Roman" panose="02020603050405020304" pitchFamily="18" charset="0"/>
                    <a:ea typeface="Times New Roman" panose="02020603050405020304" pitchFamily="18" charset="0"/>
                  </a:rPr>
                  <a:t>Pour la dimension 1, modélisée par </a:t>
                </a:r>
                <a14:m>
                  <m:oMath xmlns:m="http://schemas.openxmlformats.org/officeDocument/2006/math">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1</m:t>
                        </m:r>
                      </m:sub>
                    </m:sSub>
                  </m:oMath>
                </a14:m>
                <a:r>
                  <a:rPr lang="fr-FR" sz="2000" dirty="0">
                    <a:latin typeface="Times New Roman" panose="02020603050405020304" pitchFamily="18" charset="0"/>
                    <a:ea typeface="Times New Roman" panose="02020603050405020304" pitchFamily="18" charset="0"/>
                  </a:rPr>
                  <a:t>, de l'IMC du patient.</a:t>
                </a:r>
              </a:p>
              <a:p>
                <a:pPr marL="342900" lvl="0" indent="-342900" algn="just">
                  <a:spcAft>
                    <a:spcPts val="0"/>
                  </a:spcAft>
                  <a:buFont typeface="Symbol" panose="05050102010706020507" pitchFamily="18" charset="2"/>
                  <a:buChar char=""/>
                </a:pPr>
                <a:r>
                  <a:rPr lang="fr-FR" sz="2000" dirty="0">
                    <a:latin typeface="Times New Roman" panose="02020603050405020304" pitchFamily="18" charset="0"/>
                    <a:ea typeface="Times New Roman" panose="02020603050405020304" pitchFamily="18" charset="0"/>
                  </a:rPr>
                  <a:t>Pour la dimension 2, modélisée par </a:t>
                </a:r>
                <a14:m>
                  <m:oMath xmlns:m="http://schemas.openxmlformats.org/officeDocument/2006/math">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2</m:t>
                        </m:r>
                      </m:sub>
                    </m:sSub>
                  </m:oMath>
                </a14:m>
                <a:r>
                  <a:rPr lang="fr-FR" sz="2000" dirty="0">
                    <a:latin typeface="Times New Roman" panose="02020603050405020304" pitchFamily="18" charset="0"/>
                    <a:ea typeface="Times New Roman" panose="02020603050405020304" pitchFamily="18" charset="0"/>
                  </a:rPr>
                  <a:t>, de l'âge du patient.</a:t>
                </a:r>
              </a:p>
              <a:p>
                <a:pPr marL="342900" lvl="0" indent="-342900" algn="just">
                  <a:spcAft>
                    <a:spcPts val="0"/>
                  </a:spcAft>
                  <a:buFont typeface="Symbol" panose="05050102010706020507" pitchFamily="18" charset="2"/>
                  <a:buChar char=""/>
                </a:pPr>
                <a:r>
                  <a:rPr lang="fr-FR" sz="2000" dirty="0">
                    <a:latin typeface="Times New Roman" panose="02020603050405020304" pitchFamily="18" charset="0"/>
                    <a:ea typeface="Times New Roman" panose="02020603050405020304" pitchFamily="18" charset="0"/>
                  </a:rPr>
                  <a:t>Pour la dimension 3, modélisée par </a:t>
                </a:r>
                <a14:m>
                  <m:oMath xmlns:m="http://schemas.openxmlformats.org/officeDocument/2006/math">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3</m:t>
                        </m:r>
                      </m:sub>
                    </m:sSub>
                  </m:oMath>
                </a14:m>
                <a:r>
                  <a:rPr lang="fr-FR" sz="2000" dirty="0">
                    <a:latin typeface="Times New Roman" panose="02020603050405020304" pitchFamily="18" charset="0"/>
                    <a:ea typeface="Times New Roman" panose="02020603050405020304" pitchFamily="18" charset="0"/>
                  </a:rPr>
                  <a:t>, du comportement alimentaire du patient.</a:t>
                </a:r>
              </a:p>
              <a:p>
                <a:pPr marL="342900" lvl="0" indent="-342900" algn="just">
                  <a:spcAft>
                    <a:spcPts val="0"/>
                  </a:spcAft>
                  <a:buFont typeface="Symbol" panose="05050102010706020507" pitchFamily="18" charset="2"/>
                  <a:buChar char=""/>
                </a:pPr>
                <a:r>
                  <a:rPr lang="fr-FR" sz="2000" dirty="0">
                    <a:latin typeface="Times New Roman" panose="02020603050405020304" pitchFamily="18" charset="0"/>
                    <a:ea typeface="Times New Roman" panose="02020603050405020304" pitchFamily="18" charset="0"/>
                  </a:rPr>
                  <a:t>Pour la dimension 4, modélisée par </a:t>
                </a:r>
                <a14:m>
                  <m:oMath xmlns:m="http://schemas.openxmlformats.org/officeDocument/2006/math">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4</m:t>
                        </m:r>
                      </m:sub>
                    </m:sSub>
                  </m:oMath>
                </a14:m>
                <a:r>
                  <a:rPr lang="fr-FR" sz="2000" dirty="0">
                    <a:latin typeface="Times New Roman" panose="02020603050405020304" pitchFamily="18" charset="0"/>
                    <a:ea typeface="Times New Roman" panose="02020603050405020304" pitchFamily="18" charset="0"/>
                  </a:rPr>
                  <a:t>, du niveau d'activité physique du patient.</a:t>
                </a:r>
              </a:p>
              <a:p>
                <a:pPr marL="342900" lvl="0" indent="-342900" algn="just">
                  <a:spcAft>
                    <a:spcPts val="0"/>
                  </a:spcAft>
                  <a:buFont typeface="Symbol" panose="05050102010706020507" pitchFamily="18" charset="2"/>
                  <a:buChar char=""/>
                </a:pPr>
                <a:r>
                  <a:rPr lang="fr-FR" sz="2000" dirty="0">
                    <a:latin typeface="Times New Roman" panose="02020603050405020304" pitchFamily="18" charset="0"/>
                    <a:ea typeface="Times New Roman" panose="02020603050405020304" pitchFamily="18" charset="0"/>
                  </a:rPr>
                  <a:t>Pour la dimension 5, modélisée par </a:t>
                </a:r>
                <a14:m>
                  <m:oMath xmlns:m="http://schemas.openxmlformats.org/officeDocument/2006/math">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5</m:t>
                        </m:r>
                      </m:sub>
                    </m:sSub>
                  </m:oMath>
                </a14:m>
                <a:r>
                  <a:rPr lang="fr-FR" sz="2000" dirty="0">
                    <a:latin typeface="Times New Roman" panose="02020603050405020304" pitchFamily="18" charset="0"/>
                    <a:ea typeface="Times New Roman" panose="02020603050405020304" pitchFamily="18" charset="0"/>
                  </a:rPr>
                  <a:t>, le fait qu'il soit ou non atteint de cholestérol.</a:t>
                </a:r>
              </a:p>
              <a:p>
                <a:pPr marL="342900" lvl="0" indent="-342900" algn="just">
                  <a:spcAft>
                    <a:spcPts val="0"/>
                  </a:spcAft>
                  <a:buFont typeface="Symbol" panose="05050102010706020507" pitchFamily="18" charset="2"/>
                  <a:buChar char=""/>
                </a:pPr>
                <a:r>
                  <a:rPr lang="fr-FR" sz="2000" dirty="0">
                    <a:latin typeface="Times New Roman" panose="02020603050405020304" pitchFamily="18" charset="0"/>
                    <a:ea typeface="Times New Roman" panose="02020603050405020304" pitchFamily="18" charset="0"/>
                  </a:rPr>
                  <a:t>Pour la dimension 6, modélisée par </a:t>
                </a:r>
                <a14:m>
                  <m:oMath xmlns:m="http://schemas.openxmlformats.org/officeDocument/2006/math">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6</m:t>
                        </m:r>
                      </m:sub>
                    </m:sSub>
                  </m:oMath>
                </a14:m>
                <a:r>
                  <a:rPr lang="fr-FR" sz="2000" dirty="0">
                    <a:latin typeface="Times New Roman" panose="02020603050405020304" pitchFamily="18" charset="0"/>
                    <a:ea typeface="Times New Roman" panose="02020603050405020304" pitchFamily="18" charset="0"/>
                  </a:rPr>
                  <a:t>, le fait qu'il soit ou non atteint de diabète.</a:t>
                </a:r>
              </a:p>
              <a:p>
                <a:pPr marL="342900" lvl="0" indent="-342900" algn="just">
                  <a:spcAft>
                    <a:spcPts val="100"/>
                  </a:spcAft>
                  <a:buFont typeface="Symbol" panose="05050102010706020507" pitchFamily="18" charset="2"/>
                  <a:buChar char=""/>
                </a:pPr>
                <a:r>
                  <a:rPr lang="fr-FR" sz="2000" dirty="0">
                    <a:latin typeface="Times New Roman" panose="02020603050405020304" pitchFamily="18" charset="0"/>
                    <a:ea typeface="Times New Roman" panose="02020603050405020304" pitchFamily="18" charset="0"/>
                  </a:rPr>
                  <a:t>Pour la dimension 7, modélisée par </a:t>
                </a:r>
                <a14:m>
                  <m:oMath xmlns:m="http://schemas.openxmlformats.org/officeDocument/2006/math">
                    <m:sSub>
                      <m:sSubPr>
                        <m:ctrlPr>
                          <a:rPr lang="fr-FR" sz="2000" i="1">
                            <a:latin typeface="Cambria Math" panose="02040503050406030204" pitchFamily="18" charset="0"/>
                            <a:ea typeface="Times New Roman" panose="02020603050405020304" pitchFamily="18" charset="0"/>
                          </a:rPr>
                        </m:ctrlPr>
                      </m:sSubPr>
                      <m:e>
                        <m:r>
                          <a:rPr lang="fr-FR" sz="2000" i="1">
                            <a:latin typeface="Cambria Math" panose="02040503050406030204" pitchFamily="18" charset="0"/>
                            <a:ea typeface="Times New Roman" panose="02020603050405020304" pitchFamily="18" charset="0"/>
                          </a:rPr>
                          <m:t>𝑥</m:t>
                        </m:r>
                      </m:e>
                      <m:sub>
                        <m:r>
                          <a:rPr lang="fr-FR" sz="2000" i="1">
                            <a:latin typeface="Cambria Math" panose="02040503050406030204" pitchFamily="18" charset="0"/>
                            <a:ea typeface="Times New Roman" panose="02020603050405020304" pitchFamily="18" charset="0"/>
                          </a:rPr>
                          <m:t>𝑖</m:t>
                        </m:r>
                        <m:r>
                          <a:rPr lang="fr-FR" sz="2000" i="1">
                            <a:latin typeface="Cambria Math" panose="02040503050406030204" pitchFamily="18" charset="0"/>
                            <a:ea typeface="Times New Roman" panose="02020603050405020304" pitchFamily="18" charset="0"/>
                          </a:rPr>
                          <m:t>7</m:t>
                        </m:r>
                      </m:sub>
                    </m:sSub>
                  </m:oMath>
                </a14:m>
                <a:r>
                  <a:rPr lang="fr-FR" sz="2000" dirty="0">
                    <a:latin typeface="Times New Roman" panose="02020603050405020304" pitchFamily="18" charset="0"/>
                    <a:ea typeface="Times New Roman" panose="02020603050405020304" pitchFamily="18" charset="0"/>
                  </a:rPr>
                  <a:t>, le fait qu'il soit ou non atteint de maladie cardiaque.</a:t>
                </a:r>
              </a:p>
            </p:txBody>
          </p:sp>
        </mc:Choice>
        <mc:Fallback>
          <p:sp>
            <p:nvSpPr>
              <p:cNvPr id="3" name="Rectangle 2"/>
              <p:cNvSpPr>
                <a:spLocks noRot="1" noChangeAspect="1" noMove="1" noResize="1" noEditPoints="1" noAdjustHandles="1" noChangeArrowheads="1" noChangeShapeType="1" noTextEdit="1"/>
              </p:cNvSpPr>
              <p:nvPr/>
            </p:nvSpPr>
            <p:spPr>
              <a:xfrm>
                <a:off x="726526" y="1307955"/>
                <a:ext cx="9889067" cy="3292824"/>
              </a:xfrm>
              <a:prstGeom prst="rect">
                <a:avLst/>
              </a:prstGeom>
              <a:blipFill>
                <a:blip r:embed="rId2"/>
                <a:stretch>
                  <a:fillRect l="-678" t="-556" r="-678" b="-2407"/>
                </a:stretch>
              </a:blipFill>
            </p:spPr>
            <p:txBody>
              <a:bodyPr/>
              <a:lstStyle/>
              <a:p>
                <a:r>
                  <a:rPr lang="fr-FR">
                    <a:noFill/>
                  </a:rPr>
                  <a:t> </a:t>
                </a:r>
              </a:p>
            </p:txBody>
          </p:sp>
        </mc:Fallback>
      </mc:AlternateContent>
    </p:spTree>
    <p:extLst>
      <p:ext uri="{BB962C8B-B14F-4D97-AF65-F5344CB8AC3E}">
        <p14:creationId xmlns:p14="http://schemas.microsoft.com/office/powerpoint/2010/main" val="306303764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sp>
        <p:nvSpPr>
          <p:cNvPr id="3" name="Rectangle 2"/>
          <p:cNvSpPr/>
          <p:nvPr/>
        </p:nvSpPr>
        <p:spPr>
          <a:xfrm>
            <a:off x="914399" y="1482202"/>
            <a:ext cx="9313333" cy="3123932"/>
          </a:xfrm>
          <a:prstGeom prst="rect">
            <a:avLst/>
          </a:prstGeom>
        </p:spPr>
        <p:txBody>
          <a:bodyPr wrap="square">
            <a:spAutoFit/>
          </a:bodyPr>
          <a:lstStyle/>
          <a:p>
            <a:pPr algn="just">
              <a:spcBef>
                <a:spcPts val="600"/>
              </a:spcBef>
              <a:spcAft>
                <a:spcPts val="0"/>
              </a:spcAft>
            </a:pPr>
            <a:r>
              <a:rPr lang="fr-FR" sz="2400" dirty="0">
                <a:latin typeface="Times New Roman" panose="02020603050405020304" pitchFamily="18" charset="0"/>
                <a:ea typeface="Times New Roman" panose="02020603050405020304" pitchFamily="18" charset="0"/>
              </a:rPr>
              <a:t>Le principe de construction d'un arbre obéit à deux règles simples : </a:t>
            </a:r>
          </a:p>
          <a:p>
            <a:pPr marL="342900" lvl="0" indent="-342900" algn="just">
              <a:spcBef>
                <a:spcPts val="600"/>
              </a:spcBef>
              <a:spcAft>
                <a:spcPts val="0"/>
              </a:spcAft>
              <a:buFont typeface="Symbol" panose="05050102010706020507" pitchFamily="18" charset="2"/>
              <a:buChar char=""/>
            </a:pPr>
            <a:r>
              <a:rPr lang="fr-FR" sz="2400" dirty="0">
                <a:latin typeface="Times New Roman" panose="02020603050405020304" pitchFamily="18" charset="0"/>
                <a:ea typeface="Times New Roman" panose="02020603050405020304" pitchFamily="18" charset="0"/>
              </a:rPr>
              <a:t>L’arbre est construit par partition successive de chaque nœud en fonction d'une valeur d'un attribut choisi parmi les attributs non encore choisi. Le choix de l'attribut (ou de la dimension) est fait en maximisant l'homogénéité des descendants par rapport à la variable cible. La variable testée dans un nœud est celle qui maximise cette homogénéité.</a:t>
            </a:r>
          </a:p>
          <a:p>
            <a:pPr marL="342900" lvl="0" indent="-342900" algn="just">
              <a:spcAft>
                <a:spcPts val="100"/>
              </a:spcAft>
              <a:buFont typeface="Symbol" panose="05050102010706020507" pitchFamily="18" charset="2"/>
              <a:buChar char=""/>
            </a:pPr>
            <a:r>
              <a:rPr lang="fr-FR" sz="2400" dirty="0">
                <a:latin typeface="Times New Roman" panose="02020603050405020304" pitchFamily="18" charset="0"/>
                <a:ea typeface="Times New Roman" panose="02020603050405020304" pitchFamily="18" charset="0"/>
              </a:rPr>
              <a:t>Le processus s’arrête quand les éléments d’un nœud ont la même valeur pour la variable cible (homogénéité).</a:t>
            </a:r>
          </a:p>
        </p:txBody>
      </p:sp>
    </p:spTree>
    <p:extLst>
      <p:ext uri="{BB962C8B-B14F-4D97-AF65-F5344CB8AC3E}">
        <p14:creationId xmlns:p14="http://schemas.microsoft.com/office/powerpoint/2010/main" val="30645419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sp>
        <p:nvSpPr>
          <p:cNvPr id="4" name="Rectangle 3"/>
          <p:cNvSpPr/>
          <p:nvPr/>
        </p:nvSpPr>
        <p:spPr>
          <a:xfrm>
            <a:off x="1320800" y="1361701"/>
            <a:ext cx="6096000" cy="646331"/>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numpy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6F008A"/>
                </a:solidFill>
                <a:latin typeface="Consolas" panose="020B0609020204030204" pitchFamily="49" charset="0"/>
                <a:ea typeface="Times New Roman" panose="02020603050405020304" pitchFamily="18" charset="0"/>
                <a:cs typeface="Consolas" panose="020B0609020204030204" pitchFamily="49" charset="0"/>
              </a:rPr>
              <a:t>csv</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5" name="Rectangle 4"/>
          <p:cNvSpPr/>
          <p:nvPr/>
        </p:nvSpPr>
        <p:spPr>
          <a:xfrm>
            <a:off x="1249165" y="2371636"/>
            <a:ext cx="9638968" cy="923330"/>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La méthode permettant d'effectuer le calcul de l'arbre prend deux paramètres en entrée : un tableau de vecteur de taille 8 contenant les attributs et un tableau contenant la classe à laquelle appartient la donnée.</a:t>
            </a:r>
          </a:p>
        </p:txBody>
      </p:sp>
      <p:sp>
        <p:nvSpPr>
          <p:cNvPr id="6" name="Rectangle 5"/>
          <p:cNvSpPr/>
          <p:nvPr/>
        </p:nvSpPr>
        <p:spPr>
          <a:xfrm>
            <a:off x="1320800" y="3658570"/>
            <a:ext cx="5506636" cy="369332"/>
          </a:xfrm>
          <a:prstGeom prst="rect">
            <a:avLst/>
          </a:prstGeom>
        </p:spPr>
        <p:txBody>
          <a:bodyPr wrap="non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Il est donc possible de définir deux tableaux comme suit :</a:t>
            </a:r>
          </a:p>
        </p:txBody>
      </p:sp>
      <p:sp>
        <p:nvSpPr>
          <p:cNvPr id="7" name="Rectangle 6"/>
          <p:cNvSpPr/>
          <p:nvPr/>
        </p:nvSpPr>
        <p:spPr>
          <a:xfrm>
            <a:off x="3097192" y="4569935"/>
            <a:ext cx="6741073" cy="1477328"/>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X =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.array</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[0, 0, 0, 0, 0, 0, 0, 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[0, 0, 0, 0, 0, 0, 0, 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Y =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.array</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'essai'</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'essai'</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116114851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0534" y="1310901"/>
            <a:ext cx="6096000" cy="646331"/>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Et de lire séquentiellement le fichier </a:t>
            </a:r>
            <a:r>
              <a:rPr lang="fr-FR" b="1" dirty="0">
                <a:latin typeface="Times New Roman" panose="02020603050405020304" pitchFamily="18" charset="0"/>
                <a:ea typeface="Times New Roman" panose="02020603050405020304" pitchFamily="18" charset="0"/>
              </a:rPr>
              <a:t>diabete.csv</a:t>
            </a:r>
            <a:r>
              <a:rPr lang="fr-FR" dirty="0">
                <a:latin typeface="Times New Roman" panose="02020603050405020304" pitchFamily="18" charset="0"/>
                <a:ea typeface="Times New Roman" panose="02020603050405020304" pitchFamily="18" charset="0"/>
              </a:rPr>
              <a:t> pour remplir ces deux tableaux.</a:t>
            </a:r>
          </a:p>
        </p:txBody>
      </p:sp>
      <p:sp>
        <p:nvSpPr>
          <p:cNvPr id="3" name="ZoneTexte 2"/>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sp>
        <p:nvSpPr>
          <p:cNvPr id="4" name="Rectangle 3"/>
          <p:cNvSpPr/>
          <p:nvPr/>
        </p:nvSpPr>
        <p:spPr>
          <a:xfrm>
            <a:off x="2015068" y="2389074"/>
            <a:ext cx="9313332" cy="3970318"/>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with</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open(</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'../../diabetes.csv'</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newline=</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csvfile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reader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csv</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DictReader</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csvfile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for</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in</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reader:</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print(row[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preg</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plas</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pres</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'skin'</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insu</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'mass'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pedi</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'age'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'class'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vecteur</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.array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preg</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plas</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pres</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'skin'</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insu</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'mass'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pedi</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'age'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vecteur2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.array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row[</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'class'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X =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.append</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(X,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vecteur,axis</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Y = </a:t>
            </a:r>
            <a:r>
              <a:rPr lang="fr-FR"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.append</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(Y, vecteur2,axis=0)</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34638852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sp>
        <p:nvSpPr>
          <p:cNvPr id="3" name="Rectangle 2"/>
          <p:cNvSpPr/>
          <p:nvPr/>
        </p:nvSpPr>
        <p:spPr>
          <a:xfrm>
            <a:off x="1422399" y="1197170"/>
            <a:ext cx="9550401" cy="1938992"/>
          </a:xfrm>
          <a:prstGeom prst="rect">
            <a:avLst/>
          </a:prstGeom>
        </p:spPr>
        <p:txBody>
          <a:bodyPr wrap="square">
            <a:spAutoFit/>
          </a:bodyPr>
          <a:lstStyle/>
          <a:p>
            <a:pPr algn="just">
              <a:spcBef>
                <a:spcPts val="600"/>
              </a:spcBef>
              <a:spcAft>
                <a:spcPts val="0"/>
              </a:spcAft>
            </a:pPr>
            <a:r>
              <a:rPr lang="fr-FR" sz="2400" dirty="0">
                <a:latin typeface="Times New Roman" panose="02020603050405020304" pitchFamily="18" charset="0"/>
                <a:ea typeface="Times New Roman" panose="02020603050405020304" pitchFamily="18" charset="0"/>
              </a:rPr>
              <a:t>Le calcul de l'arbre de décision se fait via la méthode </a:t>
            </a:r>
            <a:r>
              <a:rPr lang="fr-FR" sz="2400" b="1" dirty="0" err="1">
                <a:latin typeface="Times New Roman" panose="02020603050405020304" pitchFamily="18" charset="0"/>
                <a:ea typeface="Times New Roman" panose="02020603050405020304" pitchFamily="18" charset="0"/>
              </a:rPr>
              <a:t>DecisionTreeClassifier</a:t>
            </a:r>
            <a:r>
              <a:rPr lang="fr-FR" sz="2400" b="1" dirty="0">
                <a:latin typeface="Times New Roman" panose="02020603050405020304" pitchFamily="18" charset="0"/>
                <a:ea typeface="Times New Roman" panose="02020603050405020304" pitchFamily="18" charset="0"/>
              </a:rPr>
              <a:t>()</a:t>
            </a:r>
            <a:r>
              <a:rPr lang="fr-FR" sz="2400" dirty="0">
                <a:latin typeface="Times New Roman" panose="02020603050405020304" pitchFamily="18" charset="0"/>
                <a:ea typeface="Times New Roman" panose="02020603050405020304" pitchFamily="18" charset="0"/>
              </a:rPr>
              <a:t> qui accepte plusieurs paramètres d'entrée. Le paramètre </a:t>
            </a:r>
            <a:r>
              <a:rPr lang="fr-FR" sz="2400" b="1" dirty="0" err="1">
                <a:latin typeface="Times New Roman" panose="02020603050405020304" pitchFamily="18" charset="0"/>
                <a:ea typeface="Times New Roman" panose="02020603050405020304" pitchFamily="18" charset="0"/>
              </a:rPr>
              <a:t>max_depth</a:t>
            </a:r>
            <a:r>
              <a:rPr lang="fr-FR" sz="2400" dirty="0">
                <a:latin typeface="Times New Roman" panose="02020603050405020304" pitchFamily="18" charset="0"/>
                <a:ea typeface="Times New Roman" panose="02020603050405020304" pitchFamily="18" charset="0"/>
              </a:rPr>
              <a:t> permet de contrôler la profondeur de l'arbre recherché et pour les tests réalisés la profondeur est fixée à 3. La recherche du meilleur arbre possible se fait via la méthode </a:t>
            </a:r>
            <a:r>
              <a:rPr lang="fr-FR" sz="2400" b="1" dirty="0">
                <a:latin typeface="Times New Roman" panose="02020603050405020304" pitchFamily="18" charset="0"/>
                <a:ea typeface="Times New Roman" panose="02020603050405020304" pitchFamily="18" charset="0"/>
              </a:rPr>
              <a:t>fit()</a:t>
            </a:r>
            <a:r>
              <a:rPr lang="fr-FR" sz="2400" dirty="0">
                <a:latin typeface="Times New Roman" panose="02020603050405020304" pitchFamily="18" charset="0"/>
                <a:ea typeface="Times New Roman" panose="02020603050405020304" pitchFamily="18" charset="0"/>
              </a:rPr>
              <a:t>.</a:t>
            </a:r>
          </a:p>
        </p:txBody>
      </p:sp>
      <p:sp>
        <p:nvSpPr>
          <p:cNvPr id="4" name="Rectangle 3"/>
          <p:cNvSpPr/>
          <p:nvPr/>
        </p:nvSpPr>
        <p:spPr>
          <a:xfrm>
            <a:off x="3386666" y="3613835"/>
            <a:ext cx="6096000" cy="646331"/>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clf</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tree</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DecisionTreeClassifier</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max_depth</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=3)</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clf</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clf.fit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les_valeurs_X</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les_valeurs_Y</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270176807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sp>
        <p:nvSpPr>
          <p:cNvPr id="3" name="Rectangle 2"/>
          <p:cNvSpPr/>
          <p:nvPr/>
        </p:nvSpPr>
        <p:spPr>
          <a:xfrm>
            <a:off x="931334" y="1192368"/>
            <a:ext cx="6096000" cy="646331"/>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Il est possible d'exporter l'arbre obtenu au format texte via la méthode </a:t>
            </a:r>
            <a:r>
              <a:rPr lang="fr-FR" b="1" dirty="0" err="1">
                <a:latin typeface="Times New Roman" panose="02020603050405020304" pitchFamily="18" charset="0"/>
                <a:ea typeface="Times New Roman" panose="02020603050405020304" pitchFamily="18" charset="0"/>
              </a:rPr>
              <a:t>export_graphviz</a:t>
            </a:r>
            <a:r>
              <a:rPr lang="fr-FR" b="1" dirty="0">
                <a:latin typeface="Times New Roman" panose="02020603050405020304" pitchFamily="18" charset="0"/>
                <a:ea typeface="Times New Roman" panose="02020603050405020304" pitchFamily="18" charset="0"/>
              </a:rPr>
              <a:t>().</a:t>
            </a:r>
            <a:endParaRPr lang="fr-FR" dirty="0">
              <a:latin typeface="Times New Roman" panose="02020603050405020304" pitchFamily="18" charset="0"/>
              <a:ea typeface="Times New Roman" panose="02020603050405020304" pitchFamily="18" charset="0"/>
            </a:endParaRPr>
          </a:p>
        </p:txBody>
      </p:sp>
      <p:sp>
        <p:nvSpPr>
          <p:cNvPr id="4" name="Rectangle 3"/>
          <p:cNvSpPr/>
          <p:nvPr/>
        </p:nvSpPr>
        <p:spPr>
          <a:xfrm>
            <a:off x="1981200" y="2019069"/>
            <a:ext cx="8636000" cy="646331"/>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graphviz</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dot_data</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tree</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.export_graphviz</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clf</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out_file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"sauve.txt"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5" name="Image 4"/>
          <p:cNvPicPr/>
          <p:nvPr/>
        </p:nvPicPr>
        <p:blipFill>
          <a:blip r:embed="rId2">
            <a:grayscl/>
            <a:extLst>
              <a:ext uri="{BEBA8EAE-BF5A-486C-A8C5-ECC9F3942E4B}">
                <a14:imgProps xmlns:a14="http://schemas.microsoft.com/office/drawing/2010/main">
                  <a14:imgLayer r:embed="rId3">
                    <a14:imgEffect>
                      <a14:sharpenSoften amount="25000"/>
                    </a14:imgEffect>
                    <a14:imgEffect>
                      <a14:colorTemperature colorTemp="5900"/>
                    </a14:imgEffect>
                  </a14:imgLayer>
                </a14:imgProps>
              </a:ext>
            </a:extLst>
          </a:blip>
          <a:stretch>
            <a:fillRect/>
          </a:stretch>
        </p:blipFill>
        <p:spPr>
          <a:xfrm>
            <a:off x="3534602" y="3173941"/>
            <a:ext cx="6354465" cy="3192991"/>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05868126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8933" y="1087735"/>
            <a:ext cx="10363199" cy="707886"/>
          </a:xfrm>
          <a:prstGeom prst="rect">
            <a:avLst/>
          </a:prstGeom>
        </p:spPr>
        <p:txBody>
          <a:bodyPr wrap="square">
            <a:spAutoFit/>
          </a:bodyPr>
          <a:lstStyle/>
          <a:p>
            <a:pPr algn="just">
              <a:spcBef>
                <a:spcPts val="600"/>
              </a:spcBef>
              <a:spcAft>
                <a:spcPts val="0"/>
              </a:spcAft>
            </a:pPr>
            <a:r>
              <a:rPr lang="fr-FR" sz="2000" dirty="0">
                <a:latin typeface="Times New Roman" panose="02020603050405020304" pitchFamily="18" charset="0"/>
                <a:ea typeface="Times New Roman" panose="02020603050405020304" pitchFamily="18" charset="0"/>
              </a:rPr>
              <a:t>La méthode peut aussi être utilisée en renseignant les paramètres d'entrée en fonction des besoins, ce qui peut donner, par exemple, une version plus "complète".</a:t>
            </a:r>
          </a:p>
        </p:txBody>
      </p:sp>
      <p:sp>
        <p:nvSpPr>
          <p:cNvPr id="3" name="ZoneTexte 2"/>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sp>
        <p:nvSpPr>
          <p:cNvPr id="4" name="Rectangle 3"/>
          <p:cNvSpPr/>
          <p:nvPr/>
        </p:nvSpPr>
        <p:spPr>
          <a:xfrm>
            <a:off x="2760134" y="2573572"/>
            <a:ext cx="8060266" cy="2308324"/>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nom=[</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preg</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plas</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pres</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"skin"</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insu</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"mass"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pedi</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"age"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nom_target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tested_negative</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A31515"/>
                </a:solidFill>
                <a:latin typeface="Consolas" panose="020B0609020204030204" pitchFamily="49" charset="0"/>
                <a:ea typeface="Times New Roman" panose="02020603050405020304" pitchFamily="18" charset="0"/>
                <a:cs typeface="Consolas" panose="020B0609020204030204" pitchFamily="49" charset="0"/>
              </a:rPr>
              <a:t>tested_positive</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dot_data</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tree</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.export_graphviz</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clf</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out_file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None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feature_names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=nom,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class_names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nom_target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filled=</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True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rounded=</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True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special_characters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True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5" name="Rectangle 4"/>
          <p:cNvSpPr/>
          <p:nvPr/>
        </p:nvSpPr>
        <p:spPr>
          <a:xfrm>
            <a:off x="778933" y="5290515"/>
            <a:ext cx="10853579" cy="707886"/>
          </a:xfrm>
          <a:prstGeom prst="rect">
            <a:avLst/>
          </a:prstGeom>
        </p:spPr>
        <p:txBody>
          <a:bodyPr wrap="square">
            <a:spAutoFit/>
          </a:bodyPr>
          <a:lstStyle/>
          <a:p>
            <a:pPr algn="just">
              <a:spcBef>
                <a:spcPts val="600"/>
              </a:spcBef>
              <a:spcAft>
                <a:spcPts val="0"/>
              </a:spcAft>
            </a:pPr>
            <a:r>
              <a:rPr lang="fr-FR" sz="2000" dirty="0">
                <a:latin typeface="Times New Roman" panose="02020603050405020304" pitchFamily="18" charset="0"/>
                <a:ea typeface="Times New Roman" panose="02020603050405020304" pitchFamily="18" charset="0"/>
              </a:rPr>
              <a:t>Il est alors possible d'obtenir le graphe, et pour un code s'exécutant dans un notebook, une représentation graphique.</a:t>
            </a:r>
          </a:p>
        </p:txBody>
      </p:sp>
      <p:sp>
        <p:nvSpPr>
          <p:cNvPr id="6" name="Rectangle 5"/>
          <p:cNvSpPr/>
          <p:nvPr/>
        </p:nvSpPr>
        <p:spPr>
          <a:xfrm>
            <a:off x="2760134" y="6083854"/>
            <a:ext cx="8060266" cy="646331"/>
          </a:xfrm>
          <a:prstGeom prst="rect">
            <a:avLst/>
          </a:prstGeom>
          <a:solidFill>
            <a:schemeClr val="bg1">
              <a:lumMod val="95000"/>
            </a:schemeClr>
          </a:solidFill>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graph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graphviz</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Source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dot_data</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graph</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38204670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3962400" y="17102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8" name="Image 7"/>
          <p:cNvPicPr>
            <a:picLocks noChangeAspect="1"/>
          </p:cNvPicPr>
          <p:nvPr/>
        </p:nvPicPr>
        <p:blipFill>
          <a:blip r:embed="rId2"/>
          <a:stretch>
            <a:fillRect/>
          </a:stretch>
        </p:blipFill>
        <p:spPr>
          <a:xfrm>
            <a:off x="1333087" y="1318077"/>
            <a:ext cx="9525825" cy="4221846"/>
          </a:xfrm>
          <a:prstGeom prst="rect">
            <a:avLst/>
          </a:prstGeom>
        </p:spPr>
      </p:pic>
    </p:spTree>
    <p:extLst>
      <p:ext uri="{BB962C8B-B14F-4D97-AF65-F5344CB8AC3E}">
        <p14:creationId xmlns:p14="http://schemas.microsoft.com/office/powerpoint/2010/main" val="23958236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pic>
        <p:nvPicPr>
          <p:cNvPr id="3" name="Image 2"/>
          <p:cNvPicPr/>
          <p:nvPr/>
        </p:nvPicPr>
        <p:blipFill>
          <a:blip r:embed="rId2">
            <a:grayscl/>
            <a:extLst>
              <a:ext uri="{BEBA8EAE-BF5A-486C-A8C5-ECC9F3942E4B}">
                <a14:imgProps xmlns:a14="http://schemas.microsoft.com/office/drawing/2010/main">
                  <a14:imgLayer r:embed="rId3">
                    <a14:imgEffect>
                      <a14:sharpenSoften amount="20000"/>
                    </a14:imgEffect>
                  </a14:imgLayer>
                </a14:imgProps>
              </a:ext>
            </a:extLst>
          </a:blip>
          <a:stretch>
            <a:fillRect/>
          </a:stretch>
        </p:blipFill>
        <p:spPr>
          <a:xfrm>
            <a:off x="407565" y="133456"/>
            <a:ext cx="3029902" cy="2542012"/>
          </a:xfrm>
          <a:prstGeom prst="rect">
            <a:avLst/>
          </a:prstGeom>
          <a:effectLst/>
        </p:spPr>
      </p:pic>
      <mc:AlternateContent xmlns:mc="http://schemas.openxmlformats.org/markup-compatibility/2006">
        <mc:Choice xmlns:a14="http://schemas.microsoft.com/office/drawing/2010/main" Requires="a14">
          <p:sp>
            <p:nvSpPr>
              <p:cNvPr id="4" name="Rectangle 3"/>
              <p:cNvSpPr/>
              <p:nvPr/>
            </p:nvSpPr>
            <p:spPr>
              <a:xfrm>
                <a:off x="4402667" y="1714948"/>
                <a:ext cx="6096000" cy="1921039"/>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L'analyse du graphe permet d'obtenir la règle de classification et schématiquement, l'arbre définit que : </a:t>
                </a:r>
              </a:p>
              <a:p>
                <a:pPr marL="342900" lvl="0" indent="-342900" algn="just">
                  <a:spcBef>
                    <a:spcPts val="600"/>
                  </a:spcBef>
                  <a:spcAft>
                    <a:spcPts val="0"/>
                  </a:spcAft>
                  <a:buFont typeface="Symbol" panose="05050102010706020507" pitchFamily="18" charset="2"/>
                  <a:buChar char=""/>
                </a:pPr>
                <a:r>
                  <a:rPr lang="fr-FR" dirty="0">
                    <a:latin typeface="Times New Roman" panose="02020603050405020304" pitchFamily="18" charset="0"/>
                    <a:ea typeface="Times New Roman" panose="02020603050405020304" pitchFamily="18" charset="0"/>
                  </a:rPr>
                  <a:t>485 personnes ont une concentration de glucose </a:t>
                </a:r>
                <a14:m>
                  <m:oMath xmlns:m="http://schemas.openxmlformats.org/officeDocument/2006/math">
                    <m:r>
                      <a:rPr lang="fr-FR" i="1">
                        <a:latin typeface="Cambria Math" panose="02040503050406030204" pitchFamily="18" charset="0"/>
                        <a:ea typeface="Times New Roman" panose="02020603050405020304" pitchFamily="18" charset="0"/>
                      </a:rPr>
                      <m:t>≤127</m:t>
                    </m:r>
                  </m:oMath>
                </a14:m>
                <a:r>
                  <a:rPr lang="fr-FR" dirty="0">
                    <a:latin typeface="Times New Roman" panose="02020603050405020304" pitchFamily="18" charset="0"/>
                    <a:ea typeface="Times New Roman" panose="02020603050405020304" pitchFamily="18" charset="0"/>
                  </a:rPr>
                  <a:t>.</a:t>
                </a:r>
              </a:p>
              <a:p>
                <a:pPr marL="342900" lvl="0" indent="-342900" algn="just">
                  <a:spcAft>
                    <a:spcPts val="100"/>
                  </a:spcAft>
                  <a:buFont typeface="Symbol" panose="05050102010706020507" pitchFamily="18" charset="2"/>
                  <a:buChar char=""/>
                </a:pPr>
                <a:r>
                  <a:rPr lang="fr-FR" dirty="0">
                    <a:latin typeface="Times New Roman" panose="02020603050405020304" pitchFamily="18" charset="0"/>
                    <a:ea typeface="Times New Roman" panose="02020603050405020304" pitchFamily="18" charset="0"/>
                  </a:rPr>
                  <a:t>271 personnes ont une concentration de glucose </a:t>
                </a:r>
                <a14:m>
                  <m:oMath xmlns:m="http://schemas.openxmlformats.org/officeDocument/2006/math">
                    <m:r>
                      <a:rPr lang="fr-FR" i="1">
                        <a:latin typeface="Cambria Math" panose="02040503050406030204" pitchFamily="18" charset="0"/>
                        <a:ea typeface="Times New Roman" panose="02020603050405020304" pitchFamily="18" charset="0"/>
                      </a:rPr>
                      <m:t>≤127</m:t>
                    </m:r>
                  </m:oMath>
                </a14:m>
                <a:r>
                  <a:rPr lang="fr-FR" dirty="0">
                    <a:latin typeface="Times New Roman" panose="02020603050405020304" pitchFamily="18" charset="0"/>
                    <a:ea typeface="Times New Roman" panose="02020603050405020304" pitchFamily="18" charset="0"/>
                  </a:rPr>
                  <a:t> et un </a:t>
                </a:r>
                <a14:m>
                  <m:oMath xmlns:m="http://schemas.openxmlformats.org/officeDocument/2006/math">
                    <m:r>
                      <m:rPr>
                        <m:sty m:val="p"/>
                      </m:rPr>
                      <a:rPr lang="fr-FR">
                        <a:latin typeface="Cambria Math" panose="02040503050406030204" pitchFamily="18" charset="0"/>
                        <a:ea typeface="Times New Roman" panose="02020603050405020304" pitchFamily="18" charset="0"/>
                      </a:rPr>
                      <m:t>Age</m:t>
                    </m:r>
                    <m:r>
                      <a:rPr lang="fr-FR" i="1">
                        <a:latin typeface="Cambria Math" panose="02040503050406030204" pitchFamily="18" charset="0"/>
                        <a:ea typeface="Times New Roman" panose="02020603050405020304" pitchFamily="18" charset="0"/>
                      </a:rPr>
                      <m:t>≤28.5</m:t>
                    </m:r>
                  </m:oMath>
                </a14:m>
                <a:r>
                  <a:rPr lang="fr-FR" dirty="0">
                    <a:latin typeface="Times New Roman" panose="02020603050405020304" pitchFamily="18" charset="0"/>
                    <a:ea typeface="Times New Roman" panose="02020603050405020304" pitchFamily="18" charset="0"/>
                  </a:rPr>
                  <a:t>.</a:t>
                </a:r>
              </a:p>
              <a:p>
                <a:pPr algn="just">
                  <a:spcBef>
                    <a:spcPts val="600"/>
                  </a:spcBef>
                  <a:spcAft>
                    <a:spcPts val="0"/>
                  </a:spcAft>
                </a:pPr>
                <a:r>
                  <a:rPr lang="fr-FR" dirty="0">
                    <a:latin typeface="Times New Roman" panose="02020603050405020304" pitchFamily="18" charset="0"/>
                    <a:ea typeface="Times New Roman" panose="02020603050405020304" pitchFamily="18" charset="0"/>
                  </a:rPr>
                  <a:t>Le nœud décrivant cette situation est le suivant :</a:t>
                </a:r>
              </a:p>
            </p:txBody>
          </p:sp>
        </mc:Choice>
        <mc:Fallback>
          <p:sp>
            <p:nvSpPr>
              <p:cNvPr id="4" name="Rectangle 3"/>
              <p:cNvSpPr>
                <a:spLocks noRot="1" noChangeAspect="1" noMove="1" noResize="1" noEditPoints="1" noAdjustHandles="1" noChangeArrowheads="1" noChangeShapeType="1" noTextEdit="1"/>
              </p:cNvSpPr>
              <p:nvPr/>
            </p:nvSpPr>
            <p:spPr>
              <a:xfrm>
                <a:off x="4402667" y="1714948"/>
                <a:ext cx="6096000" cy="1921039"/>
              </a:xfrm>
              <a:prstGeom prst="rect">
                <a:avLst/>
              </a:prstGeom>
              <a:blipFill>
                <a:blip r:embed="rId4"/>
                <a:stretch>
                  <a:fillRect l="-800" t="-1587" r="-900" b="-4127"/>
                </a:stretch>
              </a:blipFill>
            </p:spPr>
            <p:txBody>
              <a:bodyPr/>
              <a:lstStyle/>
              <a:p>
                <a:r>
                  <a:rPr lang="fr-FR">
                    <a:noFill/>
                  </a:rPr>
                  <a:t> </a:t>
                </a:r>
              </a:p>
            </p:txBody>
          </p:sp>
        </mc:Fallback>
      </mc:AlternateContent>
      <p:pic>
        <p:nvPicPr>
          <p:cNvPr id="5" name="Image 4"/>
          <p:cNvPicPr/>
          <p:nvPr/>
        </p:nvPicPr>
        <p:blipFill>
          <a:blip r:embed="rId5">
            <a:grayscl/>
            <a:extLst>
              <a:ext uri="{BEBA8EAE-BF5A-486C-A8C5-ECC9F3942E4B}">
                <a14:imgProps xmlns:a14="http://schemas.microsoft.com/office/drawing/2010/main">
                  <a14:imgLayer r:embed="rId6">
                    <a14:imgEffect>
                      <a14:sharpenSoften amount="20000"/>
                    </a14:imgEffect>
                  </a14:imgLayer>
                </a14:imgProps>
              </a:ext>
              <a:ext uri="{28A0092B-C50C-407E-A947-70E740481C1C}">
                <a14:useLocalDpi xmlns:a14="http://schemas.microsoft.com/office/drawing/2010/main" val="0"/>
              </a:ext>
            </a:extLst>
          </a:blip>
          <a:srcRect/>
          <a:stretch>
            <a:fillRect/>
          </a:stretch>
        </p:blipFill>
        <p:spPr bwMode="auto">
          <a:xfrm>
            <a:off x="9618133" y="3263454"/>
            <a:ext cx="2099734" cy="1545613"/>
          </a:xfrm>
          <a:prstGeom prst="rect">
            <a:avLst/>
          </a:prstGeom>
          <a:effectLst/>
        </p:spPr>
      </p:pic>
      <p:sp>
        <p:nvSpPr>
          <p:cNvPr id="6" name="Rectangle 5"/>
          <p:cNvSpPr/>
          <p:nvPr/>
        </p:nvSpPr>
        <p:spPr>
          <a:xfrm>
            <a:off x="4402667" y="4809067"/>
            <a:ext cx="6096000" cy="1200329"/>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Le nœud donne le nombre d'éléments classés (ici 271) puis dans le champ </a:t>
            </a:r>
            <a:r>
              <a:rPr lang="fr-FR" b="1" dirty="0">
                <a:latin typeface="Times New Roman" panose="02020603050405020304" pitchFamily="18" charset="0"/>
                <a:ea typeface="Times New Roman" panose="02020603050405020304" pitchFamily="18" charset="0"/>
              </a:rPr>
              <a:t>value</a:t>
            </a:r>
            <a:r>
              <a:rPr lang="fr-FR" dirty="0">
                <a:latin typeface="Times New Roman" panose="02020603050405020304" pitchFamily="18" charset="0"/>
                <a:ea typeface="Times New Roman" panose="02020603050405020304" pitchFamily="18" charset="0"/>
              </a:rPr>
              <a:t>, le nombre d'individus appartenant à la classe </a:t>
            </a:r>
            <a:r>
              <a:rPr lang="fr-FR" b="1" dirty="0" err="1">
                <a:latin typeface="Times New Roman" panose="02020603050405020304" pitchFamily="18" charset="0"/>
                <a:ea typeface="Times New Roman" panose="02020603050405020304" pitchFamily="18" charset="0"/>
              </a:rPr>
              <a:t>tested_negative</a:t>
            </a:r>
            <a:r>
              <a:rPr lang="fr-FR" dirty="0">
                <a:latin typeface="Times New Roman" panose="02020603050405020304" pitchFamily="18" charset="0"/>
                <a:ea typeface="Times New Roman" panose="02020603050405020304" pitchFamily="18" charset="0"/>
              </a:rPr>
              <a:t> (ici 248 individus) et le nombre d'individus appartenant à la classe </a:t>
            </a:r>
            <a:r>
              <a:rPr lang="fr-FR" b="1" dirty="0" err="1">
                <a:latin typeface="Times New Roman" panose="02020603050405020304" pitchFamily="18" charset="0"/>
                <a:ea typeface="Times New Roman" panose="02020603050405020304" pitchFamily="18" charset="0"/>
              </a:rPr>
              <a:t>tested_positive</a:t>
            </a:r>
            <a:r>
              <a:rPr lang="fr-FR" dirty="0">
                <a:latin typeface="Times New Roman" panose="02020603050405020304" pitchFamily="18" charset="0"/>
                <a:ea typeface="Times New Roman" panose="02020603050405020304" pitchFamily="18" charset="0"/>
              </a:rPr>
              <a:t> (ici 23 individus).</a:t>
            </a:r>
          </a:p>
        </p:txBody>
      </p:sp>
    </p:spTree>
    <p:extLst>
      <p:ext uri="{BB962C8B-B14F-4D97-AF65-F5344CB8AC3E}">
        <p14:creationId xmlns:p14="http://schemas.microsoft.com/office/powerpoint/2010/main" val="33587054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354284" y="644341"/>
            <a:ext cx="4087529" cy="461665"/>
          </a:xfrm>
          <a:prstGeom prst="rect">
            <a:avLst/>
          </a:prstGeom>
          <a:noFill/>
        </p:spPr>
        <p:txBody>
          <a:bodyPr wrap="none" rtlCol="0">
            <a:spAutoFit/>
          </a:bodyPr>
          <a:lstStyle/>
          <a:p>
            <a:r>
              <a:rPr lang="fr-FR" sz="2400" b="1" smtClean="0"/>
              <a:t>Méthodes des centres mobiles</a:t>
            </a:r>
            <a:endParaRPr lang="fr-FR" sz="2400" b="1" dirty="0"/>
          </a:p>
        </p:txBody>
      </p:sp>
      <p:sp>
        <p:nvSpPr>
          <p:cNvPr id="3" name="Rectangle 2"/>
          <p:cNvSpPr/>
          <p:nvPr/>
        </p:nvSpPr>
        <p:spPr>
          <a:xfrm>
            <a:off x="1306284" y="1425138"/>
            <a:ext cx="6096000" cy="923330"/>
          </a:xfrm>
          <a:prstGeom prst="rect">
            <a:avLst/>
          </a:prstGeom>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err="1">
                <a:latin typeface="Consolas" panose="020B0609020204030204" pitchFamily="49" charset="0"/>
                <a:ea typeface="Times New Roman" panose="02020603050405020304" pitchFamily="18" charset="0"/>
                <a:cs typeface="Consolas" panose="020B0609020204030204" pitchFamily="49" charset="0"/>
              </a:rPr>
              <a:t>kmeans</a:t>
            </a:r>
            <a:r>
              <a:rPr lang="en-US" dirty="0">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KMeans</a:t>
            </a:r>
            <a:r>
              <a:rPr lang="en-US" dirty="0">
                <a:latin typeface="Consolas" panose="020B0609020204030204" pitchFamily="49" charset="0"/>
                <a:ea typeface="Times New Roman" panose="02020603050405020304" pitchFamily="18" charset="0"/>
                <a:cs typeface="Consolas" panose="020B0609020204030204" pitchFamily="49" charset="0"/>
              </a:rPr>
              <a:t>(</a:t>
            </a:r>
            <a:r>
              <a:rPr lang="en-US" dirty="0" err="1">
                <a:latin typeface="Consolas" panose="020B0609020204030204" pitchFamily="49" charset="0"/>
                <a:ea typeface="Times New Roman" panose="02020603050405020304" pitchFamily="18" charset="0"/>
                <a:cs typeface="Consolas" panose="020B0609020204030204" pitchFamily="49" charset="0"/>
              </a:rPr>
              <a:t>n_clusters</a:t>
            </a:r>
            <a:r>
              <a:rPr lang="en-US" dirty="0">
                <a:latin typeface="Consolas" panose="020B0609020204030204" pitchFamily="49" charset="0"/>
                <a:ea typeface="Times New Roman" panose="02020603050405020304" pitchFamily="18" charset="0"/>
                <a:cs typeface="Consolas" panose="020B0609020204030204" pitchFamily="49" charset="0"/>
              </a:rPr>
              <a:t>=3).fit(</a:t>
            </a:r>
            <a:r>
              <a:rPr lang="en-US" dirty="0" err="1">
                <a:latin typeface="Consolas" panose="020B0609020204030204" pitchFamily="49" charset="0"/>
                <a:ea typeface="Times New Roman" panose="02020603050405020304" pitchFamily="18" charset="0"/>
                <a:cs typeface="Consolas" panose="020B0609020204030204" pitchFamily="49" charset="0"/>
              </a:rPr>
              <a:t>df</a:t>
            </a:r>
            <a:r>
              <a:rPr lang="en-US" dirty="0">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latin typeface="Consolas" panose="020B0609020204030204" pitchFamily="49" charset="0"/>
                <a:ea typeface="Times New Roman" panose="02020603050405020304" pitchFamily="18" charset="0"/>
                <a:cs typeface="Consolas" panose="020B0609020204030204" pitchFamily="49" charset="0"/>
              </a:rPr>
              <a:t>centroids</a:t>
            </a:r>
            <a:r>
              <a:rPr lang="fr-FR" dirty="0">
                <a:latin typeface="Consolas" panose="020B0609020204030204" pitchFamily="49" charset="0"/>
                <a:ea typeface="Times New Roman" panose="02020603050405020304" pitchFamily="18" charset="0"/>
                <a:cs typeface="Consolas" panose="020B0609020204030204" pitchFamily="49" charset="0"/>
              </a:rPr>
              <a:t> = </a:t>
            </a:r>
            <a:r>
              <a:rPr lang="fr-FR" dirty="0" err="1">
                <a:latin typeface="Consolas" panose="020B0609020204030204" pitchFamily="49" charset="0"/>
                <a:ea typeface="Times New Roman" panose="02020603050405020304" pitchFamily="18" charset="0"/>
                <a:cs typeface="Consolas" panose="020B0609020204030204" pitchFamily="49" charset="0"/>
              </a:rPr>
              <a:t>kmeans.cluster_centers</a:t>
            </a:r>
            <a:r>
              <a:rPr lang="fr-FR" dirty="0">
                <a:latin typeface="Consolas" panose="020B0609020204030204" pitchFamily="49" charset="0"/>
                <a:ea typeface="Times New Roman" panose="02020603050405020304" pitchFamily="18" charset="0"/>
                <a:cs typeface="Consolas" panose="020B0609020204030204" pitchFamily="49" charset="0"/>
              </a:rPr>
              <a:t>_</a:t>
            </a:r>
          </a:p>
          <a:p>
            <a:pPr algn="just">
              <a:spcAft>
                <a:spcPts val="0"/>
              </a:spcAft>
              <a:tabLst>
                <a:tab pos="180340" algn="l"/>
                <a:tab pos="540385" algn="l"/>
                <a:tab pos="900430" algn="l"/>
                <a:tab pos="1260475" algn="l"/>
                <a:tab pos="1620520" algn="l"/>
                <a:tab pos="1980565" algn="l"/>
              </a:tabLst>
            </a:pPr>
            <a:r>
              <a:rPr lang="fr-FR" dirty="0" err="1">
                <a:latin typeface="Consolas" panose="020B0609020204030204" pitchFamily="49" charset="0"/>
                <a:ea typeface="Times New Roman" panose="02020603050405020304" pitchFamily="18" charset="0"/>
                <a:cs typeface="Consolas" panose="020B0609020204030204" pitchFamily="49" charset="0"/>
              </a:rPr>
              <a:t>print</a:t>
            </a:r>
            <a:r>
              <a:rPr lang="fr-FR" dirty="0">
                <a:latin typeface="Consolas" panose="020B0609020204030204" pitchFamily="49" charset="0"/>
                <a:ea typeface="Times New Roman" panose="02020603050405020304" pitchFamily="18" charset="0"/>
                <a:cs typeface="Consolas" panose="020B0609020204030204" pitchFamily="49" charset="0"/>
              </a:rPr>
              <a:t>(</a:t>
            </a:r>
            <a:r>
              <a:rPr lang="fr-FR" dirty="0" err="1">
                <a:latin typeface="Consolas" panose="020B0609020204030204" pitchFamily="49" charset="0"/>
                <a:ea typeface="Times New Roman" panose="02020603050405020304" pitchFamily="18" charset="0"/>
                <a:cs typeface="Consolas" panose="020B0609020204030204" pitchFamily="49" charset="0"/>
              </a:rPr>
              <a:t>centroids</a:t>
            </a:r>
            <a:r>
              <a:rPr lang="fr-FR" dirty="0">
                <a:latin typeface="Consolas" panose="020B0609020204030204" pitchFamily="49" charset="0"/>
                <a:ea typeface="Times New Roman" panose="02020603050405020304" pitchFamily="18" charset="0"/>
                <a:cs typeface="Consolas" panose="020B0609020204030204" pitchFamily="49" charset="0"/>
              </a:rPr>
              <a:t>)</a:t>
            </a:r>
          </a:p>
        </p:txBody>
      </p:sp>
      <p:sp>
        <p:nvSpPr>
          <p:cNvPr id="4" name="Rectangle 3"/>
          <p:cNvSpPr/>
          <p:nvPr/>
        </p:nvSpPr>
        <p:spPr>
          <a:xfrm>
            <a:off x="1306283" y="2667600"/>
            <a:ext cx="10171483" cy="646331"/>
          </a:xfrm>
          <a:prstGeom prst="rect">
            <a:avLst/>
          </a:prstGeom>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plt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.scatter</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df</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'x'</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df</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c= kmeans.labels_.</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astype</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en-US" dirty="0">
                <a:solidFill>
                  <a:srgbClr val="2B91AF"/>
                </a:solidFill>
                <a:latin typeface="Consolas" panose="020B0609020204030204" pitchFamily="49" charset="0"/>
                <a:ea typeface="Times New Roman" panose="02020603050405020304" pitchFamily="18" charset="0"/>
                <a:cs typeface="Consolas" panose="020B0609020204030204" pitchFamily="49" charset="0"/>
              </a:rPr>
              <a:t>float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s=50,alpha=0.5)</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plt</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.scatter</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(centroids[:, 0], centroids[:, 1], c=</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'red'</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s=50)</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
        <p:nvSpPr>
          <p:cNvPr id="5" name="Rectangle 2"/>
          <p:cNvSpPr>
            <a:spLocks noChangeArrowheads="1"/>
          </p:cNvSpPr>
          <p:nvPr/>
        </p:nvSpPr>
        <p:spPr bwMode="auto">
          <a:xfrm>
            <a:off x="4014275" y="357059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6" name="Objet 5"/>
          <p:cNvGraphicFramePr>
            <a:graphicFrameLocks noChangeAspect="1"/>
          </p:cNvGraphicFramePr>
          <p:nvPr>
            <p:extLst>
              <p:ext uri="{D42A27DB-BD31-4B8C-83A1-F6EECF244321}">
                <p14:modId xmlns:p14="http://schemas.microsoft.com/office/powerpoint/2010/main" val="3250756408"/>
              </p:ext>
            </p:extLst>
          </p:nvPr>
        </p:nvGraphicFramePr>
        <p:xfrm>
          <a:off x="4014275" y="3570595"/>
          <a:ext cx="4427538" cy="2979738"/>
        </p:xfrm>
        <a:graphic>
          <a:graphicData uri="http://schemas.openxmlformats.org/presentationml/2006/ole">
            <mc:AlternateContent xmlns:mc="http://schemas.openxmlformats.org/markup-compatibility/2006">
              <mc:Choice xmlns:v="urn:schemas-microsoft-com:vml" Requires="v">
                <p:oleObj spid="_x0000_s1029" r:id="rId3" imgW="7096246" imgH="4743498" progId="Visio.Drawing.15">
                  <p:embed/>
                </p:oleObj>
              </mc:Choice>
              <mc:Fallback>
                <p:oleObj r:id="rId3" imgW="7096246" imgH="4743498" progId="Visio.Drawing.15">
                  <p:embed/>
                  <p:pic>
                    <p:nvPicPr>
                      <p:cNvPr id="0" name="Object 1"/>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4014275" y="3570595"/>
                        <a:ext cx="4427538" cy="2979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0558737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pic>
        <p:nvPicPr>
          <p:cNvPr id="3" name="Image 2"/>
          <p:cNvPicPr/>
          <p:nvPr/>
        </p:nvPicPr>
        <p:blipFill>
          <a:blip r:embed="rId2">
            <a:grayscl/>
            <a:extLst>
              <a:ext uri="{BEBA8EAE-BF5A-486C-A8C5-ECC9F3942E4B}">
                <a14:imgProps xmlns:a14="http://schemas.microsoft.com/office/drawing/2010/main">
                  <a14:imgLayer r:embed="rId3">
                    <a14:imgEffect>
                      <a14:sharpenSoften amount="20000"/>
                    </a14:imgEffect>
                  </a14:imgLayer>
                </a14:imgProps>
              </a:ext>
            </a:extLst>
          </a:blip>
          <a:stretch>
            <a:fillRect/>
          </a:stretch>
        </p:blipFill>
        <p:spPr>
          <a:xfrm>
            <a:off x="5426619" y="941672"/>
            <a:ext cx="4520036" cy="2660544"/>
          </a:xfrm>
          <a:prstGeom prst="rect">
            <a:avLst/>
          </a:prstGeom>
          <a:effectLst/>
        </p:spPr>
      </p:pic>
      <mc:AlternateContent xmlns:mc="http://schemas.openxmlformats.org/markup-compatibility/2006">
        <mc:Choice xmlns:a14="http://schemas.microsoft.com/office/drawing/2010/main" Requires="a14">
          <p:sp>
            <p:nvSpPr>
              <p:cNvPr id="4" name="Rectangle 3"/>
              <p:cNvSpPr/>
              <p:nvPr/>
            </p:nvSpPr>
            <p:spPr>
              <a:xfrm>
                <a:off x="138339" y="1355501"/>
                <a:ext cx="6096000" cy="1200329"/>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La partie inférieure gauche de l'arbre traduit le fait que 267 individus sur les ont une </a:t>
                </a:r>
                <a14:m>
                  <m:oMath xmlns:m="http://schemas.openxmlformats.org/officeDocument/2006/math">
                    <m:r>
                      <a:rPr lang="fr-FR" i="1">
                        <a:latin typeface="Cambria Math" panose="02040503050406030204" pitchFamily="18" charset="0"/>
                        <a:ea typeface="Times New Roman" panose="02020603050405020304" pitchFamily="18" charset="0"/>
                      </a:rPr>
                      <m:t>𝐼𝑀𝐶</m:t>
                    </m:r>
                    <m:r>
                      <a:rPr lang="fr-FR" i="1">
                        <a:latin typeface="Cambria Math" panose="02040503050406030204" pitchFamily="18" charset="0"/>
                        <a:ea typeface="Times New Roman" panose="02020603050405020304" pitchFamily="18" charset="0"/>
                      </a:rPr>
                      <m:t>≤45.4. </m:t>
                    </m:r>
                  </m:oMath>
                </a14:m>
                <a:r>
                  <a:rPr lang="fr-FR" dirty="0">
                    <a:latin typeface="Times New Roman" panose="02020603050405020304" pitchFamily="18" charset="0"/>
                    <a:ea typeface="Times New Roman" panose="02020603050405020304" pitchFamily="18" charset="0"/>
                  </a:rPr>
                  <a:t>Ces 267 individus représentent 247 individus </a:t>
                </a:r>
                <a:r>
                  <a:rPr lang="fr-FR" b="1" dirty="0" err="1">
                    <a:latin typeface="Times New Roman" panose="02020603050405020304" pitchFamily="18" charset="0"/>
                    <a:ea typeface="Times New Roman" panose="02020603050405020304" pitchFamily="18" charset="0"/>
                  </a:rPr>
                  <a:t>tested_negative</a:t>
                </a:r>
                <a:r>
                  <a:rPr lang="fr-FR" b="1" dirty="0">
                    <a:latin typeface="Times New Roman" panose="02020603050405020304" pitchFamily="18" charset="0"/>
                    <a:ea typeface="Times New Roman" panose="02020603050405020304" pitchFamily="18" charset="0"/>
                  </a:rPr>
                  <a:t> </a:t>
                </a:r>
                <a:r>
                  <a:rPr lang="fr-FR" dirty="0">
                    <a:latin typeface="Times New Roman" panose="02020603050405020304" pitchFamily="18" charset="0"/>
                    <a:ea typeface="Times New Roman" panose="02020603050405020304" pitchFamily="18" charset="0"/>
                  </a:rPr>
                  <a:t>et seulement 20 </a:t>
                </a:r>
                <a:r>
                  <a:rPr lang="fr-FR" b="1" dirty="0" err="1">
                    <a:latin typeface="Times New Roman" panose="02020603050405020304" pitchFamily="18" charset="0"/>
                    <a:ea typeface="Times New Roman" panose="02020603050405020304" pitchFamily="18" charset="0"/>
                  </a:rPr>
                  <a:t>tested_positive</a:t>
                </a:r>
                <a:r>
                  <a:rPr lang="fr-FR" dirty="0">
                    <a:latin typeface="Times New Roman" panose="02020603050405020304" pitchFamily="18" charset="0"/>
                    <a:ea typeface="Times New Roman" panose="02020603050405020304" pitchFamily="18" charset="0"/>
                  </a:rPr>
                  <a:t>. </a:t>
                </a:r>
              </a:p>
            </p:txBody>
          </p:sp>
        </mc:Choice>
        <mc:Fallback>
          <p:sp>
            <p:nvSpPr>
              <p:cNvPr id="4" name="Rectangle 3"/>
              <p:cNvSpPr>
                <a:spLocks noRot="1" noChangeAspect="1" noMove="1" noResize="1" noEditPoints="1" noAdjustHandles="1" noChangeArrowheads="1" noChangeShapeType="1" noTextEdit="1"/>
              </p:cNvSpPr>
              <p:nvPr/>
            </p:nvSpPr>
            <p:spPr>
              <a:xfrm>
                <a:off x="138339" y="1355501"/>
                <a:ext cx="6096000" cy="1200329"/>
              </a:xfrm>
              <a:prstGeom prst="rect">
                <a:avLst/>
              </a:prstGeom>
              <a:blipFill>
                <a:blip r:embed="rId4"/>
                <a:stretch>
                  <a:fillRect l="-900" t="-2538" r="-800" b="-7107"/>
                </a:stretch>
              </a:blipFill>
            </p:spPr>
            <p:txBody>
              <a:bodyPr/>
              <a:lstStyle/>
              <a:p>
                <a:r>
                  <a:rPr lang="fr-FR">
                    <a:noFill/>
                  </a:rPr>
                  <a:t> </a:t>
                </a:r>
              </a:p>
            </p:txBody>
          </p:sp>
        </mc:Fallback>
      </mc:AlternateContent>
      <p:sp>
        <p:nvSpPr>
          <p:cNvPr id="5" name="Rectangle 4"/>
          <p:cNvSpPr/>
          <p:nvPr/>
        </p:nvSpPr>
        <p:spPr>
          <a:xfrm>
            <a:off x="4800600" y="4856270"/>
            <a:ext cx="6096000" cy="923330"/>
          </a:xfrm>
          <a:prstGeom prst="rect">
            <a:avLst/>
          </a:prstGeom>
        </p:spPr>
        <p:txBody>
          <a:bodyPr>
            <a:spAutoFit/>
          </a:bodyPr>
          <a:lstStyle/>
          <a:p>
            <a:r>
              <a:rPr lang="fr-FR" dirty="0">
                <a:latin typeface="Times New Roman" panose="02020603050405020304" pitchFamily="18" charset="0"/>
                <a:ea typeface="Times New Roman" panose="02020603050405020304" pitchFamily="18" charset="0"/>
              </a:rPr>
              <a:t>La deuxième feuille de l'arbre en partant de la gauche correspond à 4 individus pour lesquels l'IMC est strictement supérieure à 45.4 </a:t>
            </a:r>
            <a:endParaRPr lang="fr-FR" dirty="0"/>
          </a:p>
        </p:txBody>
      </p:sp>
    </p:spTree>
    <p:extLst>
      <p:ext uri="{BB962C8B-B14F-4D97-AF65-F5344CB8AC3E}">
        <p14:creationId xmlns:p14="http://schemas.microsoft.com/office/powerpoint/2010/main" val="324360738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5840" y="1778615"/>
            <a:ext cx="6096000" cy="923330"/>
          </a:xfrm>
          <a:prstGeom prst="rect">
            <a:avLst/>
          </a:prstGeom>
        </p:spPr>
        <p:txBody>
          <a:bodyPr>
            <a:spAutoFit/>
          </a:bodyPr>
          <a:lstStyle/>
          <a:p>
            <a:r>
              <a:rPr lang="fr-FR" dirty="0">
                <a:latin typeface="Times New Roman" panose="02020603050405020304" pitchFamily="18" charset="0"/>
                <a:ea typeface="Times New Roman" panose="02020603050405020304" pitchFamily="18" charset="0"/>
              </a:rPr>
              <a:t>Une analyse rapide sous Excel du fichier </a:t>
            </a:r>
            <a:r>
              <a:rPr lang="fr-FR" b="1" dirty="0">
                <a:latin typeface="Times New Roman" panose="02020603050405020304" pitchFamily="18" charset="0"/>
                <a:ea typeface="Times New Roman" panose="02020603050405020304" pitchFamily="18" charset="0"/>
              </a:rPr>
              <a:t>Diabetes.xls</a:t>
            </a:r>
            <a:r>
              <a:rPr lang="fr-FR" dirty="0">
                <a:latin typeface="Times New Roman" panose="02020603050405020304" pitchFamily="18" charset="0"/>
                <a:ea typeface="Times New Roman" panose="02020603050405020304" pitchFamily="18" charset="0"/>
              </a:rPr>
              <a:t> confirme ce résultat et permet facilement d'identifier les 4 individus concernés </a:t>
            </a:r>
            <a:endParaRPr lang="fr-FR" dirty="0"/>
          </a:p>
        </p:txBody>
      </p:sp>
      <p:pic>
        <p:nvPicPr>
          <p:cNvPr id="3" name="Image 2"/>
          <p:cNvPicPr/>
          <p:nvPr/>
        </p:nvPicPr>
        <p:blipFill>
          <a:blip r:embed="rId2">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rcRect/>
          <a:stretch>
            <a:fillRect/>
          </a:stretch>
        </p:blipFill>
        <p:spPr bwMode="auto">
          <a:xfrm>
            <a:off x="2660967" y="3273742"/>
            <a:ext cx="7900353" cy="2258378"/>
          </a:xfrm>
          <a:prstGeom prst="rect">
            <a:avLst/>
          </a:prstGeom>
          <a:noFill/>
          <a:ln>
            <a:noFill/>
          </a:ln>
          <a:effectLst>
            <a:outerShdw blurRad="63500" sx="102000" sy="102000" algn="ctr" rotWithShape="0">
              <a:prstClr val="black">
                <a:alpha val="40000"/>
              </a:prstClr>
            </a:outerShdw>
          </a:effectLst>
        </p:spPr>
      </p:pic>
      <p:sp>
        <p:nvSpPr>
          <p:cNvPr id="4" name="ZoneTexte 3"/>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spTree>
    <p:extLst>
      <p:ext uri="{BB962C8B-B14F-4D97-AF65-F5344CB8AC3E}">
        <p14:creationId xmlns:p14="http://schemas.microsoft.com/office/powerpoint/2010/main" val="10008928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Rectangle 1"/>
              <p:cNvSpPr/>
              <p:nvPr/>
            </p:nvSpPr>
            <p:spPr>
              <a:xfrm>
                <a:off x="807720" y="1181576"/>
                <a:ext cx="9555480" cy="1200329"/>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Le nœud de l'arbre indique qu'un individu est dans la classe </a:t>
                </a:r>
                <a:r>
                  <a:rPr lang="fr-FR" b="1" dirty="0" err="1">
                    <a:latin typeface="Times New Roman" panose="02020603050405020304" pitchFamily="18" charset="0"/>
                    <a:ea typeface="Times New Roman" panose="02020603050405020304" pitchFamily="18" charset="0"/>
                  </a:rPr>
                  <a:t>tested_negative</a:t>
                </a:r>
                <a:r>
                  <a:rPr lang="fr-FR" dirty="0">
                    <a:latin typeface="Times New Roman" panose="02020603050405020304" pitchFamily="18" charset="0"/>
                    <a:ea typeface="Times New Roman" panose="02020603050405020304" pitchFamily="18" charset="0"/>
                  </a:rPr>
                  <a:t> et 3 individus dans la classe </a:t>
                </a:r>
                <a:r>
                  <a:rPr lang="fr-FR" b="1" dirty="0" err="1">
                    <a:latin typeface="Times New Roman" panose="02020603050405020304" pitchFamily="18" charset="0"/>
                    <a:ea typeface="Times New Roman" panose="02020603050405020304" pitchFamily="18" charset="0"/>
                  </a:rPr>
                  <a:t>tested_positive</a:t>
                </a:r>
                <a:r>
                  <a:rPr lang="fr-FR" dirty="0">
                    <a:latin typeface="Times New Roman" panose="02020603050405020304" pitchFamily="18" charset="0"/>
                    <a:ea typeface="Times New Roman" panose="02020603050405020304" pitchFamily="18" charset="0"/>
                  </a:rPr>
                  <a:t>. Il est alors possible de prédire le classement d'un vecteur </a:t>
                </a:r>
                <a14:m>
                  <m:oMath xmlns:m="http://schemas.openxmlformats.org/officeDocument/2006/math">
                    <m:r>
                      <a:rPr lang="fr-FR" i="1">
                        <a:latin typeface="Cambria Math" panose="02040503050406030204" pitchFamily="18" charset="0"/>
                        <a:ea typeface="Times New Roman" panose="02020603050405020304" pitchFamily="18" charset="0"/>
                      </a:rPr>
                      <m:t>𝑥</m:t>
                    </m:r>
                  </m:oMath>
                </a14:m>
                <a:r>
                  <a:rPr lang="fr-FR" dirty="0">
                    <a:latin typeface="Times New Roman" panose="02020603050405020304" pitchFamily="18" charset="0"/>
                    <a:ea typeface="Times New Roman" panose="02020603050405020304" pitchFamily="18" charset="0"/>
                  </a:rPr>
                  <a:t> en utilisant la méthode</a:t>
                </a:r>
                <a:r>
                  <a:rPr lang="fr-FR" sz="1200" dirty="0">
                    <a:solidFill>
                      <a:srgbClr val="000000"/>
                    </a:solidFill>
                    <a:effectLst/>
                    <a:latin typeface="Consolas" panose="020B0609020204030204" pitchFamily="49" charset="0"/>
                    <a:ea typeface="Times New Roman" panose="02020603050405020304" pitchFamily="18" charset="0"/>
                    <a:cs typeface="Consolas" panose="020B0609020204030204" pitchFamily="49" charset="0"/>
                  </a:rPr>
                  <a:t> </a:t>
                </a:r>
                <a:r>
                  <a:rPr lang="fr-FR" b="1" dirty="0" err="1">
                    <a:latin typeface="Times New Roman" panose="02020603050405020304" pitchFamily="18" charset="0"/>
                    <a:ea typeface="Times New Roman" panose="02020603050405020304" pitchFamily="18" charset="0"/>
                  </a:rPr>
                  <a:t>predict</a:t>
                </a:r>
                <a:r>
                  <a:rPr lang="fr-FR" b="1" dirty="0">
                    <a:latin typeface="Times New Roman" panose="02020603050405020304" pitchFamily="18" charset="0"/>
                    <a:ea typeface="Times New Roman" panose="02020603050405020304" pitchFamily="18" charset="0"/>
                  </a:rPr>
                  <a:t>()</a:t>
                </a:r>
                <a:r>
                  <a:rPr lang="fr-FR" dirty="0">
                    <a:latin typeface="Times New Roman" panose="02020603050405020304" pitchFamily="18" charset="0"/>
                    <a:ea typeface="Times New Roman" panose="02020603050405020304" pitchFamily="18" charset="0"/>
                  </a:rPr>
                  <a:t>.</a:t>
                </a:r>
                <a:r>
                  <a:rPr lang="fr-FR" sz="1200" dirty="0">
                    <a:solidFill>
                      <a:srgbClr val="000000"/>
                    </a:solidFill>
                    <a:effectLst/>
                    <a:latin typeface="Consolas" panose="020B0609020204030204" pitchFamily="49" charset="0"/>
                    <a:ea typeface="Times New Roman" panose="02020603050405020304" pitchFamily="18" charset="0"/>
                    <a:cs typeface="Consolas" panose="020B0609020204030204" pitchFamily="49" charset="0"/>
                  </a:rPr>
                  <a:t> </a:t>
                </a:r>
                <a:r>
                  <a:rPr lang="fr-FR" dirty="0">
                    <a:latin typeface="Times New Roman" panose="02020603050405020304" pitchFamily="18" charset="0"/>
                    <a:ea typeface="Times New Roman" panose="02020603050405020304" pitchFamily="18" charset="0"/>
                  </a:rPr>
                  <a:t>Un test peut se faire en prenant des données faisant partie (ou non) de la base d'apprentissage.</a:t>
                </a:r>
              </a:p>
            </p:txBody>
          </p:sp>
        </mc:Choice>
        <mc:Fallback>
          <p:sp>
            <p:nvSpPr>
              <p:cNvPr id="2" name="Rectangle 1"/>
              <p:cNvSpPr>
                <a:spLocks noRot="1" noChangeAspect="1" noMove="1" noResize="1" noEditPoints="1" noAdjustHandles="1" noChangeArrowheads="1" noChangeShapeType="1" noTextEdit="1"/>
              </p:cNvSpPr>
              <p:nvPr/>
            </p:nvSpPr>
            <p:spPr>
              <a:xfrm>
                <a:off x="807720" y="1181576"/>
                <a:ext cx="9555480" cy="1200329"/>
              </a:xfrm>
              <a:prstGeom prst="rect">
                <a:avLst/>
              </a:prstGeom>
              <a:blipFill>
                <a:blip r:embed="rId2"/>
                <a:stretch>
                  <a:fillRect l="-574" t="-3046" r="-574" b="-7107"/>
                </a:stretch>
              </a:blipFill>
            </p:spPr>
            <p:txBody>
              <a:bodyPr/>
              <a:lstStyle/>
              <a:p>
                <a:r>
                  <a:rPr lang="fr-FR">
                    <a:noFill/>
                  </a:rPr>
                  <a:t> </a:t>
                </a:r>
              </a:p>
            </p:txBody>
          </p:sp>
        </mc:Fallback>
      </mc:AlternateContent>
      <p:sp>
        <p:nvSpPr>
          <p:cNvPr id="3" name="ZoneTexte 2"/>
          <p:cNvSpPr txBox="1"/>
          <p:nvPr/>
        </p:nvSpPr>
        <p:spPr>
          <a:xfrm>
            <a:off x="4178632" y="417394"/>
            <a:ext cx="2984856" cy="461665"/>
          </a:xfrm>
          <a:prstGeom prst="rect">
            <a:avLst/>
          </a:prstGeom>
          <a:noFill/>
        </p:spPr>
        <p:txBody>
          <a:bodyPr wrap="none" rtlCol="0">
            <a:spAutoFit/>
          </a:bodyPr>
          <a:lstStyle/>
          <a:p>
            <a:r>
              <a:rPr lang="fr-FR" sz="2400" b="1" dirty="0" smtClean="0"/>
              <a:t>Les arbres de décision</a:t>
            </a:r>
            <a:endParaRPr lang="fr-FR" sz="2400" b="1" dirty="0"/>
          </a:p>
        </p:txBody>
      </p:sp>
      <p:sp>
        <p:nvSpPr>
          <p:cNvPr id="4" name="Rectangle 3"/>
          <p:cNvSpPr/>
          <p:nvPr/>
        </p:nvSpPr>
        <p:spPr>
          <a:xfrm>
            <a:off x="138940" y="2466559"/>
            <a:ext cx="6096000" cy="2862322"/>
          </a:xfrm>
          <a:prstGeom prst="rect">
            <a:avLst/>
          </a:prstGeom>
          <a:solidFill>
            <a:schemeClr val="bg1">
              <a:lumMod val="95000"/>
            </a:schemeClr>
          </a:solidFill>
        </p:spPr>
        <p:txBody>
          <a:bodyPr>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8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008000"/>
                </a:solidFill>
                <a:latin typeface="Consolas" panose="020B0609020204030204" pitchFamily="49" charset="0"/>
                <a:ea typeface="Times New Roman" panose="02020603050405020304" pitchFamily="18" charset="0"/>
                <a:cs typeface="Consolas" panose="020B0609020204030204" pitchFamily="49" charset="0"/>
              </a:rPr>
              <a:t>prédire</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resultat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clf.predict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([[2,102,86,36,120,45.5,0.127,23 ]])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"[2,102,86,36,120,45.5,0.127,23 ]"</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resultat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resultat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clf.predict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([[6,148,72,35,0,33.6,0.627,50]])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A31515"/>
                </a:solidFill>
                <a:latin typeface="Consolas" panose="020B0609020204030204" pitchFamily="49" charset="0"/>
                <a:ea typeface="Times New Roman" panose="02020603050405020304" pitchFamily="18" charset="0"/>
                <a:cs typeface="Consolas" panose="020B0609020204030204" pitchFamily="49" charset="0"/>
              </a:rPr>
              <a:t>"[6,148,72,35,0,33.6,0.627,50]"</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fr-FR"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resultat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pic>
        <p:nvPicPr>
          <p:cNvPr id="5" name="Image 4"/>
          <p:cNvPicPr/>
          <p:nvPr/>
        </p:nvPicPr>
        <p:blipFill>
          <a:blip r:embed="rId3">
            <a:grayscl/>
          </a:blip>
          <a:stretch>
            <a:fillRect/>
          </a:stretch>
        </p:blipFill>
        <p:spPr>
          <a:xfrm>
            <a:off x="5002847" y="4894580"/>
            <a:ext cx="6015673" cy="175006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4416843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6760" y="1443335"/>
            <a:ext cx="6096000" cy="923330"/>
          </a:xfrm>
          <a:prstGeom prst="rect">
            <a:avLst/>
          </a:prstGeom>
        </p:spPr>
        <p:txBody>
          <a:bodyPr>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Il est ensuite possible d'utiliser le graphe pour faire des classements avec des données n'appartenant pas à la base d'apprentissage et donc de "prédire" la classe d'appartenance.</a:t>
            </a:r>
          </a:p>
        </p:txBody>
      </p:sp>
      <p:sp>
        <p:nvSpPr>
          <p:cNvPr id="3" name="Rectangle 2"/>
          <p:cNvSpPr/>
          <p:nvPr/>
        </p:nvSpPr>
        <p:spPr>
          <a:xfrm>
            <a:off x="1767840" y="2981236"/>
            <a:ext cx="9098280" cy="646331"/>
          </a:xfrm>
          <a:prstGeom prst="rect">
            <a:avLst/>
          </a:prstGeom>
          <a:solidFill>
            <a:schemeClr val="bg1">
              <a:lumMod val="95000"/>
            </a:schemeClr>
          </a:solidFill>
        </p:spPr>
        <p:txBody>
          <a:bodyPr wrap="square">
            <a:spAutoFit/>
          </a:bodyPr>
          <a:lstStyle/>
          <a:p>
            <a:pPr>
              <a:spcBef>
                <a:spcPts val="600"/>
              </a:spcBef>
              <a:spcAft>
                <a:spcPts val="0"/>
              </a:spcAft>
              <a:tabLst>
                <a:tab pos="180340" algn="l"/>
                <a:tab pos="540385" algn="l"/>
                <a:tab pos="900430" algn="l"/>
                <a:tab pos="1260475" algn="l"/>
                <a:tab pos="1620520" algn="l"/>
                <a:tab pos="1980565" algn="l"/>
              </a:tabLst>
            </a:pP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resultat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clf.predict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([[6,	100,72,35,0,33.6,0.627,50]])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print(</a:t>
            </a:r>
            <a:r>
              <a:rPr lang="en-US" dirty="0">
                <a:solidFill>
                  <a:srgbClr val="A31515"/>
                </a:solidFill>
                <a:latin typeface="Consolas" panose="020B0609020204030204" pitchFamily="49" charset="0"/>
                <a:ea typeface="Times New Roman" panose="02020603050405020304" pitchFamily="18" charset="0"/>
                <a:cs typeface="Consolas" panose="020B0609020204030204" pitchFamily="49" charset="0"/>
              </a:rPr>
              <a:t>"[6,100,72,35,0,33.6,0.627,50]"</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2B91AF"/>
                </a:solidFill>
                <a:latin typeface="Consolas" panose="020B0609020204030204" pitchFamily="49" charset="0"/>
                <a:ea typeface="Times New Roman" panose="02020603050405020304" pitchFamily="18" charset="0"/>
                <a:cs typeface="Consolas" panose="020B0609020204030204" pitchFamily="49" charset="0"/>
              </a:rPr>
              <a:t>resultat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298082524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328758" y="2701868"/>
            <a:ext cx="3514745" cy="584775"/>
          </a:xfrm>
          <a:prstGeom prst="rect">
            <a:avLst/>
          </a:prstGeom>
          <a:noFill/>
        </p:spPr>
        <p:txBody>
          <a:bodyPr wrap="none" rtlCol="0">
            <a:spAutoFit/>
          </a:bodyPr>
          <a:lstStyle/>
          <a:p>
            <a:r>
              <a:rPr lang="fr-FR" sz="3200" b="1" dirty="0" smtClean="0"/>
              <a:t>Utilisation de </a:t>
            </a:r>
            <a:r>
              <a:rPr lang="fr-FR" sz="3200" b="1" dirty="0" err="1" smtClean="0"/>
              <a:t>Weka</a:t>
            </a:r>
            <a:endParaRPr lang="fr-FR" sz="3200" b="1" dirty="0"/>
          </a:p>
        </p:txBody>
      </p:sp>
    </p:spTree>
    <p:extLst>
      <p:ext uri="{BB962C8B-B14F-4D97-AF65-F5344CB8AC3E}">
        <p14:creationId xmlns:p14="http://schemas.microsoft.com/office/powerpoint/2010/main" val="309151082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5840" y="1404863"/>
            <a:ext cx="8092440" cy="723275"/>
          </a:xfrm>
          <a:prstGeom prst="rect">
            <a:avLst/>
          </a:prstGeom>
        </p:spPr>
        <p:txBody>
          <a:bodyPr wrap="square">
            <a:spAutoFit/>
          </a:bodyPr>
          <a:lstStyle/>
          <a:p>
            <a:pPr algn="just">
              <a:spcBef>
                <a:spcPts val="600"/>
              </a:spcBef>
              <a:spcAft>
                <a:spcPts val="0"/>
              </a:spcAft>
            </a:pPr>
            <a:r>
              <a:rPr lang="fr-FR" dirty="0">
                <a:latin typeface="Times New Roman" panose="02020603050405020304" pitchFamily="18" charset="0"/>
                <a:ea typeface="Times New Roman" panose="02020603050405020304" pitchFamily="18" charset="0"/>
              </a:rPr>
              <a:t>Le logiciel </a:t>
            </a:r>
            <a:r>
              <a:rPr lang="fr-FR" dirty="0" err="1">
                <a:latin typeface="Times New Roman" panose="02020603050405020304" pitchFamily="18" charset="0"/>
                <a:ea typeface="Times New Roman" panose="02020603050405020304" pitchFamily="18" charset="0"/>
              </a:rPr>
              <a:t>Weka</a:t>
            </a:r>
            <a:r>
              <a:rPr lang="fr-FR" dirty="0">
                <a:latin typeface="Times New Roman" panose="02020603050405020304" pitchFamily="18" charset="0"/>
                <a:ea typeface="Times New Roman" panose="02020603050405020304" pitchFamily="18" charset="0"/>
              </a:rPr>
              <a:t> est disponible sous </a:t>
            </a:r>
            <a:r>
              <a:rPr lang="fr-FR" b="1" dirty="0" err="1">
                <a:latin typeface="Times New Roman" panose="02020603050405020304" pitchFamily="18" charset="0"/>
                <a:ea typeface="Times New Roman" panose="02020603050405020304" pitchFamily="18" charset="0"/>
              </a:rPr>
              <a:t>SourceForge</a:t>
            </a:r>
            <a:r>
              <a:rPr lang="fr-FR" dirty="0">
                <a:latin typeface="Times New Roman" panose="02020603050405020304" pitchFamily="18" charset="0"/>
                <a:ea typeface="Times New Roman" panose="02020603050405020304" pitchFamily="18" charset="0"/>
              </a:rPr>
              <a:t> à l'adresse suivante : </a:t>
            </a:r>
          </a:p>
          <a:p>
            <a:pPr algn="just">
              <a:spcBef>
                <a:spcPts val="600"/>
              </a:spcBef>
              <a:spcAft>
                <a:spcPts val="0"/>
              </a:spcAft>
            </a:pPr>
            <a:r>
              <a:rPr lang="fr-FR" dirty="0">
                <a:solidFill>
                  <a:srgbClr val="0000FF"/>
                </a:solidFill>
                <a:latin typeface="Times New Roman" panose="02020603050405020304" pitchFamily="18" charset="0"/>
                <a:ea typeface="Times New Roman" panose="02020603050405020304" pitchFamily="18" charset="0"/>
                <a:hlinkClick r:id="rId2"/>
              </a:rPr>
              <a:t>https://sourceforge.net/projects/weka/</a:t>
            </a:r>
            <a:endParaRPr lang="fr-FR" dirty="0">
              <a:latin typeface="Times New Roman" panose="02020603050405020304" pitchFamily="18" charset="0"/>
              <a:ea typeface="Times New Roman" panose="02020603050405020304" pitchFamily="18" charset="0"/>
            </a:endParaRPr>
          </a:p>
        </p:txBody>
      </p:sp>
      <p:pic>
        <p:nvPicPr>
          <p:cNvPr id="3" name="Image 2"/>
          <p:cNvPicPr/>
          <p:nvPr/>
        </p:nvPicPr>
        <p:blipFill>
          <a:blip r:embed="rId3">
            <a:grayscl/>
            <a:extLst>
              <a:ext uri="{BEBA8EAE-BF5A-486C-A8C5-ECC9F3942E4B}">
                <a14:imgProps xmlns:a14="http://schemas.microsoft.com/office/drawing/2010/main">
                  <a14:imgLayer r:embed="rId4">
                    <a14:imgEffect>
                      <a14:sharpenSoften amount="35000"/>
                    </a14:imgEffect>
                  </a14:imgLayer>
                </a14:imgProps>
              </a:ext>
            </a:extLst>
          </a:blip>
          <a:stretch>
            <a:fillRect/>
          </a:stretch>
        </p:blipFill>
        <p:spPr>
          <a:xfrm>
            <a:off x="2803524" y="2610484"/>
            <a:ext cx="6020435" cy="3455035"/>
          </a:xfrm>
          <a:prstGeom prst="rect">
            <a:avLst/>
          </a:prstGeom>
          <a:effectLst>
            <a:outerShdw blurRad="63500" sx="102000" sy="102000" algn="ctr" rotWithShape="0">
              <a:prstClr val="black">
                <a:alpha val="40000"/>
              </a:prstClr>
            </a:outerShdw>
          </a:effectLst>
        </p:spPr>
      </p:pic>
      <p:sp>
        <p:nvSpPr>
          <p:cNvPr id="4" name="ZoneTexte 3"/>
          <p:cNvSpPr txBox="1"/>
          <p:nvPr/>
        </p:nvSpPr>
        <p:spPr>
          <a:xfrm>
            <a:off x="5052060" y="460852"/>
            <a:ext cx="904094" cy="461665"/>
          </a:xfrm>
          <a:prstGeom prst="rect">
            <a:avLst/>
          </a:prstGeom>
          <a:noFill/>
        </p:spPr>
        <p:txBody>
          <a:bodyPr wrap="none" rtlCol="0">
            <a:spAutoFit/>
          </a:bodyPr>
          <a:lstStyle/>
          <a:p>
            <a:r>
              <a:rPr lang="fr-FR" sz="2400" b="1" dirty="0" err="1" smtClean="0"/>
              <a:t>Weka</a:t>
            </a:r>
            <a:endParaRPr lang="fr-FR" sz="2400" b="1" dirty="0"/>
          </a:p>
        </p:txBody>
      </p:sp>
    </p:spTree>
    <p:extLst>
      <p:ext uri="{BB962C8B-B14F-4D97-AF65-F5344CB8AC3E}">
        <p14:creationId xmlns:p14="http://schemas.microsoft.com/office/powerpoint/2010/main" val="29288582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p:cNvPicPr/>
          <p:nvPr/>
        </p:nvPicPr>
        <p:blipFill>
          <a:blip r:embed="rId2">
            <a:grayscl/>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532254" y="1427480"/>
            <a:ext cx="8358505" cy="4790440"/>
          </a:xfrm>
          <a:prstGeom prst="rect">
            <a:avLst/>
          </a:prstGeom>
          <a:ln>
            <a:noFill/>
          </a:ln>
          <a:effectLst>
            <a:outerShdw blurRad="63500" sx="102000" sy="102000" algn="ctr" rotWithShape="0">
              <a:prstClr val="black">
                <a:alpha val="40000"/>
              </a:prstClr>
            </a:outerShdw>
          </a:effectLst>
        </p:spPr>
      </p:pic>
      <p:sp>
        <p:nvSpPr>
          <p:cNvPr id="3" name="ZoneTexte 2"/>
          <p:cNvSpPr txBox="1"/>
          <p:nvPr/>
        </p:nvSpPr>
        <p:spPr>
          <a:xfrm>
            <a:off x="5052060" y="460852"/>
            <a:ext cx="904094" cy="461665"/>
          </a:xfrm>
          <a:prstGeom prst="rect">
            <a:avLst/>
          </a:prstGeom>
          <a:noFill/>
        </p:spPr>
        <p:txBody>
          <a:bodyPr wrap="none" rtlCol="0">
            <a:spAutoFit/>
          </a:bodyPr>
          <a:lstStyle/>
          <a:p>
            <a:r>
              <a:rPr lang="fr-FR" sz="2400" b="1" dirty="0" err="1" smtClean="0"/>
              <a:t>Weka</a:t>
            </a:r>
            <a:endParaRPr lang="fr-FR" sz="2400" b="1" dirty="0"/>
          </a:p>
        </p:txBody>
      </p:sp>
    </p:spTree>
    <p:extLst>
      <p:ext uri="{BB962C8B-B14F-4D97-AF65-F5344CB8AC3E}">
        <p14:creationId xmlns:p14="http://schemas.microsoft.com/office/powerpoint/2010/main" val="96200040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052060" y="460852"/>
            <a:ext cx="904094" cy="461665"/>
          </a:xfrm>
          <a:prstGeom prst="rect">
            <a:avLst/>
          </a:prstGeom>
          <a:noFill/>
        </p:spPr>
        <p:txBody>
          <a:bodyPr wrap="none" rtlCol="0">
            <a:spAutoFit/>
          </a:bodyPr>
          <a:lstStyle/>
          <a:p>
            <a:r>
              <a:rPr lang="fr-FR" sz="2400" b="1" dirty="0" err="1" smtClean="0"/>
              <a:t>Weka</a:t>
            </a:r>
            <a:endParaRPr lang="fr-FR" sz="2400" b="1" dirty="0"/>
          </a:p>
        </p:txBody>
      </p:sp>
      <p:pic>
        <p:nvPicPr>
          <p:cNvPr id="3" name="Picture 11"/>
          <p:cNvPicPr/>
          <p:nvPr/>
        </p:nvPicPr>
        <p:blipFill>
          <a:blip r:embed="rId2">
            <a:grayscl/>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913619" y="1396364"/>
            <a:ext cx="9403861" cy="4943475"/>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8616753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7280" y="1504295"/>
            <a:ext cx="8900160" cy="646331"/>
          </a:xfrm>
          <a:prstGeom prst="rect">
            <a:avLst/>
          </a:prstGeom>
        </p:spPr>
        <p:txBody>
          <a:bodyPr wrap="square">
            <a:spAutoFit/>
          </a:bodyPr>
          <a:lstStyle/>
          <a:p>
            <a:r>
              <a:rPr lang="fr-FR" dirty="0">
                <a:latin typeface="Times New Roman" panose="02020603050405020304" pitchFamily="18" charset="0"/>
                <a:ea typeface="Times New Roman" panose="02020603050405020304" pitchFamily="18" charset="0"/>
              </a:rPr>
              <a:t>Les méthodes de classification sont regroupées dans l'onglet </a:t>
            </a:r>
            <a:r>
              <a:rPr lang="fr-FR" b="1" dirty="0" err="1">
                <a:latin typeface="Times New Roman" panose="02020603050405020304" pitchFamily="18" charset="0"/>
                <a:ea typeface="Times New Roman" panose="02020603050405020304" pitchFamily="18" charset="0"/>
              </a:rPr>
              <a:t>Classify</a:t>
            </a:r>
            <a:r>
              <a:rPr lang="fr-FR" dirty="0">
                <a:latin typeface="Times New Roman" panose="02020603050405020304" pitchFamily="18" charset="0"/>
                <a:ea typeface="Times New Roman" panose="02020603050405020304" pitchFamily="18" charset="0"/>
              </a:rPr>
              <a:t>. Dans la section </a:t>
            </a:r>
            <a:r>
              <a:rPr lang="fr-FR" b="1" dirty="0" err="1">
                <a:latin typeface="Times New Roman" panose="02020603050405020304" pitchFamily="18" charset="0"/>
                <a:ea typeface="Times New Roman" panose="02020603050405020304" pitchFamily="18" charset="0"/>
              </a:rPr>
              <a:t>trees</a:t>
            </a:r>
            <a:r>
              <a:rPr lang="fr-FR" dirty="0">
                <a:latin typeface="Times New Roman" panose="02020603050405020304" pitchFamily="18" charset="0"/>
                <a:ea typeface="Times New Roman" panose="02020603050405020304" pitchFamily="18" charset="0"/>
              </a:rPr>
              <a:t>, il y a la méthode J48 qui correspond aux arbres de décision </a:t>
            </a:r>
            <a:endParaRPr lang="fr-FR" dirty="0"/>
          </a:p>
        </p:txBody>
      </p:sp>
      <p:sp>
        <p:nvSpPr>
          <p:cNvPr id="4" name="ZoneTexte 3"/>
          <p:cNvSpPr txBox="1"/>
          <p:nvPr/>
        </p:nvSpPr>
        <p:spPr>
          <a:xfrm>
            <a:off x="5052060" y="460852"/>
            <a:ext cx="904094" cy="461665"/>
          </a:xfrm>
          <a:prstGeom prst="rect">
            <a:avLst/>
          </a:prstGeom>
          <a:noFill/>
        </p:spPr>
        <p:txBody>
          <a:bodyPr wrap="none" rtlCol="0">
            <a:spAutoFit/>
          </a:bodyPr>
          <a:lstStyle/>
          <a:p>
            <a:r>
              <a:rPr lang="fr-FR" sz="2400" b="1" dirty="0" err="1" smtClean="0"/>
              <a:t>Weka</a:t>
            </a:r>
            <a:endParaRPr lang="fr-FR" sz="2400" b="1" dirty="0"/>
          </a:p>
        </p:txBody>
      </p:sp>
      <p:pic>
        <p:nvPicPr>
          <p:cNvPr id="5" name="Picture 13"/>
          <p:cNvPicPr/>
          <p:nvPr/>
        </p:nvPicPr>
        <p:blipFill>
          <a:blip r:embed="rId2">
            <a:graysc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527934" y="2292984"/>
            <a:ext cx="5945505" cy="4001135"/>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30692405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2">
            <a:extLst>
              <a:ext uri="{BEBA8EAE-BF5A-486C-A8C5-ECC9F3942E4B}">
                <a14:imgProps xmlns:a14="http://schemas.microsoft.com/office/drawing/2010/main">
                  <a14:imgLayer r:embed="rId3">
                    <a14:imgEffect>
                      <a14:sharpenSoften amount="10000"/>
                    </a14:imgEffect>
                  </a14:imgLayer>
                </a14:imgProps>
              </a:ext>
            </a:extLst>
          </a:blip>
          <a:stretch>
            <a:fillRect/>
          </a:stretch>
        </p:blipFill>
        <p:spPr>
          <a:xfrm>
            <a:off x="1000442" y="1816734"/>
            <a:ext cx="8692198" cy="4416426"/>
          </a:xfrm>
          <a:prstGeom prst="rect">
            <a:avLst/>
          </a:prstGeom>
          <a:ln>
            <a:noFill/>
          </a:ln>
          <a:effectLst>
            <a:outerShdw blurRad="63500" sx="102000" sy="102000" algn="ctr" rotWithShape="0">
              <a:prstClr val="black">
                <a:alpha val="40000"/>
              </a:prstClr>
            </a:outerShdw>
          </a:effectLst>
        </p:spPr>
      </p:pic>
      <p:sp>
        <p:nvSpPr>
          <p:cNvPr id="4" name="ZoneTexte 3"/>
          <p:cNvSpPr txBox="1"/>
          <p:nvPr/>
        </p:nvSpPr>
        <p:spPr>
          <a:xfrm>
            <a:off x="5052060" y="460852"/>
            <a:ext cx="904094" cy="461665"/>
          </a:xfrm>
          <a:prstGeom prst="rect">
            <a:avLst/>
          </a:prstGeom>
          <a:noFill/>
        </p:spPr>
        <p:txBody>
          <a:bodyPr wrap="none" rtlCol="0">
            <a:spAutoFit/>
          </a:bodyPr>
          <a:lstStyle/>
          <a:p>
            <a:r>
              <a:rPr lang="fr-FR" sz="2400" b="1" dirty="0" err="1" smtClean="0"/>
              <a:t>Weka</a:t>
            </a:r>
            <a:endParaRPr lang="fr-FR" sz="2400" b="1" dirty="0"/>
          </a:p>
        </p:txBody>
      </p:sp>
    </p:spTree>
    <p:extLst>
      <p:ext uri="{BB962C8B-B14F-4D97-AF65-F5344CB8AC3E}">
        <p14:creationId xmlns:p14="http://schemas.microsoft.com/office/powerpoint/2010/main" val="33990529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354284" y="644341"/>
            <a:ext cx="4087529" cy="461665"/>
          </a:xfrm>
          <a:prstGeom prst="rect">
            <a:avLst/>
          </a:prstGeom>
          <a:noFill/>
        </p:spPr>
        <p:txBody>
          <a:bodyPr wrap="none" rtlCol="0">
            <a:spAutoFit/>
          </a:bodyPr>
          <a:lstStyle/>
          <a:p>
            <a:r>
              <a:rPr lang="fr-FR" sz="2400" b="1" smtClean="0"/>
              <a:t>Méthodes des centres mobiles</a:t>
            </a:r>
            <a:endParaRPr lang="fr-FR" sz="2400" b="1" dirty="0"/>
          </a:p>
        </p:txBody>
      </p:sp>
      <p:sp>
        <p:nvSpPr>
          <p:cNvPr id="3" name="Rectangle 2"/>
          <p:cNvSpPr/>
          <p:nvPr/>
        </p:nvSpPr>
        <p:spPr>
          <a:xfrm>
            <a:off x="659642" y="1696970"/>
            <a:ext cx="4649337" cy="1908215"/>
          </a:xfrm>
          <a:prstGeom prst="rect">
            <a:avLst/>
          </a:prstGeom>
        </p:spPr>
        <p:txBody>
          <a:bodyPr wrap="square">
            <a:spAutoFit/>
          </a:bodyPr>
          <a:lstStyle/>
          <a:p>
            <a:pPr algn="just">
              <a:spcBef>
                <a:spcPts val="600"/>
              </a:spcBef>
              <a:spcAft>
                <a:spcPts val="0"/>
              </a:spcAft>
              <a:tabLst>
                <a:tab pos="180340" algn="l"/>
                <a:tab pos="540385" algn="l"/>
                <a:tab pos="900430" algn="l"/>
                <a:tab pos="1260475" algn="l"/>
                <a:tab pos="1620520" algn="l"/>
                <a:tab pos="1980565" algn="l"/>
              </a:tabLst>
            </a:pP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import</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numpy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0000FF"/>
                </a:solidFill>
                <a:latin typeface="Consolas" panose="020B0609020204030204" pitchFamily="49" charset="0"/>
                <a:ea typeface="Times New Roman" panose="02020603050405020304" pitchFamily="18" charset="0"/>
                <a:cs typeface="Consolas" panose="020B0609020204030204" pitchFamily="49" charset="0"/>
              </a:rPr>
              <a:t>as</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r>
              <a:rPr lang="en-US" dirty="0">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en-US" dirty="0">
                <a:solidFill>
                  <a:srgbClr val="2B91AF"/>
                </a:solidFill>
                <a:latin typeface="Consolas" panose="020B0609020204030204" pitchFamily="49" charset="0"/>
                <a:ea typeface="Times New Roman" panose="02020603050405020304" pitchFamily="18" charset="0"/>
                <a:cs typeface="Consolas" panose="020B0609020204030204" pitchFamily="49" charset="0"/>
              </a:rPr>
              <a:t>X</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en-US" dirty="0" err="1">
                <a:solidFill>
                  <a:srgbClr val="6F008A"/>
                </a:solidFill>
                <a:latin typeface="Consolas" panose="020B0609020204030204" pitchFamily="49" charset="0"/>
                <a:ea typeface="Times New Roman" panose="02020603050405020304" pitchFamily="18" charset="0"/>
                <a:cs typeface="Consolas" panose="020B0609020204030204" pitchFamily="49" charset="0"/>
              </a:rPr>
              <a:t>np</a:t>
            </a:r>
            <a:r>
              <a:rPr lang="en-US"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.array</a:t>
            </a:r>
            <a:r>
              <a:rPr lang="en-US" dirty="0">
                <a:solidFill>
                  <a:srgbClr val="000000"/>
                </a:solidFill>
                <a:latin typeface="Consolas" panose="020B0609020204030204" pitchFamily="49" charset="0"/>
                <a:ea typeface="Times New Roman" panose="02020603050405020304" pitchFamily="18" charset="0"/>
                <a:cs typeface="Consolas" panose="020B0609020204030204" pitchFamily="49" charset="0"/>
              </a:rPr>
              <a:t>([[65, 50]])</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pred</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 </a:t>
            </a:r>
            <a:r>
              <a:rPr lang="fr-FR" dirty="0" err="1">
                <a:solidFill>
                  <a:srgbClr val="000000"/>
                </a:solidFill>
                <a:latin typeface="Consolas" panose="020B0609020204030204" pitchFamily="49" charset="0"/>
                <a:ea typeface="Times New Roman" panose="02020603050405020304" pitchFamily="18" charset="0"/>
                <a:cs typeface="Consolas" panose="020B0609020204030204" pitchFamily="49" charset="0"/>
              </a:rPr>
              <a:t>kmeans.predict</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r>
              <a:rPr lang="fr-FR" dirty="0">
                <a:solidFill>
                  <a:srgbClr val="2B91AF"/>
                </a:solidFill>
                <a:latin typeface="Consolas" panose="020B0609020204030204" pitchFamily="49" charset="0"/>
                <a:ea typeface="Times New Roman" panose="02020603050405020304" pitchFamily="18" charset="0"/>
                <a:cs typeface="Consolas" panose="020B0609020204030204" pitchFamily="49" charset="0"/>
              </a:rPr>
              <a:t>X</a:t>
            </a:r>
            <a:r>
              <a:rPr lang="fr-FR" dirty="0">
                <a:solidFill>
                  <a:srgbClr val="000000"/>
                </a:solidFill>
                <a:latin typeface="Consolas" panose="020B0609020204030204" pitchFamily="49" charset="0"/>
                <a:ea typeface="Times New Roman" panose="02020603050405020304" pitchFamily="18" charset="0"/>
                <a:cs typeface="Consolas" panose="020B0609020204030204" pitchFamily="49" charset="0"/>
              </a:rPr>
              <a:t>)</a:t>
            </a:r>
            <a:endParaRPr lang="fr-FR" dirty="0">
              <a:latin typeface="Consolas" panose="020B0609020204030204" pitchFamily="49" charset="0"/>
              <a:ea typeface="Times New Roman" panose="02020603050405020304" pitchFamily="18" charset="0"/>
              <a:cs typeface="Consolas" panose="020B0609020204030204" pitchFamily="49" charset="0"/>
            </a:endParaRPr>
          </a:p>
          <a:p>
            <a:pPr algn="just">
              <a:spcAft>
                <a:spcPts val="0"/>
              </a:spcAft>
              <a:tabLst>
                <a:tab pos="180340" algn="l"/>
                <a:tab pos="540385" algn="l"/>
                <a:tab pos="900430" algn="l"/>
                <a:tab pos="1260475" algn="l"/>
                <a:tab pos="1620520" algn="l"/>
                <a:tab pos="1980565" algn="l"/>
              </a:tabLst>
            </a:pPr>
            <a:r>
              <a:rPr lang="fr-FR" dirty="0" err="1" smtClean="0">
                <a:solidFill>
                  <a:srgbClr val="000000"/>
                </a:solidFill>
                <a:latin typeface="Consolas" panose="020B0609020204030204" pitchFamily="49" charset="0"/>
                <a:ea typeface="Times New Roman" panose="02020603050405020304" pitchFamily="18" charset="0"/>
                <a:cs typeface="Consolas" panose="020B0609020204030204" pitchFamily="49" charset="0"/>
              </a:rPr>
              <a:t>pred</a:t>
            </a:r>
            <a:endParaRPr lang="fr-FR" dirty="0" smtClean="0">
              <a:latin typeface="Consolas" panose="020B0609020204030204" pitchFamily="49" charset="0"/>
              <a:ea typeface="Times New Roman" panose="02020603050405020304" pitchFamily="18" charset="0"/>
              <a:cs typeface="Consolas" panose="020B0609020204030204" pitchFamily="49" charset="0"/>
            </a:endParaRPr>
          </a:p>
          <a:p>
            <a:r>
              <a:rPr lang="fr-FR" sz="2800" dirty="0" smtClean="0">
                <a:latin typeface="Times New Roman" panose="02020603050405020304" pitchFamily="18" charset="0"/>
                <a:ea typeface="Times New Roman" panose="02020603050405020304" pitchFamily="18" charset="0"/>
              </a:rPr>
              <a:t> </a:t>
            </a:r>
            <a:endParaRPr lang="fr-FR" dirty="0"/>
          </a:p>
        </p:txBody>
      </p:sp>
      <p:pic>
        <p:nvPicPr>
          <p:cNvPr id="4" name="Image 3"/>
          <p:cNvPicPr/>
          <p:nvPr/>
        </p:nvPicPr>
        <p:blipFill>
          <a:blip r:embed="rId2">
            <a:graysc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6618093" y="1601713"/>
            <a:ext cx="3647440" cy="1730375"/>
          </a:xfrm>
          <a:prstGeom prst="rect">
            <a:avLst/>
          </a:prstGeom>
          <a:noFill/>
          <a:ln>
            <a:noFill/>
          </a:ln>
        </p:spPr>
      </p:pic>
      <p:sp>
        <p:nvSpPr>
          <p:cNvPr id="5" name="Flèche droite 4"/>
          <p:cNvSpPr/>
          <p:nvPr/>
        </p:nvSpPr>
        <p:spPr>
          <a:xfrm>
            <a:off x="4735773" y="222458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092203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354284" y="644341"/>
            <a:ext cx="4087529" cy="461665"/>
          </a:xfrm>
          <a:prstGeom prst="rect">
            <a:avLst/>
          </a:prstGeom>
          <a:noFill/>
        </p:spPr>
        <p:txBody>
          <a:bodyPr wrap="none" rtlCol="0">
            <a:spAutoFit/>
          </a:bodyPr>
          <a:lstStyle/>
          <a:p>
            <a:r>
              <a:rPr lang="fr-FR" sz="2400" b="1" dirty="0" smtClean="0"/>
              <a:t>Méthodes des centres mobiles</a:t>
            </a:r>
            <a:endParaRPr lang="fr-FR" sz="2400" b="1" dirty="0"/>
          </a:p>
        </p:txBody>
      </p:sp>
      <p:sp>
        <p:nvSpPr>
          <p:cNvPr id="4" name="ZoneTexte 3"/>
          <p:cNvSpPr txBox="1"/>
          <p:nvPr/>
        </p:nvSpPr>
        <p:spPr>
          <a:xfrm>
            <a:off x="917323" y="1629255"/>
            <a:ext cx="2302233" cy="461665"/>
          </a:xfrm>
          <a:prstGeom prst="rect">
            <a:avLst/>
          </a:prstGeom>
          <a:noFill/>
        </p:spPr>
        <p:txBody>
          <a:bodyPr wrap="none" rtlCol="0">
            <a:spAutoFit/>
          </a:bodyPr>
          <a:lstStyle/>
          <a:p>
            <a:r>
              <a:rPr lang="fr-FR" sz="2400" b="1" dirty="0" smtClean="0"/>
              <a:t>Jeux de données</a:t>
            </a:r>
            <a:endParaRPr lang="fr-FR" sz="2400" b="1" dirty="0"/>
          </a:p>
        </p:txBody>
      </p:sp>
      <p:sp>
        <p:nvSpPr>
          <p:cNvPr id="5" name="Rectangle 4"/>
          <p:cNvSpPr/>
          <p:nvPr/>
        </p:nvSpPr>
        <p:spPr>
          <a:xfrm>
            <a:off x="6698298" y="1629255"/>
            <a:ext cx="3749744" cy="369332"/>
          </a:xfrm>
          <a:prstGeom prst="rect">
            <a:avLst/>
          </a:prstGeom>
        </p:spPr>
        <p:txBody>
          <a:bodyPr wrap="none">
            <a:spAutoFit/>
          </a:bodyPr>
          <a:lstStyle/>
          <a:p>
            <a:pPr algn="ctr">
              <a:spcBef>
                <a:spcPts val="600"/>
              </a:spcBef>
              <a:spcAft>
                <a:spcPts val="0"/>
              </a:spcAft>
            </a:pPr>
            <a:r>
              <a:rPr lang="fr-FR"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2"/>
              </a:rPr>
              <a:t>http://archive.ics.uci.edu/ml/index.php</a:t>
            </a:r>
            <a:endParaRPr lang="fr-FR" dirty="0">
              <a:latin typeface="Times New Roman" panose="02020603050405020304" pitchFamily="18" charset="0"/>
              <a:ea typeface="Times New Roman" panose="02020603050405020304" pitchFamily="18" charset="0"/>
            </a:endParaRPr>
          </a:p>
        </p:txBody>
      </p:sp>
      <p:sp>
        <p:nvSpPr>
          <p:cNvPr id="6" name="Flèche droite 5"/>
          <p:cNvSpPr/>
          <p:nvPr/>
        </p:nvSpPr>
        <p:spPr>
          <a:xfrm>
            <a:off x="4612943" y="163639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Picture 5"/>
          <p:cNvPicPr/>
          <p:nvPr/>
        </p:nvPicPr>
        <p:blipFill>
          <a:blip r:embed="rId3">
            <a:grayscl/>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2900926" y="2759975"/>
            <a:ext cx="4970780" cy="34671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379039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8441" y="1688489"/>
            <a:ext cx="4339650" cy="369332"/>
          </a:xfrm>
          <a:prstGeom prst="rect">
            <a:avLst/>
          </a:prstGeom>
        </p:spPr>
        <p:txBody>
          <a:bodyPr wrap="none">
            <a:spAutoFit/>
          </a:bodyPr>
          <a:lstStyle/>
          <a:p>
            <a:r>
              <a:rPr lang="fr-FR" u="sng"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2"/>
              </a:rPr>
              <a:t>https</a:t>
            </a:r>
            <a:r>
              <a:rPr lang="fr-FR"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2"/>
              </a:rPr>
              <a:t>://waikato.github.io/weka-wiki/datasets/</a:t>
            </a:r>
            <a:endParaRPr lang="fr-FR" dirty="0"/>
          </a:p>
        </p:txBody>
      </p:sp>
      <p:sp>
        <p:nvSpPr>
          <p:cNvPr id="4" name="ZoneTexte 3"/>
          <p:cNvSpPr txBox="1"/>
          <p:nvPr/>
        </p:nvSpPr>
        <p:spPr>
          <a:xfrm>
            <a:off x="4354284" y="644341"/>
            <a:ext cx="4087529" cy="461665"/>
          </a:xfrm>
          <a:prstGeom prst="rect">
            <a:avLst/>
          </a:prstGeom>
          <a:noFill/>
        </p:spPr>
        <p:txBody>
          <a:bodyPr wrap="none" rtlCol="0">
            <a:spAutoFit/>
          </a:bodyPr>
          <a:lstStyle/>
          <a:p>
            <a:r>
              <a:rPr lang="fr-FR" sz="2400" b="1" dirty="0" smtClean="0"/>
              <a:t>Méthodes des centres mobiles</a:t>
            </a:r>
            <a:endParaRPr lang="fr-FR" sz="2400" b="1" dirty="0"/>
          </a:p>
        </p:txBody>
      </p:sp>
      <p:sp>
        <p:nvSpPr>
          <p:cNvPr id="5" name="Rectangle 4"/>
          <p:cNvSpPr/>
          <p:nvPr/>
        </p:nvSpPr>
        <p:spPr>
          <a:xfrm>
            <a:off x="6096000" y="1411490"/>
            <a:ext cx="6096000" cy="923330"/>
          </a:xfrm>
          <a:prstGeom prst="rect">
            <a:avLst/>
          </a:prstGeom>
        </p:spPr>
        <p:txBody>
          <a:bodyPr>
            <a:spAutoFit/>
          </a:bodyPr>
          <a:lstStyle/>
          <a:p>
            <a:r>
              <a:rPr lang="fr-FR" dirty="0">
                <a:latin typeface="Times New Roman" panose="02020603050405020304" pitchFamily="18" charset="0"/>
                <a:ea typeface="Times New Roman" panose="02020603050405020304" pitchFamily="18" charset="0"/>
              </a:rPr>
              <a:t>section "37 classification </a:t>
            </a:r>
            <a:r>
              <a:rPr lang="fr-FR" dirty="0" err="1">
                <a:latin typeface="Times New Roman" panose="02020603050405020304" pitchFamily="18" charset="0"/>
                <a:ea typeface="Times New Roman" panose="02020603050405020304" pitchFamily="18" charset="0"/>
              </a:rPr>
              <a:t>problems</a:t>
            </a:r>
            <a:r>
              <a:rPr lang="fr-FR" dirty="0">
                <a:latin typeface="Times New Roman" panose="02020603050405020304" pitchFamily="18" charset="0"/>
                <a:ea typeface="Times New Roman" panose="02020603050405020304" pitchFamily="18" charset="0"/>
              </a:rPr>
              <a:t> </a:t>
            </a:r>
            <a:r>
              <a:rPr lang="fr-FR" dirty="0" err="1">
                <a:latin typeface="Times New Roman" panose="02020603050405020304" pitchFamily="18" charset="0"/>
                <a:ea typeface="Times New Roman" panose="02020603050405020304" pitchFamily="18" charset="0"/>
              </a:rPr>
              <a:t>originally</a:t>
            </a:r>
            <a:r>
              <a:rPr lang="fr-FR" dirty="0">
                <a:latin typeface="Times New Roman" panose="02020603050405020304" pitchFamily="18" charset="0"/>
                <a:ea typeface="Times New Roman" panose="02020603050405020304" pitchFamily="18" charset="0"/>
              </a:rPr>
              <a:t> </a:t>
            </a:r>
            <a:r>
              <a:rPr lang="fr-FR" dirty="0" err="1">
                <a:latin typeface="Times New Roman" panose="02020603050405020304" pitchFamily="18" charset="0"/>
                <a:ea typeface="Times New Roman" panose="02020603050405020304" pitchFamily="18" charset="0"/>
              </a:rPr>
              <a:t>obtained</a:t>
            </a:r>
            <a:r>
              <a:rPr lang="fr-FR" dirty="0">
                <a:latin typeface="Times New Roman" panose="02020603050405020304" pitchFamily="18" charset="0"/>
                <a:ea typeface="Times New Roman" panose="02020603050405020304" pitchFamily="18" charset="0"/>
              </a:rPr>
              <a:t> </a:t>
            </a:r>
            <a:r>
              <a:rPr lang="fr-FR" dirty="0" err="1">
                <a:latin typeface="Times New Roman" panose="02020603050405020304" pitchFamily="18" charset="0"/>
                <a:ea typeface="Times New Roman" panose="02020603050405020304" pitchFamily="18" charset="0"/>
              </a:rPr>
              <a:t>from</a:t>
            </a:r>
            <a:r>
              <a:rPr lang="fr-FR" dirty="0">
                <a:latin typeface="Times New Roman" panose="02020603050405020304" pitchFamily="18" charset="0"/>
                <a:ea typeface="Times New Roman" panose="02020603050405020304" pitchFamily="18" charset="0"/>
              </a:rPr>
              <a:t> the </a:t>
            </a:r>
            <a:r>
              <a:rPr lang="fr-FR" dirty="0">
                <a:solidFill>
                  <a:srgbClr val="0000FF"/>
                </a:solidFill>
                <a:latin typeface="Times New Roman" panose="02020603050405020304" pitchFamily="18" charset="0"/>
                <a:ea typeface="Times New Roman" panose="02020603050405020304" pitchFamily="18" charset="0"/>
                <a:hlinkClick r:id="rId3"/>
              </a:rPr>
              <a:t>UCI </a:t>
            </a:r>
            <a:r>
              <a:rPr lang="fr-FR" dirty="0" err="1">
                <a:solidFill>
                  <a:srgbClr val="0000FF"/>
                </a:solidFill>
                <a:latin typeface="Times New Roman" panose="02020603050405020304" pitchFamily="18" charset="0"/>
                <a:ea typeface="Times New Roman" panose="02020603050405020304" pitchFamily="18" charset="0"/>
                <a:hlinkClick r:id="rId3"/>
              </a:rPr>
              <a:t>repository</a:t>
            </a:r>
            <a:r>
              <a:rPr lang="fr-FR" dirty="0">
                <a:solidFill>
                  <a:srgbClr val="0000FF"/>
                </a:solidFill>
                <a:latin typeface="Times New Roman" panose="02020603050405020304" pitchFamily="18" charset="0"/>
                <a:ea typeface="Times New Roman" panose="02020603050405020304" pitchFamily="18" charset="0"/>
                <a:hlinkClick r:id="rId3"/>
              </a:rPr>
              <a:t> of machine </a:t>
            </a:r>
            <a:r>
              <a:rPr lang="fr-FR" dirty="0" err="1">
                <a:solidFill>
                  <a:srgbClr val="0000FF"/>
                </a:solidFill>
                <a:latin typeface="Times New Roman" panose="02020603050405020304" pitchFamily="18" charset="0"/>
                <a:ea typeface="Times New Roman" panose="02020603050405020304" pitchFamily="18" charset="0"/>
                <a:hlinkClick r:id="rId3"/>
              </a:rPr>
              <a:t>learning</a:t>
            </a:r>
            <a:r>
              <a:rPr lang="fr-FR" dirty="0">
                <a:solidFill>
                  <a:srgbClr val="0000FF"/>
                </a:solidFill>
                <a:latin typeface="Times New Roman" panose="02020603050405020304" pitchFamily="18" charset="0"/>
                <a:ea typeface="Times New Roman" panose="02020603050405020304" pitchFamily="18" charset="0"/>
                <a:hlinkClick r:id="rId3"/>
              </a:rPr>
              <a:t> </a:t>
            </a:r>
            <a:r>
              <a:rPr lang="fr-FR" dirty="0" err="1">
                <a:solidFill>
                  <a:srgbClr val="0000FF"/>
                </a:solidFill>
                <a:latin typeface="Times New Roman" panose="02020603050405020304" pitchFamily="18" charset="0"/>
                <a:ea typeface="Times New Roman" panose="02020603050405020304" pitchFamily="18" charset="0"/>
                <a:hlinkClick r:id="rId3"/>
              </a:rPr>
              <a:t>datasets</a:t>
            </a:r>
            <a:r>
              <a:rPr lang="fr-FR" dirty="0">
                <a:latin typeface="Times New Roman" panose="02020603050405020304" pitchFamily="18" charset="0"/>
                <a:ea typeface="Times New Roman" panose="02020603050405020304" pitchFamily="18" charset="0"/>
              </a:rPr>
              <a:t> (</a:t>
            </a:r>
            <a:r>
              <a:rPr lang="fr-FR" dirty="0">
                <a:solidFill>
                  <a:srgbClr val="0000FF"/>
                </a:solidFill>
                <a:latin typeface="Times New Roman" panose="02020603050405020304" pitchFamily="18" charset="0"/>
                <a:ea typeface="Times New Roman" panose="02020603050405020304" pitchFamily="18" charset="0"/>
                <a:hlinkClick r:id="rId4"/>
              </a:rPr>
              <a:t>datasets-UCI.jar</a:t>
            </a:r>
            <a:r>
              <a:rPr lang="fr-FR" dirty="0">
                <a:latin typeface="Times New Roman" panose="02020603050405020304" pitchFamily="18" charset="0"/>
                <a:ea typeface="Times New Roman" panose="02020603050405020304" pitchFamily="18" charset="0"/>
              </a:rPr>
              <a:t>, 1,190,961 Bytes)"</a:t>
            </a:r>
            <a:endParaRPr lang="fr-FR" dirty="0"/>
          </a:p>
        </p:txBody>
      </p:sp>
      <p:sp>
        <p:nvSpPr>
          <p:cNvPr id="6" name="Flèche droite 5"/>
          <p:cNvSpPr/>
          <p:nvPr/>
        </p:nvSpPr>
        <p:spPr>
          <a:xfrm>
            <a:off x="4957841" y="1688489"/>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Picture 2"/>
          <p:cNvPicPr/>
          <p:nvPr/>
        </p:nvPicPr>
        <p:blipFill>
          <a:blip r:embed="rId5">
            <a:grayscl/>
            <a:extLst>
              <a:ext uri="{BEBA8EAE-BF5A-486C-A8C5-ECC9F3942E4B}">
                <a14:imgProps xmlns:a14="http://schemas.microsoft.com/office/drawing/2010/main">
                  <a14:imgLayer r:embed="rId6">
                    <a14:imgEffect>
                      <a14:sharpenSoften amount="30000"/>
                    </a14:imgEffect>
                  </a14:imgLayer>
                </a14:imgProps>
              </a:ext>
            </a:extLst>
          </a:blip>
          <a:stretch>
            <a:fillRect/>
          </a:stretch>
        </p:blipFill>
        <p:spPr>
          <a:xfrm>
            <a:off x="462145" y="2910617"/>
            <a:ext cx="4182110" cy="2319655"/>
          </a:xfrm>
          <a:prstGeom prst="rect">
            <a:avLst/>
          </a:prstGeom>
          <a:effectLst>
            <a:outerShdw blurRad="63500" sx="102000" sy="102000" algn="ctr" rotWithShape="0">
              <a:prstClr val="black">
                <a:alpha val="40000"/>
              </a:prstClr>
            </a:outerShdw>
          </a:effectLst>
        </p:spPr>
      </p:pic>
      <p:pic>
        <p:nvPicPr>
          <p:cNvPr id="8" name="Picture 4"/>
          <p:cNvPicPr/>
          <p:nvPr/>
        </p:nvPicPr>
        <p:blipFill>
          <a:blip r:embed="rId7">
            <a:grayscl/>
            <a:extLst>
              <a:ext uri="{BEBA8EAE-BF5A-486C-A8C5-ECC9F3942E4B}">
                <a14:imgProps xmlns:a14="http://schemas.microsoft.com/office/drawing/2010/main">
                  <a14:imgLayer r:embed="rId8">
                    <a14:imgEffect>
                      <a14:sharpenSoften amount="25000"/>
                    </a14:imgEffect>
                  </a14:imgLayer>
                </a14:imgProps>
              </a:ext>
            </a:extLst>
          </a:blip>
          <a:stretch>
            <a:fillRect/>
          </a:stretch>
        </p:blipFill>
        <p:spPr>
          <a:xfrm>
            <a:off x="6966201" y="2910617"/>
            <a:ext cx="4128135" cy="22860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20683320"/>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758</TotalTime>
  <Words>3036</Words>
  <Application>Microsoft Office PowerPoint</Application>
  <PresentationFormat>Grand écran</PresentationFormat>
  <Paragraphs>416</Paragraphs>
  <Slides>69</Slides>
  <Notes>0</Notes>
  <HiddenSlides>0</HiddenSlides>
  <MMClips>0</MMClips>
  <ScaleCrop>false</ScaleCrop>
  <HeadingPairs>
    <vt:vector size="8" baseType="variant">
      <vt:variant>
        <vt:lpstr>Polices utilisées</vt:lpstr>
      </vt:variant>
      <vt:variant>
        <vt:i4>9</vt:i4>
      </vt:variant>
      <vt:variant>
        <vt:lpstr>Thème</vt:lpstr>
      </vt:variant>
      <vt:variant>
        <vt:i4>1</vt:i4>
      </vt:variant>
      <vt:variant>
        <vt:lpstr>Serveurs OLE incorporés</vt:lpstr>
      </vt:variant>
      <vt:variant>
        <vt:i4>1</vt:i4>
      </vt:variant>
      <vt:variant>
        <vt:lpstr>Titres des diapositives</vt:lpstr>
      </vt:variant>
      <vt:variant>
        <vt:i4>69</vt:i4>
      </vt:variant>
    </vt:vector>
  </HeadingPairs>
  <TitlesOfParts>
    <vt:vector size="80" baseType="lpstr">
      <vt:lpstr>Arial</vt:lpstr>
      <vt:lpstr>Arial Narrow</vt:lpstr>
      <vt:lpstr>Calibri</vt:lpstr>
      <vt:lpstr>Calibri Light</vt:lpstr>
      <vt:lpstr>Cambria Math</vt:lpstr>
      <vt:lpstr>Consolas</vt:lpstr>
      <vt:lpstr>Courier New</vt:lpstr>
      <vt:lpstr>Symbol</vt:lpstr>
      <vt:lpstr>Times New Roman</vt:lpstr>
      <vt:lpstr>Thème Office</vt:lpstr>
      <vt:lpstr>Microsoft Visio Drawing</vt:lpstr>
      <vt:lpstr>Les méthodes de classification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PPC un nouveau concept utile pour les problèmes d’optimisation</dc:title>
  <dc:creator>lacomme</dc:creator>
  <cp:lastModifiedBy>Philippe Lacomme</cp:lastModifiedBy>
  <cp:revision>42</cp:revision>
  <dcterms:created xsi:type="dcterms:W3CDTF">2018-03-07T06:46:23Z</dcterms:created>
  <dcterms:modified xsi:type="dcterms:W3CDTF">2022-02-06T21:21:30Z</dcterms:modified>
</cp:coreProperties>
</file>