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8"/>
  </p:notesMasterIdLst>
  <p:sldIdLst>
    <p:sldId id="256" r:id="rId2"/>
    <p:sldId id="341" r:id="rId3"/>
    <p:sldId id="302" r:id="rId4"/>
    <p:sldId id="300" r:id="rId5"/>
    <p:sldId id="301" r:id="rId6"/>
    <p:sldId id="267" r:id="rId7"/>
    <p:sldId id="257" r:id="rId8"/>
    <p:sldId id="258" r:id="rId9"/>
    <p:sldId id="265" r:id="rId10"/>
    <p:sldId id="266" r:id="rId11"/>
    <p:sldId id="259" r:id="rId12"/>
    <p:sldId id="260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261" r:id="rId22"/>
    <p:sldId id="268" r:id="rId23"/>
    <p:sldId id="262" r:id="rId24"/>
    <p:sldId id="263" r:id="rId25"/>
    <p:sldId id="264" r:id="rId26"/>
    <p:sldId id="269" r:id="rId27"/>
    <p:sldId id="272" r:id="rId28"/>
    <p:sldId id="270" r:id="rId29"/>
    <p:sldId id="271" r:id="rId30"/>
    <p:sldId id="273" r:id="rId31"/>
    <p:sldId id="274" r:id="rId32"/>
    <p:sldId id="279" r:id="rId33"/>
    <p:sldId id="280" r:id="rId34"/>
    <p:sldId id="275" r:id="rId35"/>
    <p:sldId id="281" r:id="rId36"/>
    <p:sldId id="276" r:id="rId37"/>
    <p:sldId id="277" r:id="rId38"/>
    <p:sldId id="278" r:id="rId39"/>
    <p:sldId id="285" r:id="rId40"/>
    <p:sldId id="286" r:id="rId41"/>
    <p:sldId id="287" r:id="rId42"/>
    <p:sldId id="288" r:id="rId43"/>
    <p:sldId id="282" r:id="rId44"/>
    <p:sldId id="283" r:id="rId45"/>
    <p:sldId id="289" r:id="rId46"/>
    <p:sldId id="290" r:id="rId47"/>
    <p:sldId id="291" r:id="rId48"/>
    <p:sldId id="284" r:id="rId49"/>
    <p:sldId id="292" r:id="rId50"/>
    <p:sldId id="293" r:id="rId51"/>
    <p:sldId id="294" r:id="rId52"/>
    <p:sldId id="295" r:id="rId53"/>
    <p:sldId id="296" r:id="rId54"/>
    <p:sldId id="297" r:id="rId55"/>
    <p:sldId id="299" r:id="rId56"/>
    <p:sldId id="298" r:id="rId57"/>
    <p:sldId id="317" r:id="rId58"/>
    <p:sldId id="311" r:id="rId59"/>
    <p:sldId id="312" r:id="rId60"/>
    <p:sldId id="313" r:id="rId61"/>
    <p:sldId id="314" r:id="rId62"/>
    <p:sldId id="315" r:id="rId63"/>
    <p:sldId id="318" r:id="rId64"/>
    <p:sldId id="316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31" r:id="rId75"/>
    <p:sldId id="328" r:id="rId76"/>
    <p:sldId id="329" r:id="rId77"/>
    <p:sldId id="330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25" autoAdjust="0"/>
    <p:restoredTop sz="94660"/>
  </p:normalViewPr>
  <p:slideViewPr>
    <p:cSldViewPr snapToGrid="0">
      <p:cViewPr>
        <p:scale>
          <a:sx n="75" d="100"/>
          <a:sy n="75" d="100"/>
        </p:scale>
        <p:origin x="1608" y="15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A22B0-7B49-4004-B663-D9BBB781E83A}" type="datetimeFigureOut">
              <a:rPr lang="fr-FR" smtClean="0"/>
              <a:t>26/01/2022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26EA-D373-44B5-ABBF-7C18AA9796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16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1B54-1D7C-4ACD-918E-088E133C0B5E}" type="datetime1">
              <a:rPr lang="fr-FR" smtClean="0"/>
              <a:t>26/01/2022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684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9F7-EC33-4A8A-B56C-5459A1EA15F1}" type="datetime1">
              <a:rPr lang="fr-FR" smtClean="0"/>
              <a:t>26/01/2022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61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F6BFA-43F9-4218-9741-B546B5684550}" type="datetime1">
              <a:rPr lang="fr-FR" smtClean="0"/>
              <a:t>26/01/2022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023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5B0C-0FE1-416C-A214-CA3BE20929CA}" type="datetime1">
              <a:rPr lang="fr-FR" smtClean="0"/>
              <a:t>26/01/2022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440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52AD5-0F22-460C-8912-59CBFFF81354}" type="datetime1">
              <a:rPr lang="fr-FR" smtClean="0"/>
              <a:t>26/01/2022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32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553EA-056E-479A-80BC-F6FD2CA62717}" type="datetime1">
              <a:rPr lang="fr-FR" smtClean="0"/>
              <a:t>26/01/2022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5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1B78-5FEB-4C7B-9FDA-975A10951F5A}" type="datetime1">
              <a:rPr lang="fr-FR" smtClean="0"/>
              <a:t>26/01/2022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07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AED4D-9BE3-4D14-B99B-61C9E9DBF846}" type="datetime1">
              <a:rPr lang="fr-FR" smtClean="0"/>
              <a:t>26/01/2022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769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BAC41-A8D6-483D-8E4D-45DCCA0BBFC8}" type="datetime1">
              <a:rPr lang="fr-FR" smtClean="0"/>
              <a:t>26/01/2022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6753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789FF-A544-46C4-8D16-5DEE7EE69629}" type="datetime1">
              <a:rPr lang="fr-FR" smtClean="0"/>
              <a:t>26/01/2022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5606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78A-D4CF-4599-B03E-23E001833DBB}" type="datetime1">
              <a:rPr lang="fr-FR" smtClean="0"/>
              <a:t>26/01/2022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901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2F32C-A87D-4065-80B2-CB259AAC4EA8}" type="datetime1">
              <a:rPr lang="fr-FR" smtClean="0"/>
              <a:t>26/01/2022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F6E79-75E9-499A-AFFA-628B7168F1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82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g.fr/produit/216/9782706105548/les-reseaux-de-neuron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.bin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40.png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png"/><Relationship Id="rId5" Type="http://schemas.openxmlformats.org/officeDocument/2006/relationships/image" Target="../media/image28.emf"/><Relationship Id="rId4" Type="http://schemas.openxmlformats.org/officeDocument/2006/relationships/oleObject" Target="../embeddings/oleObject4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3.png"/><Relationship Id="rId5" Type="http://schemas.openxmlformats.org/officeDocument/2006/relationships/image" Target="../media/image28.emf"/><Relationship Id="rId4" Type="http://schemas.openxmlformats.org/officeDocument/2006/relationships/oleObject" Target="../embeddings/oleObject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6.emf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microsoft.com/office/2007/relationships/hdphoto" Target="../media/hdphoto6.wdp"/><Relationship Id="rId9" Type="http://schemas.openxmlformats.org/officeDocument/2006/relationships/image" Target="../media/image7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9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10.png"/><Relationship Id="rId5" Type="http://schemas.openxmlformats.org/officeDocument/2006/relationships/image" Target="../media/image33.png"/><Relationship Id="rId4" Type="http://schemas.openxmlformats.org/officeDocument/2006/relationships/image" Target="../media/image6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10.png"/><Relationship Id="rId4" Type="http://schemas.openxmlformats.org/officeDocument/2006/relationships/image" Target="../media/image109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Réseaux de neurones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9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10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602325" y="235465"/>
            <a:ext cx="887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Evaluer</a:t>
            </a:r>
            <a:endParaRPr lang="fr-F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355124" y="1001542"/>
                <a:ext cx="3241589" cy="13554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</m:t>
                    </m:r>
                    <m:nary>
                      <m:naryPr>
                        <m:chr m:val="∑"/>
                        <m:limLoc m:val="undOvr"/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onsolas" panose="020B0609020204030204" pitchFamily="49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onsolas" panose="020B0609020204030204" pitchFamily="49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onsolas" panose="020B0609020204030204" pitchFamily="49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.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𝑖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1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𝑜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</m:t>
                    </m:r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fPr>
                      <m:num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num>
                      <m:den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1+</m:t>
                        </m:r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fr-FR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a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𝑑𝑓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𝑜</m:t>
                        </m:r>
                      </m:e>
                    </m:d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𝑜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(1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𝑜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)</m:t>
                    </m:r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𝜀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𝑡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−</m:t>
                    </m:r>
                    <m:r>
                      <m:rPr>
                        <m:sty m:val="p"/>
                      </m:rP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o</m:t>
                    </m:r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124" y="1001542"/>
                <a:ext cx="3241589" cy="1355436"/>
              </a:xfrm>
              <a:prstGeom prst="rect">
                <a:avLst/>
              </a:prstGeom>
              <a:blipFill>
                <a:blip r:embed="rId2"/>
                <a:stretch>
                  <a:fillRect l="-564" t="-295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6678892" y="248508"/>
            <a:ext cx="1460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Mettre à jour</a:t>
            </a:r>
            <a:endParaRPr lang="fr-F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710881" y="971336"/>
                <a:ext cx="6096000" cy="132343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sz="1600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Correction à faire sur la sortie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∆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:=−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𝜀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.</m:t>
                    </m:r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𝑑𝑓</m:t>
                    </m:r>
                    <m:d>
                      <m:d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𝑎</m:t>
                        </m:r>
                      </m:e>
                    </m:d>
                  </m:oMath>
                </a14:m>
                <a:endParaRPr lang="fr-FR" sz="24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sz="1600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Pour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6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i</m:t>
                    </m:r>
                    <m:r>
                      <a:rPr lang="fr-FR" sz="16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:=1</m:t>
                    </m:r>
                  </m:oMath>
                </a14:m>
                <a:r>
                  <a:rPr lang="fr-FR" sz="1600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à </a:t>
                </a:r>
                <a14:m>
                  <m:oMath xmlns:m="http://schemas.openxmlformats.org/officeDocument/2006/math">
                    <m:r>
                      <a:rPr lang="fr-FR" sz="16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3</m:t>
                    </m:r>
                  </m:oMath>
                </a14:m>
                <a:r>
                  <a:rPr lang="fr-FR" sz="1600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faire</a:t>
                </a:r>
                <a:endParaRPr lang="fr-FR" sz="24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sz="1600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∆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𝑊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</m:t>
                    </m:r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𝜇</m:t>
                    </m:r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.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𝑥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.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∆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</m:oMath>
                </a14:m>
                <a:endParaRPr lang="fr-FR" sz="24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sz="1600" i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𝑊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:=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𝑊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+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∆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𝑊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</m:oMath>
                </a14:m>
                <a:endParaRPr lang="fr-FR" sz="24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sz="1600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Fin pour</a:t>
                </a:r>
                <a:endParaRPr lang="fr-FR" sz="24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0881" y="971336"/>
                <a:ext cx="6096000" cy="1323439"/>
              </a:xfrm>
              <a:prstGeom prst="rect">
                <a:avLst/>
              </a:prstGeom>
              <a:blipFill>
                <a:blip r:embed="rId3"/>
                <a:stretch>
                  <a:fillRect l="-600" t="-1843" b="-46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1355124" y="2892167"/>
            <a:ext cx="14606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Explications 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662881" y="3333775"/>
                <a:ext cx="7865076" cy="990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Si </a:t>
                </a: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W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une matrice dérivable, comme le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connu (fixe), alors 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𝑑𝑜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fr-FR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𝑊</m:t>
                                      </m:r>
                                    </m:e>
                                    <m:sup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×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∧</m:t>
                      </m:r>
                      <m:d>
                        <m:dPr>
                          <m:begChr m:val="["/>
                          <m:endChr m:val="]"/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fr-FR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𝑑𝑊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𝑑𝑊</m:t>
                              </m:r>
                            </m:den>
                          </m:f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881" y="3333775"/>
                <a:ext cx="7865076" cy="990912"/>
              </a:xfrm>
              <a:prstGeom prst="rect">
                <a:avLst/>
              </a:prstGeom>
              <a:blipFill>
                <a:blip r:embed="rId4"/>
                <a:stretch>
                  <a:fillRect l="-698" t="-370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489363" y="4574572"/>
                <a:ext cx="6096000" cy="7604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Pour minimiser l’erreur quadratique 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</m:t>
                            </m:r>
                          </m:e>
                        </m:d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×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l’algorithme le plus utilisé est celui du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gradient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fr-FR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9363" y="4574572"/>
                <a:ext cx="6096000" cy="760465"/>
              </a:xfrm>
              <a:prstGeom prst="rect">
                <a:avLst/>
              </a:prstGeom>
              <a:blipFill>
                <a:blip r:embed="rId5"/>
                <a:stretch>
                  <a:fillRect l="-800" b="-112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03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11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619897" y="266356"/>
            <a:ext cx="14606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Explications 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927654" y="707964"/>
                <a:ext cx="7865076" cy="990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Si </a:t>
                </a: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W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une matrice dérivable, comme le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connu (fixe), alors 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𝑑𝑜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fr-FR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𝑊</m:t>
                                      </m:r>
                                    </m:e>
                                    <m:sup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×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∧</m:t>
                      </m:r>
                      <m:d>
                        <m:dPr>
                          <m:begChr m:val="["/>
                          <m:endChr m:val="]"/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fr-FR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𝑑𝑊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𝑑𝑊</m:t>
                              </m:r>
                            </m:den>
                          </m:f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654" y="707964"/>
                <a:ext cx="7865076" cy="990912"/>
              </a:xfrm>
              <a:prstGeom prst="rect">
                <a:avLst/>
              </a:prstGeom>
              <a:blipFill>
                <a:blip r:embed="rId2"/>
                <a:stretch>
                  <a:fillRect l="-620" t="-30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927654" y="1685734"/>
                <a:ext cx="6096000" cy="122473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Pour minimiser l’erreur quadratique 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</m:t>
                            </m:r>
                          </m:e>
                        </m:d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×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l’algorithme le plus utilisé est celui du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gradient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654" y="1685734"/>
                <a:ext cx="6096000" cy="1224737"/>
              </a:xfrm>
              <a:prstGeom prst="rect">
                <a:avLst/>
              </a:prstGeom>
              <a:blipFill>
                <a:blip r:embed="rId3"/>
                <a:stretch>
                  <a:fillRect l="-8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927653" y="2766437"/>
                <a:ext cx="8377881" cy="1040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Celui-ci consiste à construire la suite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𝛼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𝛻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où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𝛼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 réel (en général pris entre 0 et 1).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653" y="2766437"/>
                <a:ext cx="8377881" cy="1040922"/>
              </a:xfrm>
              <a:prstGeom prst="rect">
                <a:avLst/>
              </a:prstGeom>
              <a:blipFill>
                <a:blip r:embed="rId4"/>
                <a:stretch>
                  <a:fillRect l="-582" t="-3509" r="-5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927652" y="3413651"/>
                <a:ext cx="8106033" cy="9671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Or    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𝑑𝐸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𝑑𝑜</m:t>
                        </m:r>
                      </m:den>
                    </m:f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=−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𝑜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𝑒𝑡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×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D’où </a:t>
                </a:r>
                <a14:m>
                  <m:oMath xmlns:m="http://schemas.openxmlformats.org/officeDocument/2006/math">
                    <m:r>
                      <a:rPr lang="fr-FR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                                </m:t>
                    </m:r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𝑑𝐸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𝑑𝑊</m:t>
                        </m:r>
                      </m:den>
                    </m:f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𝑑𝐸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𝑑𝑜</m:t>
                        </m:r>
                      </m:den>
                    </m:f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𝑑𝑜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𝑑𝑊</m:t>
                        </m:r>
                      </m:den>
                    </m:f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=−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𝑜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×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652" y="3413651"/>
                <a:ext cx="8106033" cy="967188"/>
              </a:xfrm>
              <a:prstGeom prst="rect">
                <a:avLst/>
              </a:prstGeom>
              <a:blipFill>
                <a:blip r:embed="rId5"/>
                <a:stretch>
                  <a:fillRect l="-602" b="-25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010032" y="5010641"/>
                <a:ext cx="857352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L’algorithme de mise à jour précédent est donc effectivement une version de l’algorithme du gradient 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∆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𝑊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=−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𝜇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𝜀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puisque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0032" y="5010641"/>
                <a:ext cx="8573529" cy="646331"/>
              </a:xfrm>
              <a:prstGeom prst="rect">
                <a:avLst/>
              </a:prstGeom>
              <a:blipFill>
                <a:blip r:embed="rId6"/>
                <a:stretch>
                  <a:fillRect l="-640" t="-5660" r="-569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812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12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996844" y="575275"/>
            <a:ext cx="2134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Faire l’apprentissage</a:t>
            </a:r>
            <a:endParaRPr lang="fr-F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781432" y="1233258"/>
                <a:ext cx="9123405" cy="50783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Choisir les poids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𝑊</m:t>
                    </m:r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et la valeur de 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iter_max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iter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:=0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stop :=0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Tant que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((stop=0) et (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iter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&lt;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iter_max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)) </a:t>
                </a: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faire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Erreur_totale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:= 0;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Pour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tous les éléments dans la base d'apprentissage </a:t>
                </a: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faire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Evaluer(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𝑋</m:t>
                    </m:r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);	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Erreur_totale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:= 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Erreur_totale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+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𝜀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Mettre_a_jour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𝑋</m:t>
                    </m:r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Fin Pour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iter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:=iter+1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Si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(</a:t>
                </a:r>
                <a:r>
                  <a:rPr lang="fr-FR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Erreur_totale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&lt;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 </a:t>
                </a: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alors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stop := 1;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b="1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FinSi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Fin Tant que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432" y="1233258"/>
                <a:ext cx="9123405" cy="5078313"/>
              </a:xfrm>
              <a:prstGeom prst="rect">
                <a:avLst/>
              </a:prstGeom>
              <a:blipFill>
                <a:blip r:embed="rId2"/>
                <a:stretch>
                  <a:fillRect l="-534" t="-600" b="-9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88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13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562511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const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n1 = 3;	 </a:t>
            </a: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3 neurones en entrée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const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n2 = 1;	</a:t>
            </a: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1 neurone en sortie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typedef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struct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2B91A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T_Reseau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X[n1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t[n2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W[n1 + 1][n2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variable pour la couche de sortie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a[n2 + 1]; </a:t>
            </a: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n2 neurones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o[n2 + 1]; </a:t>
            </a: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n2 neurones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epsilon[n2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derive_o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[n2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delta_sortie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[n2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somme_erreur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somme_totale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	</a:t>
            </a: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erreur sommée sur la totalité des exemples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[n1 + 1][n2 + 1];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mu;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  <a:r>
              <a:rPr lang="fr-FR" dirty="0" err="1">
                <a:solidFill>
                  <a:srgbClr val="2B91A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T_Reseau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</p:txBody>
      </p:sp>
      <p:sp>
        <p:nvSpPr>
          <p:cNvPr id="4" name="Rectangle 3"/>
          <p:cNvSpPr/>
          <p:nvPr/>
        </p:nvSpPr>
        <p:spPr>
          <a:xfrm>
            <a:off x="5925424" y="125944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f(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x)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res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(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)1.0 / (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(1) +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exp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(-x));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return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res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df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res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x * ((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)1- x);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return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res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5" name="Rectangle 4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smtClean="0"/>
              <a:t>En C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587570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14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1336645" y="674154"/>
            <a:ext cx="823519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void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evaluer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dirty="0" err="1">
                <a:solidFill>
                  <a:srgbClr val="2B91A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T_Reseau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&amp;</a:t>
            </a:r>
            <a:r>
              <a:rPr lang="fr-FR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1;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&lt;= n2;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somme = 0;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j = 1; j &lt;= n1; j++)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somme = somme + </a:t>
            </a:r>
            <a:r>
              <a:rPr lang="fr-FR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.W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[j][i] * </a:t>
            </a:r>
            <a:r>
              <a:rPr lang="fr-FR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.X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[j];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}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.a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 = somme;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1;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&lt;= n2;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valeur = f(</a:t>
            </a:r>
            <a:r>
              <a:rPr lang="fr-FR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.a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.o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 = valeur;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}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43003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15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925584" y="907108"/>
            <a:ext cx="768501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void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calculer_erreur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600" dirty="0" err="1">
                <a:solidFill>
                  <a:srgbClr val="2B91A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T_Reseau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&amp;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.somme_erreur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0;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1;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&lt;= n2;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.epsilon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 = </a:t>
            </a:r>
            <a:r>
              <a:rPr lang="fr-FR" sz="1600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.t[i] - 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.o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.somme_erreur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+= 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fabs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.epsilon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}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5" name="Rectangle 4"/>
          <p:cNvSpPr/>
          <p:nvPr/>
        </p:nvSpPr>
        <p:spPr>
          <a:xfrm>
            <a:off x="925584" y="3455207"/>
            <a:ext cx="8100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void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afficher(</a:t>
            </a:r>
            <a:r>
              <a:rPr lang="fr-FR" sz="1600" dirty="0" err="1">
                <a:solidFill>
                  <a:srgbClr val="2B91A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T_Reseau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&amp;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sz="16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"W= 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sz="16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endl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1;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&lt;= n1;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{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j = 1; j &lt;= n2; 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j++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cout </a:t>
            </a:r>
            <a:r>
              <a:rPr lang="fr-FR" sz="16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600" dirty="0" err="1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.W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[i][j] </a:t>
            </a:r>
            <a:r>
              <a:rPr lang="fr-FR" sz="16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600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 "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}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cout </a:t>
            </a:r>
            <a:r>
              <a:rPr lang="fr-FR" sz="16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endl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}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04967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16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676400" y="193179"/>
                <a:ext cx="8305800" cy="6555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void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mettre_a_jour_le_reseau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(</a:t>
                </a:r>
                <a:r>
                  <a:rPr lang="fr-FR" sz="1400" dirty="0" err="1">
                    <a:solidFill>
                      <a:srgbClr val="2B91A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T_Reseau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&amp;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{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sz="1400" dirty="0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// calcul de la dérivée du résultat : dérivée de o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en-US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for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en-US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int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1;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&lt;= n2;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++)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{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en-US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.derive_o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] =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df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(</a:t>
                </a:r>
                <a:r>
                  <a:rPr lang="en-US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.o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]);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}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// calcul du delta sur la sortie 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en-US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for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en-US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int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1;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&lt;= n2;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++)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{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.delta_sortie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 = 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.derive_o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 * 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.epsilon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[i];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}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fr-FR" sz="1400" dirty="0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// Calcul de </a:t>
                </a:r>
                <a14:m>
                  <m:oMath xmlns:m="http://schemas.openxmlformats.org/officeDocument/2006/math">
                    <m:r>
                      <a:rPr lang="fr-FR" sz="1400">
                        <a:solidFill>
                          <a:srgbClr val="008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∆</m:t>
                    </m:r>
                  </m:oMath>
                </a14:m>
                <a:r>
                  <a:rPr lang="fr-FR" sz="1400" dirty="0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W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en-US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for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en-US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int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1;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&lt;= n1;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++)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{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en-US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for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en-US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int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j = 1; j &lt;= n2;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j++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{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	</a:t>
                </a:r>
                <a:r>
                  <a:rPr lang="en-US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.delta_W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][j] = 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		</a:t>
                </a:r>
                <a:r>
                  <a:rPr lang="fr-FR" sz="1400" dirty="0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.mu * 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.X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 * 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.delta_sortie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[j];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}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}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en-US" sz="1400" dirty="0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// </a:t>
                </a:r>
                <a:r>
                  <a:rPr lang="en-US" sz="1400" dirty="0" err="1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Mise</a:t>
                </a:r>
                <a:r>
                  <a:rPr lang="en-US" sz="1400" dirty="0">
                    <a:solidFill>
                      <a:srgbClr val="008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à jour de W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en-US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for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en-US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int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1;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&lt;= n1;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++)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{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en-US" sz="1400" dirty="0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for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en-US" sz="1400" dirty="0" err="1">
                    <a:solidFill>
                      <a:srgbClr val="0000FF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int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j = 1; j &lt;= n2; </a:t>
                </a:r>
                <a:r>
                  <a:rPr lang="en-US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j++</a:t>
                </a: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  <a:endParaRPr lang="fr-FR" sz="1400" dirty="0">
                  <a:solidFill>
                    <a:srgbClr val="000000"/>
                  </a:solidFill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en-US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{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	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.W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[i][j] = 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.W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[i][j] + </a:t>
                </a:r>
                <a:r>
                  <a:rPr lang="fr-FR" sz="1400" dirty="0" err="1">
                    <a:solidFill>
                      <a:srgbClr val="80808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Un_Reseau</a:t>
                </a:r>
                <a:r>
                  <a:rPr lang="fr-FR" sz="1400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.delta_W</a:t>
                </a: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[i][j];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	}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}</a:t>
                </a:r>
              </a:p>
              <a:p>
                <a:pPr>
                  <a:spcAft>
                    <a:spcPts val="60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400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}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193179"/>
                <a:ext cx="8305800" cy="6555641"/>
              </a:xfrm>
              <a:prstGeom prst="rect">
                <a:avLst/>
              </a:prstGeom>
              <a:blipFill>
                <a:blip r:embed="rId2"/>
                <a:stretch>
                  <a:fillRect l="-220" t="-1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100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17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522913" y="855063"/>
            <a:ext cx="10928059" cy="2859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100"/>
              </a:spcAft>
              <a:buFont typeface="+mj-lt"/>
              <a:buAutoNum type="arabicParenR"/>
            </a:pPr>
            <a:r>
              <a:rPr lang="fr-FR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Une </a:t>
            </a:r>
            <a:r>
              <a:rPr lang="fr-FR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première partie</a:t>
            </a:r>
            <a:r>
              <a:rPr lang="fr-FR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qui correspond à la phase d'apprentissage du réseau ;</a:t>
            </a: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while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((stop == 0) &amp;&amp; 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point_depart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 5))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iter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0;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while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((stop == 0) &amp;&amp; 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iter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&lt;= 1500))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{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for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j = 1; j &lt;= 4; 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j++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{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….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}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}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33225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18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439024" y="771100"/>
            <a:ext cx="890631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while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((stop == 0) &amp;&amp; 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point_depart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 5))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point_depart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Un_Reseau.W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[1][1] = (rand() % 50) / 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float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 50;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Un_Reseau.W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[2][1] = (rand() % 50) / 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float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 50;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Un_Reseau.W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[3][1] = (rand() % 50) / 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float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 50;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Un_Reseau.mu = 0.9;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iter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0;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stop=0;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while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((stop == 0) &amp;&amp; 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iter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&lt;= 1500))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2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float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somme_prec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Un_Reseau.somme_totale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Un_Reseau.somme_totale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0;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j = 1; j &lt;= 4; 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j++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{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[1] = Data[j][1];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[2] = Data[j][2];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[3] = Data[j][3];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Un_Reseau.t[1] = 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valeur_attendu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[j];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evaluer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calculer_erreur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afficher_erreur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iter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, 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Un_Reseau.somme_totale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+= abs(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Un_Reseau.somme_erreur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mettre_a_jour_le_reseau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} </a:t>
            </a:r>
            <a:r>
              <a:rPr lang="fr-FR" sz="1200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fin des exemples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35941" y="676336"/>
            <a:ext cx="6096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if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Un_Reseau.somme_totale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&lt;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Best_Reseau.somme_totale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Best_Reseau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if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(abs(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Un_Reseau.somme_totale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-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somme_prec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 &lt; 0.00001)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stop = 1;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(abs(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Un_Reseau.somme_totale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 &lt; 0.27)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{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stop = 1;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Un_Reseau.mu = Un_Reseau.mu -0.01;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if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(Un_Reseau.mu &lt; 0.1)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	Un_Reseau.mu = 0.1;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}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iter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} </a:t>
            </a:r>
            <a:r>
              <a:rPr lang="fr-FR" sz="1400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 fin des itérations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59782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19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916613" y="895980"/>
            <a:ext cx="9762572" cy="4244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100"/>
              </a:spcAft>
            </a:pPr>
            <a:r>
              <a:rPr lang="fr-FR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2) Une </a:t>
            </a:r>
            <a:r>
              <a:rPr lang="fr-FR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deuxième partie</a:t>
            </a:r>
            <a:r>
              <a:rPr lang="fr-FR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qui permet de vérifier qu'à l'issue de la phase d'apprentissage, pour les entrées de la base, le réseau donne une estimation correcte du résultat attendu.</a:t>
            </a: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cout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"test de la performance..."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endl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Best_Reseau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afficher(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Best_Reseau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sz="1400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j = 1; j &lt;= 4; j++)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{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[1] = Data[j][1];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[2] = Data[j][2];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[3] = Data[j][3];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Un_Reseau.t[1] =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valeur_attendu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[j];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evaluer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calculer_erreur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cout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[1]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  "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[2] 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cout 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  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[3];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cout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 : "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Un_Reseau.somme_erreur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cout 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 ----"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Un_Reseau.t[1]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 / 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Un_Reseau.o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[1] </a:t>
            </a:r>
            <a:r>
              <a:rPr lang="fr-FR" sz="1400" dirty="0">
                <a:solidFill>
                  <a:srgbClr val="0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&lt;&lt;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endl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78993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424" y="204177"/>
            <a:ext cx="6367246" cy="25916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99251" y="2795805"/>
            <a:ext cx="746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3"/>
              </a:rPr>
              <a:t>https://</a:t>
            </a:r>
            <a:r>
              <a:rPr lang="fr-FR" dirty="0" smtClean="0">
                <a:hlinkClick r:id="rId3"/>
              </a:rPr>
              <a:t>www.pug.fr/produit/216/9782706105548/les-reseaux-de-neurones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5518" y="3291038"/>
            <a:ext cx="6490082" cy="336505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285062" y="4127383"/>
            <a:ext cx="4090537" cy="2306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7550150" y="1562309"/>
            <a:ext cx="857250" cy="84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0" y="4314472"/>
            <a:ext cx="8855948" cy="144229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882" y="4314472"/>
            <a:ext cx="1232818" cy="83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3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20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439024" y="1931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En C</a:t>
            </a:r>
            <a:endParaRPr lang="fr-FR" b="1" dirty="0"/>
          </a:p>
        </p:txBody>
      </p:sp>
      <p:pic>
        <p:nvPicPr>
          <p:cNvPr id="4" name="Image 3"/>
          <p:cNvPicPr/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3871" y="967973"/>
            <a:ext cx="3578346" cy="42751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385732" y="3607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244702"/>
              </p:ext>
            </p:extLst>
          </p:nvPr>
        </p:nvGraphicFramePr>
        <p:xfrm>
          <a:off x="5385732" y="360727"/>
          <a:ext cx="5124450" cy="229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r:id="rId5" imgW="14144610" imgH="6353100" progId="Visio.Drawing.15">
                  <p:embed/>
                </p:oleObj>
              </mc:Choice>
              <mc:Fallback>
                <p:oleObj r:id="rId5" imgW="14144610" imgH="63531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5732" y="360727"/>
                        <a:ext cx="5124450" cy="229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1839" y="4490539"/>
            <a:ext cx="9211961" cy="150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12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21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173362" y="439350"/>
            <a:ext cx="244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Attention aux données 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707" y="985065"/>
            <a:ext cx="8992855" cy="1848108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4623" y="3642969"/>
            <a:ext cx="1776095" cy="23399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 5"/>
          <p:cNvPicPr/>
          <p:nvPr/>
        </p:nvPicPr>
        <p:blipFill>
          <a:blip r:embed="rId5"/>
          <a:stretch>
            <a:fillRect/>
          </a:stretch>
        </p:blipFill>
        <p:spPr>
          <a:xfrm>
            <a:off x="6145144" y="3009556"/>
            <a:ext cx="3653764" cy="252848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72914" y="584285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Les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données ne </a:t>
            </a: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sont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 linéairement </a:t>
            </a: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séparables 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563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1638" y="1091471"/>
            <a:ext cx="9144000" cy="2387600"/>
          </a:xfrm>
        </p:spPr>
        <p:txBody>
          <a:bodyPr>
            <a:normAutofit/>
          </a:bodyPr>
          <a:lstStyle/>
          <a:p>
            <a:r>
              <a:rPr lang="fr-FR" dirty="0"/>
              <a:t>Principes de la rétro-propagation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22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23</a:t>
            </a:fld>
            <a:endParaRPr lang="fr-FR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23966" y="586945"/>
            <a:ext cx="178401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869417"/>
              </p:ext>
            </p:extLst>
          </p:nvPr>
        </p:nvGraphicFramePr>
        <p:xfrm>
          <a:off x="654906" y="586945"/>
          <a:ext cx="5338119" cy="568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3" imgW="6126399" imgH="6522768" progId="Visio.Drawing.15">
                  <p:embed/>
                </p:oleObj>
              </mc:Choice>
              <mc:Fallback>
                <p:oleObj r:id="rId3" imgW="6126399" imgH="652276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906" y="586945"/>
                        <a:ext cx="5338119" cy="56865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993025" y="1328330"/>
                <a:ext cx="6096000" cy="54775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lvl="0" indent="-342900" algn="just">
                  <a:spcBef>
                    <a:spcPts val="60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3,2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les poids entre l'entrée et la couche cachée.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les poids entre la couche cachée et la sortie.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les valeurs en entrée.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les valeurs internes des neurones de la couche intermédiaire 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les valeurs de sortie des neurones de la couche intermédiaire 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les valeurs internes des neurones de la couche de sortie 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les valeurs de sortie neurones de la couche de sortie 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𝑐𝑎𝑐h𝑒𝑒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l’erreur sur la couche cachée.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l’erreur sur la couche de sortie.</a:t>
                </a:r>
              </a:p>
              <a:p>
                <a:pPr marL="342900" lvl="0" indent="-342900" algn="just">
                  <a:spcAft>
                    <a:spcPts val="10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𝑐𝑎𝑐h𝑒𝑒</m:t>
                        </m:r>
                      </m:sup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delta sur la couche cachée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i="1" dirty="0"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: delta sur la couche de sortie.</a:t>
                </a:r>
              </a:p>
              <a:p>
                <a:pPr marL="342900" indent="-342900" algn="just"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3,2</m:t>
                        </m:r>
                      </m:sub>
                    </m:sSub>
                  </m:oMath>
                </a14:m>
                <a:r>
                  <a:rPr lang="fr-FR" i="1" dirty="0"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 : la matrice qui permet de propager l'erreur de la sortie (3 neurones) vers la couche cachée composée de 2 neurones</a:t>
                </a:r>
              </a:p>
              <a:p>
                <a:pPr marL="342900" lvl="0" indent="-342900" algn="just">
                  <a:spcAft>
                    <a:spcPts val="100"/>
                  </a:spcAft>
                  <a:buFont typeface="Symbol" panose="05050102010706020507" pitchFamily="18" charset="2"/>
                  <a:buChar char=""/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025" y="1328330"/>
                <a:ext cx="6096000" cy="5477590"/>
              </a:xfrm>
              <a:prstGeom prst="rect">
                <a:avLst/>
              </a:prstGeom>
              <a:blipFill>
                <a:blip r:embed="rId5"/>
                <a:stretch>
                  <a:fillRect l="-800" t="-780" r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248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24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673" y="654029"/>
            <a:ext cx="8788543" cy="485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40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25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04102" y="831776"/>
                <a:ext cx="7875373" cy="2899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1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Gestion de la couche cachée.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−1.4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=0.802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−1.0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=0.731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102" y="831776"/>
                <a:ext cx="7875373" cy="2899640"/>
              </a:xfrm>
              <a:prstGeom prst="rect">
                <a:avLst/>
              </a:prstGeom>
              <a:blipFill>
                <a:blip r:embed="rId2"/>
                <a:stretch>
                  <a:fillRect l="-619" t="-10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04102" y="3599698"/>
                <a:ext cx="6096000" cy="276017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2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Gestion de la couche de sortie.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0.300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0.453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0.840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0.300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0.453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0.840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−0.300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=0.574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−0.453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=0.611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</a:rPr>
                                          <m:t>−0.840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=0.698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0.611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0.698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102" y="3599698"/>
                <a:ext cx="6096000" cy="2760179"/>
              </a:xfrm>
              <a:prstGeom prst="rect">
                <a:avLst/>
              </a:prstGeom>
              <a:blipFill>
                <a:blip r:embed="rId3"/>
                <a:stretch>
                  <a:fillRect l="-800" t="-13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051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26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881512" y="612344"/>
            <a:ext cx="3014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Evaluer l’erreur sur la sortie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955325" y="1078164"/>
                <a:ext cx="6096000" cy="156305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sortie souhaitée est 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𝑡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0.7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sortie obtenue est 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0.574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0.611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0.698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325" y="1078164"/>
                <a:ext cx="6096000" cy="1563057"/>
              </a:xfrm>
              <a:prstGeom prst="rect">
                <a:avLst/>
              </a:prstGeom>
              <a:blipFill>
                <a:blip r:embed="rId2"/>
                <a:stretch>
                  <a:fillRect l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484870" y="2737709"/>
                <a:ext cx="9135762" cy="7232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1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Calcul de l'erreur sur la sortie.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L'erreur est la différence entre le vecteur obtenu (vecteur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et le vecteur souhaité (vecteur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870" y="2737709"/>
                <a:ext cx="9135762" cy="723275"/>
              </a:xfrm>
              <a:prstGeom prst="rect">
                <a:avLst/>
              </a:prstGeom>
              <a:blipFill>
                <a:blip r:embed="rId3"/>
                <a:stretch>
                  <a:fillRect l="-601" t="-4202" b="-12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100384" y="3662941"/>
                <a:ext cx="4477188" cy="8304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0.7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0.611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0.698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−0.474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−0.311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0.0016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384" y="3662941"/>
                <a:ext cx="4477188" cy="8304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484870" y="4566372"/>
                <a:ext cx="6096000" cy="184005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2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Calcul de la dérivée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 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𝑜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0.588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0.69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1−0.55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1−0.588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1−0.69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 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𝑜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0.244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0.238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0.211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870" y="4566372"/>
                <a:ext cx="6096000" cy="1840056"/>
              </a:xfrm>
              <a:prstGeom prst="rect">
                <a:avLst/>
              </a:prstGeom>
              <a:blipFill>
                <a:blip r:embed="rId5"/>
                <a:stretch>
                  <a:fillRect l="-900" t="-16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42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27</a:t>
            </a:fld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81512" y="612344"/>
            <a:ext cx="3014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Evaluer l’erreur sur la sortie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955325" y="1078164"/>
                <a:ext cx="6096000" cy="156305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sortie souhaitée est 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𝑡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0.7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sortie obtenue est 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0.574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0.611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0.698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325" y="1078164"/>
                <a:ext cx="6096000" cy="1563057"/>
              </a:xfrm>
              <a:prstGeom prst="rect">
                <a:avLst/>
              </a:prstGeom>
              <a:blipFill>
                <a:blip r:embed="rId3"/>
                <a:stretch>
                  <a:fillRect l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101812" y="4071289"/>
                <a:ext cx="6096000" cy="155747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𝑠𝑜𝑟𝑡𝑖𝑒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0.244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0.238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0.211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−0.474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−0.237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0.0016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𝑠𝑜𝑟𝑡𝑖𝑒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812" y="4071289"/>
                <a:ext cx="6096000" cy="15574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496331" y="31665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Étape 3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: Calcul de l'erreur sur l'entrée des neurones de la couche de sortie</a:t>
            </a:r>
            <a:endParaRPr lang="fr-FR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6860575" y="257020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3" name="Obje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191944"/>
              </p:ext>
            </p:extLst>
          </p:nvPr>
        </p:nvGraphicFramePr>
        <p:xfrm>
          <a:off x="6860575" y="2570206"/>
          <a:ext cx="4381500" cy="331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r:id="rId5" imgW="6126399" imgH="4632984" progId="Visio.Drawing.15">
                  <p:embed/>
                </p:oleObj>
              </mc:Choice>
              <mc:Fallback>
                <p:oleObj r:id="rId5" imgW="6126399" imgH="4632984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0575" y="2570206"/>
                        <a:ext cx="4381500" cy="331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0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28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361302" y="1155400"/>
                <a:ext cx="9407611" cy="37930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4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Propagation de l'erreur vers la couche cachée.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Soit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la matrice de dimension 2 qui propage l'erreur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vers la couche cachée.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</m:oMath>
                  </m:oMathPara>
                </a14:m>
                <a:endParaRPr lang="fr-FR" sz="2000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sz="20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𝑠𝑜𝑟𝑡𝑖𝑒</m:t>
                          </m:r>
                        </m:sup>
                      </m:sSubSup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−0.0348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0.0296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0.0002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302" y="1155400"/>
                <a:ext cx="9407611" cy="3793090"/>
              </a:xfrm>
              <a:prstGeom prst="rect">
                <a:avLst/>
              </a:prstGeom>
              <a:blipFill>
                <a:blip r:embed="rId2"/>
                <a:stretch>
                  <a:fillRect l="-518" t="-9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25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29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328016" y="581453"/>
            <a:ext cx="4010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Corriger les poids sur la couche cachée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423086" y="1213789"/>
                <a:ext cx="10365260" cy="4834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L’algorithme de descente du gradient est utilisé pour minimiser l'erreur quadratique 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𝑍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𝜀</m:t>
                    </m:r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3086" y="1213789"/>
                <a:ext cx="10365260" cy="483466"/>
              </a:xfrm>
              <a:prstGeom prst="rect">
                <a:avLst/>
              </a:prstGeom>
              <a:blipFill>
                <a:blip r:embed="rId2"/>
                <a:stretch>
                  <a:fillRect l="-470" b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886464" y="2133063"/>
                <a:ext cx="9321113" cy="2908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Soit 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/>
                    </m:sSubSup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		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3,2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pour simplifier les 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calculs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=1.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−0.074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0.802;0.731</m:t>
                          </m:r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464" y="2133063"/>
                <a:ext cx="9321113" cy="2908745"/>
              </a:xfrm>
              <a:prstGeom prst="rect">
                <a:avLst/>
              </a:prstGeom>
              <a:blipFill>
                <a:blip r:embed="rId3"/>
                <a:stretch>
                  <a:fillRect l="-523" t="-2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55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92029" y="504102"/>
                <a:ext cx="6096000" cy="10345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lvl="0" indent="-342900" algn="just">
                  <a:spcBef>
                    <a:spcPts val="600"/>
                  </a:spcBef>
                  <a:spcAft>
                    <a:spcPts val="10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multiplication de matrices est notée </a:t>
                </a:r>
                <a14:m>
                  <m:oMath xmlns:m="http://schemas.openxmlformats.org/officeDocument/2006/math"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s’écrit :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𝑛𝑝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𝑛𝑚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𝑚𝑝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Elle est classiquement définie par :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029" y="504102"/>
                <a:ext cx="6096000" cy="1034514"/>
              </a:xfrm>
              <a:prstGeom prst="rect">
                <a:avLst/>
              </a:prstGeom>
              <a:blipFill>
                <a:blip r:embed="rId2"/>
                <a:stretch>
                  <a:fillRect l="-800" t="-4142" b="-88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680594" y="1163213"/>
                <a:ext cx="8428139" cy="5635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𝑚</m:t>
                          </m:r>
                        </m:sup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𝑖𝑘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𝑘𝑗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 sorte que, par exemple,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24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>
                  <a:spcBef>
                    <a:spcPts val="600"/>
                  </a:spcBef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Donnent une matrice de taille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2×3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(2 lignes et 3 colonnes)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23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43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35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53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1×1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5×1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=18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12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1×2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5×1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2×2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1×5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=16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5×4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=43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…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4×5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1×5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5×4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=53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 produit n’est pas commutatif et généralement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≠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94" y="1163213"/>
                <a:ext cx="8428139" cy="5635902"/>
              </a:xfrm>
              <a:prstGeom prst="rect">
                <a:avLst/>
              </a:prstGeom>
              <a:blipFill>
                <a:blip r:embed="rId3"/>
                <a:stretch>
                  <a:fillRect l="-651" b="-8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8691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30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509584" y="593058"/>
                <a:ext cx="8907162" cy="1248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calcul direct de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/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s’écrit :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)×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1,3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𝑠𝑜𝑟𝑡𝑖𝑒</m:t>
                              </m:r>
                            </m:sup>
                          </m:sSubSup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×(−0.116 −0.074  0.0003)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9584" y="593058"/>
                <a:ext cx="8907162" cy="1248162"/>
              </a:xfrm>
              <a:prstGeom prst="rect">
                <a:avLst/>
              </a:prstGeom>
              <a:blipFill>
                <a:blip r:embed="rId3"/>
                <a:stretch>
                  <a:fillRect l="-6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830859" y="2271841"/>
                <a:ext cx="8147221" cy="32173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dirty="0"/>
                  <a:t>Et donc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2,3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−0.093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−0.059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−0.085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−0.054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r>
                  <a:rPr lang="fr-FR" dirty="0"/>
                  <a:t>Au final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2,3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/>
              </a:p>
              <a:p>
                <a:r>
                  <a:rPr lang="fr-FR" dirty="0"/>
                  <a:t>Soit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−0.093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−0.059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−0.085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−0.054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0.070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0.141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0.500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0.215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0.346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0.600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0859" y="2271841"/>
                <a:ext cx="8147221" cy="3217356"/>
              </a:xfrm>
              <a:prstGeom prst="rect">
                <a:avLst/>
              </a:prstGeom>
              <a:blipFill>
                <a:blip r:embed="rId4"/>
                <a:stretch>
                  <a:fillRect l="-598" t="-11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26276"/>
              </p:ext>
            </p:extLst>
          </p:nvPr>
        </p:nvGraphicFramePr>
        <p:xfrm>
          <a:off x="8610600" y="302741"/>
          <a:ext cx="3495399" cy="264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r:id="rId5" imgW="6126399" imgH="4632984" progId="Visio.Drawing.15">
                  <p:embed/>
                </p:oleObj>
              </mc:Choice>
              <mc:Fallback>
                <p:oleObj r:id="rId5" imgW="6126399" imgH="4632984" progId="Visio.Drawing.15">
                  <p:embed/>
                  <p:pic>
                    <p:nvPicPr>
                      <p:cNvPr id="13" name="Obje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10600" y="302741"/>
                        <a:ext cx="3495399" cy="2644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628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31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803746" y="643237"/>
            <a:ext cx="4010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Corriger les poids sur la couche cachée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997676" y="1130792"/>
                <a:ext cx="6096000" cy="19177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faut considérer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3,2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676" y="1130792"/>
                <a:ext cx="6096000" cy="1917769"/>
              </a:xfrm>
              <a:prstGeom prst="rect">
                <a:avLst/>
              </a:prstGeom>
              <a:blipFill>
                <a:blip r:embed="rId3"/>
                <a:stretch>
                  <a:fillRect l="-900" t="-15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06393" y="3166784"/>
                <a:ext cx="8839201" cy="2546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1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Calcul de l'erreur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L'erreur sur l'entrée des neurones de la couche cachée n'est rien d''autre que la somme des colonnes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s'agit en fait de sommer les arcs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entrant sur chaque sommet.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−0.0262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−0.0642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393" y="3166784"/>
                <a:ext cx="8839201" cy="2546916"/>
              </a:xfrm>
              <a:prstGeom prst="rect">
                <a:avLst/>
              </a:prstGeom>
              <a:blipFill>
                <a:blip r:embed="rId4"/>
                <a:stretch>
                  <a:fillRect l="-621" t="-1196" r="-5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529784"/>
              </p:ext>
            </p:extLst>
          </p:nvPr>
        </p:nvGraphicFramePr>
        <p:xfrm>
          <a:off x="8093676" y="201114"/>
          <a:ext cx="3495399" cy="264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r:id="rId5" imgW="6126399" imgH="4632984" progId="Visio.Drawing.15">
                  <p:embed/>
                </p:oleObj>
              </mc:Choice>
              <mc:Fallback>
                <p:oleObj r:id="rId5" imgW="6126399" imgH="4632984" progId="Visio.Drawing.15">
                  <p:embed/>
                  <p:pic>
                    <p:nvPicPr>
                      <p:cNvPr id="5" name="Obje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3676" y="201114"/>
                        <a:ext cx="3495399" cy="2644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291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32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75146" y="282269"/>
            <a:ext cx="4010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Corriger les poids sur la couche cachée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058562" y="753911"/>
                <a:ext cx="6096000" cy="19177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faut considérer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3,2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562" y="753911"/>
                <a:ext cx="6096000" cy="1917769"/>
              </a:xfrm>
              <a:prstGeom prst="rect">
                <a:avLst/>
              </a:prstGeom>
              <a:blipFill>
                <a:blip r:embed="rId3"/>
                <a:stretch>
                  <a:fillRect l="-900" t="-19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t 5"/>
          <p:cNvGraphicFramePr>
            <a:graphicFrameLocks noChangeAspect="1"/>
          </p:cNvGraphicFramePr>
          <p:nvPr>
            <p:extLst/>
          </p:nvPr>
        </p:nvGraphicFramePr>
        <p:xfrm>
          <a:off x="8093676" y="201114"/>
          <a:ext cx="3495399" cy="264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r:id="rId4" imgW="6126399" imgH="4632984" progId="Visio.Drawing.15">
                  <p:embed/>
                </p:oleObj>
              </mc:Choice>
              <mc:Fallback>
                <p:oleObj r:id="rId4" imgW="6126399" imgH="4632984" progId="Visio.Drawing.15">
                  <p:embed/>
                  <p:pic>
                    <p:nvPicPr>
                      <p:cNvPr id="6" name="Obje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3676" y="201114"/>
                        <a:ext cx="3495399" cy="2644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48497" y="2889643"/>
                <a:ext cx="8505568" cy="2545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2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Calcul de la dérivée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Rappelons que sur la couche cachée nous avons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1.0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−1.4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=0.802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−1.0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497" y="2889643"/>
                <a:ext cx="8505568" cy="2545697"/>
              </a:xfrm>
              <a:prstGeom prst="rect">
                <a:avLst/>
              </a:prstGeom>
              <a:blipFill>
                <a:blip r:embed="rId6"/>
                <a:stretch>
                  <a:fillRect l="-573" t="-11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00216" y="5368364"/>
                <a:ext cx="6096000" cy="15757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donc, la dérivée est 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 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0.198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0.269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 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0.159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0.197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216" y="5368364"/>
                <a:ext cx="6096000" cy="1575752"/>
              </a:xfrm>
              <a:prstGeom prst="rect">
                <a:avLst/>
              </a:prstGeom>
              <a:blipFill>
                <a:blip r:embed="rId7"/>
                <a:stretch>
                  <a:fillRect l="-900" t="-23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42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33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75146" y="282269"/>
            <a:ext cx="4010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Corriger les poids sur la couche cachée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058562" y="753911"/>
                <a:ext cx="6096000" cy="19177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faut considérer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3,2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562" y="753911"/>
                <a:ext cx="6096000" cy="1917769"/>
              </a:xfrm>
              <a:prstGeom prst="rect">
                <a:avLst/>
              </a:prstGeom>
              <a:blipFill>
                <a:blip r:embed="rId3"/>
                <a:stretch>
                  <a:fillRect l="-900" t="-19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t 5"/>
          <p:cNvGraphicFramePr>
            <a:graphicFrameLocks noChangeAspect="1"/>
          </p:cNvGraphicFramePr>
          <p:nvPr>
            <p:extLst/>
          </p:nvPr>
        </p:nvGraphicFramePr>
        <p:xfrm>
          <a:off x="8093676" y="201114"/>
          <a:ext cx="3495399" cy="264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r:id="rId4" imgW="6126399" imgH="4632984" progId="Visio.Drawing.15">
                  <p:embed/>
                </p:oleObj>
              </mc:Choice>
              <mc:Fallback>
                <p:oleObj r:id="rId4" imgW="6126399" imgH="4632984" progId="Visio.Drawing.15">
                  <p:embed/>
                  <p:pic>
                    <p:nvPicPr>
                      <p:cNvPr id="6" name="Obje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3676" y="201114"/>
                        <a:ext cx="3495399" cy="2644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54674" y="3376351"/>
                <a:ext cx="8610601" cy="2760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3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: Calcul de l'erreur sur l'entrée des neurones de la couche 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cachée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𝑐𝑎𝑐h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é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)∧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0.159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0.197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−0.0262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−0.0642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𝑐𝑎𝑐h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é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)∧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−0.0042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−0.0126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endParaRPr lang="fr-FR" dirty="0" smtClean="0"/>
              </a:p>
              <a:p>
                <a:endParaRPr lang="fr-FR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674" y="3376351"/>
                <a:ext cx="8610601" cy="2760692"/>
              </a:xfrm>
              <a:prstGeom prst="rect">
                <a:avLst/>
              </a:prstGeom>
              <a:blipFill>
                <a:blip r:embed="rId6"/>
                <a:stretch>
                  <a:fillRect l="-566" t="-13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14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34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661643" y="464064"/>
            <a:ext cx="4010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Corriger les poids sur la couche cachée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96328" y="1146944"/>
                <a:ext cx="7937157" cy="5182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/>
              </a:p>
              <a:p>
                <a:pPr/>
                <a:r>
                  <a:rPr lang="fr-FR" dirty="0"/>
                  <a:t>Avec		</a:t>
                </a:r>
                <a:br>
                  <a:rPr lang="fr-FR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𝜗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2,1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𝑐𝑎𝑐h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p>
                          </m:sSubSup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×(−0.0042; −0.0126)</m:t>
                      </m:r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−0.0042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−0.0126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−0.0083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−0.0252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−0.0125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−0.0379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r>
                  <a:rPr lang="fr-FR" dirty="0"/>
                  <a:t>Donc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−0.0054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−0.0104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−0.0209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−0.0163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−0.0313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0.496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0.287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0.292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0.175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0.0875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0.0621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28" y="1146944"/>
                <a:ext cx="7937157" cy="5182060"/>
              </a:xfrm>
              <a:prstGeom prst="rect">
                <a:avLst/>
              </a:prstGeom>
              <a:blipFill>
                <a:blip r:embed="rId2"/>
                <a:stretch>
                  <a:fillRect l="-6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609" y="155327"/>
            <a:ext cx="5911585" cy="13561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0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1638" y="1091471"/>
            <a:ext cx="9144000" cy="2387600"/>
          </a:xfrm>
        </p:spPr>
        <p:txBody>
          <a:bodyPr>
            <a:normAutofit/>
          </a:bodyPr>
          <a:lstStyle/>
          <a:p>
            <a:r>
              <a:rPr lang="fr-FR" dirty="0"/>
              <a:t>Principes de la rétro-propagation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0000"/>
                </a:solidFill>
              </a:rPr>
              <a:t>Justification théorique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35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36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46827" y="448369"/>
                <a:ext cx="6096000" cy="1717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Au niveau de la couche de sortie :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L'erreur sur la sortie est de la forme 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𝑜</m:t>
                            </m:r>
                          </m:e>
                        </m:d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𝑜</m:t>
                        </m:r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composition des dérivées permet d'écrire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𝑑𝐸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𝑑𝑍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𝑑𝐸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𝑑𝑜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𝑑𝑜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𝑑𝑎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𝑑𝑎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𝑑𝑍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27" y="448369"/>
                <a:ext cx="6096000" cy="1717330"/>
              </a:xfrm>
              <a:prstGeom prst="rect">
                <a:avLst/>
              </a:prstGeom>
              <a:blipFill>
                <a:blip r:embed="rId2"/>
                <a:stretch>
                  <a:fillRect l="-800" t="-21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46826" y="2306686"/>
                <a:ext cx="8238907" cy="19235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de manière évidente il vient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𝑑𝐸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𝑑𝑜</m:t>
                        </m:r>
                      </m:den>
                    </m:f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𝑜</m:t>
                            </m:r>
                          </m:e>
                        </m:d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×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𝑑𝑜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𝑑𝑎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𝑑𝑎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𝑑𝑍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𝑑𝑍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26" y="2306686"/>
                <a:ext cx="8238907" cy="1923540"/>
              </a:xfrm>
              <a:prstGeom prst="rect">
                <a:avLst/>
              </a:prstGeom>
              <a:blipFill>
                <a:blip r:embed="rId3"/>
                <a:stretch>
                  <a:fillRect l="-592" t="-15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46827" y="4371213"/>
                <a:ext cx="6096000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Ainsi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peut se réécrire comme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27" y="4371213"/>
                <a:ext cx="6096000" cy="646331"/>
              </a:xfrm>
              <a:prstGeom prst="rect">
                <a:avLst/>
              </a:prstGeom>
              <a:blipFill>
                <a:blip r:embed="rId4"/>
                <a:stretch>
                  <a:fillRect l="-800" t="-4717" b="-84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272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37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785310" y="501134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 niveau de la couche de sortie :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505386" y="1126433"/>
                <a:ext cx="9848413" cy="4233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 plus les formules suivantes sont connues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𝜀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𝜀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Par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conséquent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peut se réécrire comme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En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introduisant un coefficient d'amortissement, l’équation devient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𝜂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Cette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équation termine le calcul du gradient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pour la couche de sortie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5386" y="1126433"/>
                <a:ext cx="9848413" cy="4233467"/>
              </a:xfrm>
              <a:prstGeom prst="rect">
                <a:avLst/>
              </a:prstGeom>
              <a:blipFill>
                <a:blip r:embed="rId2"/>
                <a:stretch>
                  <a:fillRect l="-557" t="-865" b="-14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47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38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617787" y="536034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 niveau de la couche de sortie :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742710" y="1203215"/>
                <a:ext cx="7792179" cy="4233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 plus les formules suivantes sont connues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𝜀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𝜀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Par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conséquent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peut se réécrire comme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En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introduisant un coefficient d'amortissement, l’équation devient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𝜂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Cette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équation termine le calcul du gradient pour la couche de sortie.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2710" y="1203215"/>
                <a:ext cx="7792179" cy="4233467"/>
              </a:xfrm>
              <a:prstGeom prst="rect">
                <a:avLst/>
              </a:prstGeom>
              <a:blipFill>
                <a:blip r:embed="rId2"/>
                <a:stretch>
                  <a:fillRect l="-704" t="-719" b="-12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923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39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697937" y="536034"/>
            <a:ext cx="3159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 niveau de la couche </a:t>
            </a:r>
            <a:r>
              <a:rPr lang="fr-FR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cachée :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665929" y="1075582"/>
                <a:ext cx="8539053" cy="4117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𝑑𝐸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𝑑𝐸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𝑑𝑜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𝑑𝑜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𝑑𝑎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𝑑𝑎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𝑑h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𝑑h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𝑑𝑏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𝑑𝑏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Ainsi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peut s'exprimer comme suit 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𝑑𝐸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𝑍</m:t>
                                  </m:r>
                                </m:e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𝑑h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𝑑h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𝑊</m:t>
                                  </m:r>
                                </m:e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d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𝑊</m:t>
                                  </m:r>
                                </m:e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</m:oMath>
                  </m:oMathPara>
                </a14:m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𝑍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.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.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.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929" y="1075582"/>
                <a:ext cx="8539053" cy="4117987"/>
              </a:xfrm>
              <a:prstGeom prst="rect">
                <a:avLst/>
              </a:prstGeom>
              <a:blipFill>
                <a:blip r:embed="rId2"/>
                <a:stretch>
                  <a:fillRect l="-5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847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58473" y="471417"/>
                <a:ext cx="8721754" cy="60674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 algn="just">
                  <a:spcBef>
                    <a:spcPts val="600"/>
                  </a:spcBef>
                  <a:spcAft>
                    <a:spcPts val="10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produit de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Hadamard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(ou de </a:t>
                </a:r>
                <a:r>
                  <a:rPr lang="fr-FR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Schur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), noté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multiplication terme à terme. Il est noté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𝑛𝑚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𝑛𝑚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𝑛𝑚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défini par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 produit est commutatif :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  <a:tabLst>
                    <a:tab pos="3435985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  <a:tabLst>
                    <a:tab pos="3435985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∧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16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spcBef>
                    <a:spcPts val="600"/>
                  </a:spcBef>
                  <a:spcAft>
                    <a:spcPts val="10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produit de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Kronecker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aussi appelé produit direct de deux matrices ou produit de </a:t>
                </a:r>
                <a:r>
                  <a:rPr lang="fr-FR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Zehfuss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se note usuellement </a:t>
                </a:r>
                <a14:m>
                  <m:oMath xmlns:m="http://schemas.openxmlformats.org/officeDocument/2006/math"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⊗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produit défini par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𝑖𝑘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)(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𝑗𝑙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⊗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𝑘𝑙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correspond à la définition suivante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𝑘𝑙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𝑖</m:t>
                                    </m:r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Par exemple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7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9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73" y="471417"/>
                <a:ext cx="8721754" cy="6067495"/>
              </a:xfrm>
              <a:prstGeom prst="rect">
                <a:avLst/>
              </a:prstGeom>
              <a:blipFill>
                <a:blip r:embed="rId2"/>
                <a:stretch>
                  <a:fillRect l="-629" t="-602" r="-5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93397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40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697937" y="536034"/>
            <a:ext cx="3159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 niveau de la couche </a:t>
            </a:r>
            <a:r>
              <a:rPr lang="fr-FR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cachée :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749692" y="1111107"/>
                <a:ext cx="6096000" cy="280698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Rappelons que nous avons d'une part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𝑍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.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Mais aussi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.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pour terminer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692" y="1111107"/>
                <a:ext cx="6096000" cy="2806987"/>
              </a:xfrm>
              <a:prstGeom prst="rect">
                <a:avLst/>
              </a:prstGeom>
              <a:blipFill>
                <a:blip r:embed="rId2"/>
                <a:stretch>
                  <a:fillRect l="-800" t="-10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749692" y="4203450"/>
                <a:ext cx="7519952" cy="18483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Donc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sub>
                    </m:sSub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devient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𝑑𝑍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692" y="4203450"/>
                <a:ext cx="7519952" cy="1848391"/>
              </a:xfrm>
              <a:prstGeom prst="rect">
                <a:avLst/>
              </a:prstGeom>
              <a:blipFill>
                <a:blip r:embed="rId3"/>
                <a:stretch>
                  <a:fillRect l="-648" t="-198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599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41</a:t>
            </a:fld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697937" y="536034"/>
            <a:ext cx="3159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 niveau de la couche </a:t>
            </a:r>
            <a:r>
              <a:rPr lang="fr-FR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cachée :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491425" y="1114343"/>
                <a:ext cx="8874101" cy="4908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Comme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l'expression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sub>
                    </m:sSub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se simplifie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𝑅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comme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𝑐𝑎𝑐h𝑒𝑒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(1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</m:sup>
                        </m:sSub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au final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𝛻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sub>
                    </m:sSub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devient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En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introduisant un coefficient d'amortissement, l’équation devient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𝜂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u="sng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Conclusion </a:t>
                </a: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</a:p>
              <a:p>
                <a:pPr indent="365760"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𝜂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𝑑𝑊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𝜂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1425" y="1114343"/>
                <a:ext cx="8874101" cy="4908844"/>
              </a:xfrm>
              <a:prstGeom prst="rect">
                <a:avLst/>
              </a:prstGeom>
              <a:blipFill>
                <a:blip r:embed="rId2"/>
                <a:stretch>
                  <a:fillRect l="-619" t="-4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511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79255" y="1087463"/>
            <a:ext cx="9144000" cy="2387600"/>
          </a:xfrm>
        </p:spPr>
        <p:txBody>
          <a:bodyPr>
            <a:normAutofit/>
          </a:bodyPr>
          <a:lstStyle/>
          <a:p>
            <a:r>
              <a:rPr lang="fr-FR" dirty="0" smtClean="0"/>
              <a:t>Un exemple simple en python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42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9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43</a:t>
            </a:fld>
            <a:endParaRPr lang="fr-FR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277368" y="893459"/>
            <a:ext cx="1461280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977" y="586063"/>
            <a:ext cx="8764223" cy="1790950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57307" y="305032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660103"/>
              </p:ext>
            </p:extLst>
          </p:nvPr>
        </p:nvGraphicFramePr>
        <p:xfrm>
          <a:off x="3057307" y="3050326"/>
          <a:ext cx="428625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r:id="rId4" imgW="4571932" imgH="2933820" progId="Visio.Drawing.15">
                  <p:embed/>
                </p:oleObj>
              </mc:Choice>
              <mc:Fallback>
                <p:oleObj r:id="rId4" imgW="4571932" imgH="2933820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307" y="3050326"/>
                        <a:ext cx="4286250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87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44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946975" y="128522"/>
            <a:ext cx="4316060" cy="5416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# les données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fr-FR" sz="1600" b="1" dirty="0" err="1" smtClean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.array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([  [0,0,1],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[0,1,1],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[1,0,1],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[1,1,1]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])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fr-FR" sz="1600" b="1" dirty="0" err="1" smtClean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.transpose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600" b="1" dirty="0" smtClean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600" b="1" dirty="0" smtClean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"X = "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(X)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600" b="1" dirty="0" smtClean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sz="1600" b="1" dirty="0" err="1" smtClean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X_t</a:t>
            </a:r>
            <a:r>
              <a:rPr lang="fr-FR" sz="1600" b="1" dirty="0" smtClean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"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X_t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# la sortie</a:t>
            </a:r>
            <a:endParaRPr lang="fr-FR" sz="1600" b="1" dirty="0" smtClean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t = </a:t>
            </a:r>
            <a:r>
              <a:rPr lang="fr-FR" sz="1600" b="1" dirty="0" err="1" smtClean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.array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([[0,0,1,1]]).T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sz="1600" b="1" dirty="0" smtClean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"t = "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(t)</a:t>
            </a:r>
            <a:endParaRPr lang="fr-FR" sz="1600" b="1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6975" y="5525353"/>
            <a:ext cx="431606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W = 2*</a:t>
            </a:r>
            <a:r>
              <a:rPr lang="en-US" sz="1600" b="1" dirty="0" err="1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random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((3,1)) - 1</a:t>
            </a:r>
            <a:endParaRPr lang="fr-FR" sz="1600" b="1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"W = 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sz="1600" b="1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(W)</a:t>
            </a:r>
          </a:p>
        </p:txBody>
      </p:sp>
      <p:pic>
        <p:nvPicPr>
          <p:cNvPr id="5" name="Image 4"/>
          <p:cNvPicPr/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4238" y="577370"/>
            <a:ext cx="4487026" cy="54604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070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45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681728" y="1119801"/>
            <a:ext cx="609600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f(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):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1/(1+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.exp(-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df(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):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*(1-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539706" y="3138704"/>
                <a:ext cx="9814094" cy="301742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m:t>∆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  <m:t>𝑐𝑢𝑚𝑢𝑙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m:t>=0</m:t>
                      </m:r>
                    </m:oMath>
                  </m:oMathPara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Pour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i </a:t>
                </a: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allant</a:t>
                </a: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de 1 au nombre de données dans la base d'apprentissage </a:t>
                </a:r>
                <a:r>
                  <a:rPr lang="fr-FR" b="1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faire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Calculer a</a:t>
                </a:r>
                <a14:m>
                  <m:oMath xmlns:m="http://schemas.openxmlformats.org/officeDocument/2006/math"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𝑋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𝑤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onsolas" panose="020B0609020204030204" pitchFamily="49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onsolas" panose="020B0609020204030204" pitchFamily="49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Consolas" panose="020B0609020204030204" pitchFamily="49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𝑖</m:t>
                            </m:r>
                            <m:r>
                              <a:rPr lang="fr-FR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1</m:t>
                            </m:r>
                          </m:sub>
                        </m:sSub>
                      </m:e>
                    </m:nary>
                  </m:oMath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Calculer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𝑜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𝑎</m:t>
                        </m:r>
                      </m:e>
                    </m:d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=</m:t>
                    </m:r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fPr>
                      <m:num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num>
                      <m:den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1+</m:t>
                        </m:r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𝑒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fr-FR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nsolas" panose="020B0609020204030204" pitchFamily="49" charset="0"/>
                              </a:rPr>
                              <m:t>a</m:t>
                            </m:r>
                          </m:sup>
                        </m:sSup>
                      </m:den>
                    </m:f>
                  </m:oMath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Calculer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𝑑𝑓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𝑎</m:t>
                        </m:r>
                      </m:e>
                    </m:d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𝑓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 ∧(1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𝑓</m:t>
                    </m:r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)</m:t>
                    </m:r>
                  </m:oMath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Calculer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𝜀</m:t>
                        </m:r>
                      </m:e>
                      <m:sub>
                        <m:r>
                          <a:rPr lang="fr-FR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1</m:t>
                        </m:r>
                      </m:sub>
                    </m:sSub>
                    <m:r>
                      <a:rPr lang="fr-FR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−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𝑜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nsolas" panose="020B0609020204030204" pitchFamily="49" charset="0"/>
                          </a:rPr>
                          <m:t>𝑖</m:t>
                        </m:r>
                      </m:sub>
                    </m:sSub>
                  </m:oMath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fr-FR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	</a:t>
                </a:r>
                <a:r>
                  <a:rPr lang="en-US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Calculer</a:t>
                </a:r>
                <a:r>
                  <a:rPr lang="en-US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∆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onsolas" panose="020B0609020204030204" pitchFamily="49" charset="0"/>
                      </a:rPr>
                      <m:t>𝑤</m:t>
                    </m:r>
                  </m:oMath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en-US" b="1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FinPour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m:t>∆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  <m:t>𝑐𝑢𝑚𝑢𝑙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m:t>=∆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onsolas" panose="020B0609020204030204" pitchFamily="49" charset="0"/>
                            </a:rPr>
                            <m:t>𝑐𝑢𝑚𝑢𝑙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m:t>+∆</m:t>
                      </m:r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m:t>𝑤</m:t>
                      </m:r>
                    </m:oMath>
                  </m:oMathPara>
                </a14:m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1980565" algn="l"/>
                  </a:tabLst>
                </a:pPr>
                <a:r>
                  <a:rPr lang="en-US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Appliquer</a:t>
                </a:r>
                <a:r>
                  <a:rPr lang="en-US" dirty="0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 la modification des </a:t>
                </a:r>
                <a:r>
                  <a:rPr lang="en-US" dirty="0" err="1"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poids</a:t>
                </a:r>
                <a:endParaRPr lang="fr-FR" sz="2800" dirty="0">
                  <a:effectLst/>
                  <a:latin typeface="Consolas" panose="020B0609020204030204" pitchFamily="49" charset="0"/>
                  <a:ea typeface="Times New Roman" panose="02020603050405020304" pitchFamily="18" charset="0"/>
                  <a:cs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9706" y="3138704"/>
                <a:ext cx="9814094" cy="30174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403011" y="3043347"/>
            <a:ext cx="9723352" cy="322483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75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46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372764" y="1162922"/>
                <a:ext cx="7401288" cy="1703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est possible de calculer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pour toutes les entrées simultanément en utilisant l'expression matricielle suivante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 qui se traduit par :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sz="16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a = </a:t>
                </a:r>
                <a:r>
                  <a:rPr lang="fr-FR" sz="1600" dirty="0">
                    <a:solidFill>
                      <a:srgbClr val="6F008A"/>
                    </a:solidFill>
                    <a:effectLst/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np</a:t>
                </a:r>
                <a:r>
                  <a:rPr lang="fr-FR" sz="16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.dot(W.T, </a:t>
                </a:r>
                <a:r>
                  <a:rPr lang="fr-FR" sz="1600" dirty="0" err="1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X_t</a:t>
                </a:r>
                <a:r>
                  <a:rPr lang="fr-FR" sz="1600" dirty="0">
                    <a:solidFill>
                      <a:srgbClr val="000000"/>
                    </a:solidFill>
                    <a:effectLst/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2764" y="1162922"/>
                <a:ext cx="7401288" cy="1703928"/>
              </a:xfrm>
              <a:prstGeom prst="rect">
                <a:avLst/>
              </a:prstGeom>
              <a:blipFill>
                <a:blip r:embed="rId2"/>
                <a:stretch>
                  <a:fillRect l="-659" t="-2151" r="-741" b="-35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3408" y="2642933"/>
            <a:ext cx="5095512" cy="15800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582168" y="4482970"/>
                <a:ext cx="6096000" cy="135421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Ainsi	 -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0.9997=−0.165×0+0.4406×0−0.9997×1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-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0.5591=−0.165×0+0.4406×1−0.9997×1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indent="449580"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-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1.1667=−0.165×1+0.4406×0−0.9997×1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-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0.7250=−0.165×1+0.4406×1−0.9997×1</m:t>
                    </m:r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2168" y="4482970"/>
                <a:ext cx="6096000" cy="1354217"/>
              </a:xfrm>
              <a:prstGeom prst="rect">
                <a:avLst/>
              </a:prstGeom>
              <a:blipFill>
                <a:blip r:embed="rId5"/>
                <a:stretch>
                  <a:fillRect l="-900" t="-2242" b="-538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577328" y="496564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Activer le réseau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535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47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00440" y="1006688"/>
                <a:ext cx="10351566" cy="23619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suffit ensuite de calculer la dérivée pour les 4 valeurs stockées dans le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sachant que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[1]=−0.999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correspond à la première entrée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[2]=−0.5591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correspond à la deuxième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ceci pour toutes les valeurs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suffit d'appliquer la fonction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au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de réaliser un affichage du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(contenant les valeurs souhaitées) et du vecteur o contenant les valeurs obtenues.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440" y="1006688"/>
                <a:ext cx="10351566" cy="2361993"/>
              </a:xfrm>
              <a:prstGeom prst="rect">
                <a:avLst/>
              </a:prstGeom>
              <a:blipFill>
                <a:blip r:embed="rId2"/>
                <a:stretch>
                  <a:fillRect l="-530" t="-1289" r="-471" b="-309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577328" y="496564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Activer le réseau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943298" y="3649863"/>
            <a:ext cx="6096000" cy="1554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o = f(a)       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("t = ")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(t)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("o = ")</a:t>
            </a:r>
          </a:p>
          <a:p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(o)</a:t>
            </a:r>
          </a:p>
        </p:txBody>
      </p:sp>
    </p:spTree>
    <p:extLst>
      <p:ext uri="{BB962C8B-B14F-4D97-AF65-F5344CB8AC3E}">
        <p14:creationId xmlns:p14="http://schemas.microsoft.com/office/powerpoint/2010/main" val="154935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48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699945" y="640737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Calcul </a:t>
            </a:r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 l'erreur de la dérivée 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295981" y="1182721"/>
                <a:ext cx="6096000" cy="7232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180340"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∧(1−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180340"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𝑜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981" y="1182721"/>
                <a:ext cx="6096000" cy="723275"/>
              </a:xfrm>
              <a:prstGeom prst="rect">
                <a:avLst/>
              </a:prstGeom>
              <a:blipFill>
                <a:blip r:embed="rId2"/>
                <a:stretch>
                  <a:fillRect t="-4202" b="-12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-435096" y="2456405"/>
                <a:ext cx="6096000" cy="28117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1,4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𝑜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0.363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0.237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0.326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𝑜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−0.268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−0.363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0.762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0.673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35096" y="2456405"/>
                <a:ext cx="6096000" cy="2811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096000" y="1221192"/>
                <a:ext cx="6096000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(0.268;0.363;0.237;0.326)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=(0.196;0.231;0.181;0.219)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221192"/>
                <a:ext cx="6096000" cy="646331"/>
              </a:xfrm>
              <a:prstGeom prst="rect">
                <a:avLst/>
              </a:prstGeom>
              <a:blipFill>
                <a:blip r:embed="rId4"/>
                <a:stretch>
                  <a:fillRect b="-75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096000" y="2516879"/>
                <a:ext cx="6096000" cy="28160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r>
                        <a:rPr lang="fr-FR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𝑑𝑓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,4,1</m:t>
                              </m:r>
                            </m:sub>
                          </m:sSub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−0.268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−0.363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0.762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 0.673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0.231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0.181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0.219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−0.052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−0.084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0.138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 0.148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516879"/>
                <a:ext cx="6096000" cy="28160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8"/>
          <p:cNvCxnSpPr/>
          <p:nvPr/>
        </p:nvCxnSpPr>
        <p:spPr>
          <a:xfrm>
            <a:off x="5660904" y="1221192"/>
            <a:ext cx="34901" cy="501906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0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49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59733" y="529054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Calcul de l'erreur de la dérivée 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646828" y="1291382"/>
            <a:ext cx="4239279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epsilon  = t -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o.T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    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          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"epsilon 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(epsilon 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# le delta = dérivée x erreur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derivee_de_f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df(o)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derivee_de_f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derivee_de_f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 = epsilon*df(o).T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"delta 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(delta)</a:t>
            </a:r>
          </a:p>
        </p:txBody>
      </p:sp>
      <p:pic>
        <p:nvPicPr>
          <p:cNvPr id="5" name="Image 4"/>
          <p:cNvPicPr/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884269" y="529053"/>
            <a:ext cx="5548553" cy="552971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193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917196" y="544643"/>
                <a:ext cx="8923089" cy="47028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multiplication de Kronecker donne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26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13</m:t>
                          </m:r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27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Autre exemple 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9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Notons que ce produit n’est pas commutatif. </a:t>
                </a:r>
              </a:p>
              <a:p>
                <a:pPr marL="342900" lvl="0" indent="-342900" algn="just">
                  <a:spcBef>
                    <a:spcPts val="60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une fonction d’une variable réelle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une matrice, alors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matrice dont les coefficients sont les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marL="342900" lvl="0" indent="-342900" algn="just">
                  <a:spcAft>
                    <a:spcPts val="10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une fonction d’une variable réelle dérivable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une matrice dérivable alors :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begChr m:val="["/>
                          <m:endChr m:val="]"/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d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)∧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𝑑𝐴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spcBef>
                    <a:spcPts val="60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sont des matrices de mêmes dimensions,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matrice obtenue en concaténant les colonnes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à la suite des colonnes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c’est-à-dire que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⨂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⨂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marL="342900" lvl="0" indent="-342900" algn="just">
                  <a:spcAft>
                    <a:spcPts val="100"/>
                  </a:spcAft>
                  <a:buFont typeface="Symbol" panose="05050102010706020507" pitchFamily="18" charset="2"/>
                  <a:buChar char=""/>
                  <a:tabLst>
                    <a:tab pos="18034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une matrice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un scalaire,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𝛼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désigne le produit de chaque élément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par le scalaire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196" y="544643"/>
                <a:ext cx="8923089" cy="4702826"/>
              </a:xfrm>
              <a:prstGeom prst="rect">
                <a:avLst/>
              </a:prstGeom>
              <a:blipFill>
                <a:blip r:embed="rId2"/>
                <a:stretch>
                  <a:fillRect l="-546" t="-648" r="-615" b="-103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47740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50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24754" y="453162"/>
                <a:ext cx="1938095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calcul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3,1</m:t>
                        </m:r>
                      </m:sub>
                    </m:sSub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54" y="453162"/>
                <a:ext cx="1938095" cy="381515"/>
              </a:xfrm>
              <a:prstGeom prst="rect">
                <a:avLst/>
              </a:prstGeom>
              <a:blipFill>
                <a:blip r:embed="rId2"/>
                <a:stretch>
                  <a:fillRect l="-2516" t="-7937" b="-206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796715" y="1162744"/>
                <a:ext cx="6096000" cy="31336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2</a:t>
                </a:r>
                <a:r>
                  <a:rPr lang="fr-FR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ième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dimension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correspond, en réalité, aux différents items stockés dans la base de connaissance. Ainsi 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−0.052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−0.084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0.138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     0.148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0.286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0.063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0.149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715" y="1162744"/>
                <a:ext cx="6096000" cy="3133615"/>
              </a:xfrm>
              <a:prstGeom prst="rect">
                <a:avLst/>
              </a:prstGeom>
              <a:blipFill>
                <a:blip r:embed="rId3"/>
                <a:stretch>
                  <a:fillRect l="-900" r="-8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2671072" y="4338756"/>
            <a:ext cx="6096000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# mise a jour des poids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</a:t>
            </a:r>
            <a:r>
              <a:rPr lang="fr-FR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.dot(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X,delta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"W = 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(W)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70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51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26402" y="502023"/>
                <a:ext cx="2120837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Mise à jour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</m:sSub>
                  </m:oMath>
                </a14:m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02" y="502023"/>
                <a:ext cx="2120837" cy="381515"/>
              </a:xfrm>
              <a:prstGeom prst="rect">
                <a:avLst/>
              </a:prstGeom>
              <a:blipFill>
                <a:blip r:embed="rId2"/>
                <a:stretch>
                  <a:fillRect l="-2299" t="-7937" r="-1437" b="-206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28312" y="1693150"/>
                <a:ext cx="6096000" cy="185230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−0.165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0.440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−0.999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0.286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0.063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0.149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0.121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0.503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−0.850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312" y="1693150"/>
                <a:ext cx="6096000" cy="18523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33424" y="502023"/>
            <a:ext cx="3432697" cy="56852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244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52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725047" y="502023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Le code complet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87456" y="166832"/>
            <a:ext cx="6096000" cy="16004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import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numpy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f(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):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1/(1+</a:t>
            </a:r>
            <a:r>
              <a:rPr lang="en-US" sz="14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.exp(-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df(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):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*(1-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87456" y="1767270"/>
            <a:ext cx="6096000" cy="37548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les données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fr-FR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.array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([  [0,0,1],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[0,1,1],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[1,0,1],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[1,1,1]])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 smtClean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400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 </a:t>
            </a:r>
            <a:r>
              <a:rPr lang="fr-FR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.transpose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4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"X = 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4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fr-FR" sz="14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4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smtClean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</a:t>
            </a:r>
            <a:r>
              <a:rPr lang="fr-FR" sz="14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 sortie            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 = </a:t>
            </a:r>
            <a:r>
              <a:rPr lang="fr-FR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.array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([[0,0,1,1]]).T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"t = "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(t)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smtClean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</a:t>
            </a:r>
            <a:r>
              <a:rPr lang="fr-FR" sz="14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initialisation du générateur de nombres aléatoires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</a:t>
            </a:r>
            <a:r>
              <a:rPr lang="fr-FR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random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.seed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(1)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87456" y="5490518"/>
            <a:ext cx="6096000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4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initialisation </a:t>
            </a:r>
            <a:r>
              <a:rPr lang="fr-FR" sz="1400" dirty="0" err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aleatoire</a:t>
            </a:r>
            <a:r>
              <a:rPr lang="fr-FR" sz="14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des poids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 = 2*</a:t>
            </a:r>
            <a:r>
              <a:rPr lang="en-US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</a:t>
            </a:r>
            <a:r>
              <a:rPr lang="en-US" sz="1400" dirty="0" err="1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random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.random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((3,1)) - 1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"W = 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 (W)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29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53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311780" y="645925"/>
            <a:ext cx="6096000" cy="54476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iter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range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(1000):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évaluation pour toutes les entrées simultanément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"W_T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(W.T)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fr-FR" sz="12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a = </a:t>
            </a:r>
            <a:r>
              <a:rPr lang="fr-FR" sz="12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.dot(W.T, </a:t>
            </a:r>
            <a:r>
              <a:rPr lang="fr-FR" sz="12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"a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(a)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"on aurait obtenu la </a:t>
            </a:r>
            <a:r>
              <a:rPr lang="fr-FR" sz="12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meme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chose en faisant a = </a:t>
            </a:r>
            <a:r>
              <a:rPr lang="fr-FR" sz="12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x^T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* W"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"a2 est alors un vecteur colonne"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a2 = </a:t>
            </a:r>
            <a:r>
              <a:rPr lang="en-US" sz="12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.dot(</a:t>
            </a:r>
            <a:r>
              <a:rPr lang="en-US" sz="12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W) 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print (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"a2 = 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(a2)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# donne la valeur du neurone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o = f(a)        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"t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(t)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"o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(o)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erreur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epsilon  = t - 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o.T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 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"epsilon 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00946" y="645925"/>
            <a:ext cx="5423579" cy="56323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(epsilon 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le delta = dérivée x erreur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derivee_de_f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df(o)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fr-FR" sz="12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derivee_de_f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derivee_de_f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delta =  epsilon*df(o).T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"delta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(delta)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 indent="180340"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mise à jour des poids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"mise a jour des poids"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fr-FR" sz="12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"delta = "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(delta)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Delta_W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fr-FR" sz="12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.dot(</a:t>
            </a:r>
            <a:r>
              <a:rPr lang="fr-FR" sz="12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,delta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 (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2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Delta_W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print 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Delta_W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print (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"W = 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print (W)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W = W +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Delta_W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print (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"W = 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fr-FR" sz="12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(W)</a:t>
            </a:r>
            <a:endParaRPr lang="fr-FR" sz="12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95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54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2398846" y="896079"/>
            <a:ext cx="6096000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évaluation pour toutes les entrées simultanément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 = </a:t>
            </a:r>
            <a:r>
              <a:rPr lang="fr-FR" sz="1600" dirty="0">
                <a:solidFill>
                  <a:srgbClr val="6F008A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np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.dot(W.T, </a:t>
            </a:r>
            <a:r>
              <a:rPr lang="fr-FR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X_t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# donne la valeur du neurone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 = f(a)        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"t = "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(t)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"o = "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(o)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fr-FR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"fin"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fr-FR" sz="1600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82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51774" y="170171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Un exemple simple en python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b="1" dirty="0" smtClean="0">
                <a:solidFill>
                  <a:srgbClr val="FF0000"/>
                </a:solidFill>
              </a:rPr>
              <a:t>Les résultats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55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2696" y="75472"/>
            <a:ext cx="1792555" cy="150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7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56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56086" y="279977"/>
                <a:ext cx="6096000" cy="923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À la fin de la première itération, les valeurs obtenues en sortie du réseau sont assez éloignées des valeurs recherchées.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=(0.29;0.41;0.325;0.443) 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86" y="279977"/>
                <a:ext cx="6096000" cy="923330"/>
              </a:xfrm>
              <a:prstGeom prst="rect">
                <a:avLst/>
              </a:prstGeom>
              <a:blipFill>
                <a:blip r:embed="rId2"/>
                <a:stretch>
                  <a:fillRect l="-800" t="-3974" r="-900" b="-52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6235" y="407534"/>
            <a:ext cx="3347566" cy="31282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56086" y="2889450"/>
                <a:ext cx="6096000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Après 1 000 itérations environ, le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donne des valeurs tout à fait convenables </a:t>
                </a:r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86" y="2889450"/>
                <a:ext cx="6096000" cy="646331"/>
              </a:xfrm>
              <a:prstGeom prst="rect">
                <a:avLst/>
              </a:prstGeom>
              <a:blipFill>
                <a:blip r:embed="rId5"/>
                <a:stretch>
                  <a:fillRect l="-800" t="-5660" b="-132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721911" y="3535781"/>
                <a:ext cx="34013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fr-FR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0">
                              <a:latin typeface="Cambria Math" panose="02040503050406030204" pitchFamily="18" charset="0"/>
                            </a:rPr>
                            <m:t>0.031;0.025;0.979;0.974</m:t>
                          </m:r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911" y="3535781"/>
                <a:ext cx="340137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7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0336" y="4066540"/>
            <a:ext cx="3734435" cy="26549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211" y="4716426"/>
            <a:ext cx="7317634" cy="117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5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79255" y="1087463"/>
            <a:ext cx="9144000" cy="2387600"/>
          </a:xfrm>
        </p:spPr>
        <p:txBody>
          <a:bodyPr>
            <a:normAutofit/>
          </a:bodyPr>
          <a:lstStyle/>
          <a:p>
            <a:r>
              <a:rPr lang="fr-FR" dirty="0" smtClean="0"/>
              <a:t>Un exemple en python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57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4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58</a:t>
            </a:fld>
            <a:endParaRPr lang="fr-FR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54341" y="5536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723780"/>
              </p:ext>
            </p:extLst>
          </p:nvPr>
        </p:nvGraphicFramePr>
        <p:xfrm>
          <a:off x="654341" y="553673"/>
          <a:ext cx="432435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r:id="rId3" imgW="5467363" imgH="4715010" progId="Visio.Drawing.15">
                  <p:embed/>
                </p:oleObj>
              </mc:Choice>
              <mc:Fallback>
                <p:oleObj r:id="rId3" imgW="5467363" imgH="471501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341" y="553673"/>
                        <a:ext cx="4324350" cy="373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257800" y="553673"/>
                <a:ext cx="6096000" cy="262494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réseau est décrit par l'intermédiaire de 2 matrices qui donnent les poids des différents arcs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3,2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0.2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donc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3,2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0.2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53673"/>
                <a:ext cx="6096000" cy="2624949"/>
              </a:xfrm>
              <a:prstGeom prst="rect">
                <a:avLst/>
              </a:prstGeom>
              <a:blipFill>
                <a:blip r:embed="rId5"/>
                <a:stretch>
                  <a:fillRect l="-900" t="-1395" r="-8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346584" y="3337997"/>
                <a:ext cx="6096000" cy="21114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Soit une donnée d'entrée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soit la donnée de sortie souhaitée (la bonne réponse) </a:t>
                </a:r>
                <a:b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0.7</m:t>
                              </m:r>
                            </m:e>
                          </m:mr>
                        </m:m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Il faut remarquer ici que le vecteur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un vecteur colonne.</a:t>
                </a:r>
                <a:endParaRPr lang="fr-FR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584" y="3337997"/>
                <a:ext cx="6096000" cy="2111475"/>
              </a:xfrm>
              <a:prstGeom prst="rect">
                <a:avLst/>
              </a:prstGeom>
              <a:blipFill>
                <a:blip r:embed="rId6"/>
                <a:stretch>
                  <a:fillRect l="-800" r="-500" b="-34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29250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59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858473" y="522117"/>
                <a:ext cx="6112777" cy="2581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2">
                  <a:spcBef>
                    <a:spcPts val="600"/>
                  </a:spcBef>
                  <a:spcAft>
                    <a:spcPts val="0"/>
                  </a:spcAft>
                  <a:tabLst>
                    <a:tab pos="2978150" algn="l"/>
                  </a:tabLst>
                </a:pPr>
                <a:r>
                  <a:rPr lang="fr-FR" sz="1600" b="1" i="1" dirty="0">
                    <a:latin typeface="Arial Narrow" panose="020B0606020202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Calculs sur la couche cachée </a:t>
                </a:r>
              </a:p>
              <a:p>
                <a:pPr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Les calculs à faire sur la couche cachée sont ceux présentés dans la section précédente.</a:t>
                </a:r>
              </a:p>
              <a:p>
                <a:pPr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𝑋</m:t>
                      </m:r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1.0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fr-FR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sz="1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sz="1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sz="1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−1.4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=0.802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sz="1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sz="1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sz="1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−1.0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73" y="522117"/>
                <a:ext cx="6112777" cy="2581809"/>
              </a:xfrm>
              <a:prstGeom prst="rect">
                <a:avLst/>
              </a:prstGeom>
              <a:blipFill>
                <a:blip r:embed="rId2"/>
                <a:stretch>
                  <a:fillRect l="-598" t="-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410275" y="420061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8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# Couche numéro 1 : couche cachée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"couche 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cachee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..."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W_t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(W.T)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"X= 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print(X)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 = 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.dot(W.T, X)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h = f(b)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apres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calcul :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"b=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(b)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"h=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(h)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2805983" y="3103926"/>
            <a:ext cx="2537804" cy="348254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9951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 neurone… un seul !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9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60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39693" y="385379"/>
                <a:ext cx="6096000" cy="303365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Pour la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couche de sortie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les calculs sont similaires et sont réalisés avec les variables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0.226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0.533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0.839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0.226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0.533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0.839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−0.226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=0.556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−0.533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=0.630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fr-FR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−0.839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=0.699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0.556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0.630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0.698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93" y="385379"/>
                <a:ext cx="6096000" cy="3033651"/>
              </a:xfrm>
              <a:prstGeom prst="rect">
                <a:avLst/>
              </a:prstGeom>
              <a:blipFill>
                <a:blip r:embed="rId2"/>
                <a:stretch>
                  <a:fillRect l="-900" t="-1004" r="-8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290032" y="483221"/>
            <a:ext cx="4446166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"Z=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(Z)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Z_t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(Z.T)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"h= 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 (h)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a = 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.dot(Z.T, h)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o = f(a)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"a=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(a)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"o=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(o)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886012" y="3419030"/>
            <a:ext cx="2436028" cy="311599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40885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61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11853" y="505287"/>
                <a:ext cx="6096000" cy="13844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calcul de l'erreur de sortie est la différence entre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(la valeur souhaitée) et la valeur obtenue.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𝑡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−0.456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−0.330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0.001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53" y="505287"/>
                <a:ext cx="6096000" cy="1384482"/>
              </a:xfrm>
              <a:prstGeom prst="rect">
                <a:avLst/>
              </a:prstGeom>
              <a:blipFill>
                <a:blip r:embed="rId2"/>
                <a:stretch>
                  <a:fillRect l="-800" t="-2643" r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6420374" y="505287"/>
            <a:ext cx="5483603" cy="1554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"Calcul de l'erreur en sortie"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epsilon = t - o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"epsilon 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(epsilon)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0912" y="2674585"/>
            <a:ext cx="4591575" cy="219103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80875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62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47413" y="571075"/>
                <a:ext cx="6096000" cy="11019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calcul de la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dérivée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donne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∧</m:t>
                      </m:r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413" y="571075"/>
                <a:ext cx="6096000" cy="1101905"/>
              </a:xfrm>
              <a:prstGeom prst="rect">
                <a:avLst/>
              </a:prstGeom>
              <a:blipFill>
                <a:blip r:embed="rId2"/>
                <a:stretch>
                  <a:fillRect l="-800" t="-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98415" y="2006499"/>
                <a:ext cx="6096000" cy="135421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 qui correspond à un simple appel à la fonction </a:t>
                </a:r>
                <a14:m>
                  <m:oMath xmlns:m="http://schemas.openxmlformats.org/officeDocument/2006/math"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()</m:t>
                    </m:r>
                  </m:oMath>
                </a14:m>
                <a:endParaRPr lang="fr-FR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vecteur_derivee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</a:t>
                </a: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df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(a)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print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fr-FR" dirty="0">
                    <a:solidFill>
                      <a:srgbClr val="A31515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"</a:t>
                </a:r>
                <a:r>
                  <a:rPr lang="fr-FR" dirty="0" err="1">
                    <a:solidFill>
                      <a:srgbClr val="A31515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vecteur_derivee</a:t>
                </a:r>
                <a:r>
                  <a:rPr lang="fr-FR" dirty="0">
                    <a:solidFill>
                      <a:srgbClr val="A31515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"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</a:p>
              <a:p>
                <a:pPr>
                  <a:spcAft>
                    <a:spcPts val="60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print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vecteur_derivee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15" y="2006499"/>
                <a:ext cx="6096000" cy="1354217"/>
              </a:xfrm>
              <a:prstGeom prst="rect">
                <a:avLst/>
              </a:prstGeom>
              <a:blipFill>
                <a:blip r:embed="rId3"/>
                <a:stretch>
                  <a:fillRect l="-800" t="-2252" b="-6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600426" y="2006499"/>
            <a:ext cx="3653387" cy="268069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0525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63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47413" y="571075"/>
                <a:ext cx="6096000" cy="11019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calcul de la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dérivée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donne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∧</m:t>
                      </m:r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413" y="571075"/>
                <a:ext cx="6096000" cy="1101905"/>
              </a:xfrm>
              <a:prstGeom prst="rect">
                <a:avLst/>
              </a:prstGeom>
              <a:blipFill>
                <a:blip r:embed="rId2"/>
                <a:stretch>
                  <a:fillRect l="-800" t="-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98415" y="2006499"/>
                <a:ext cx="6096000" cy="135421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 qui correspond à un simple appel à la fonction </a:t>
                </a:r>
                <a14:m>
                  <m:oMath xmlns:m="http://schemas.openxmlformats.org/officeDocument/2006/math"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()</m:t>
                    </m:r>
                  </m:oMath>
                </a14:m>
                <a:endParaRPr lang="fr-FR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vecteur_derivee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</a:t>
                </a: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df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(a)</a:t>
                </a:r>
              </a:p>
              <a:p>
                <a:pPr>
                  <a:spcAft>
                    <a:spcPts val="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print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fr-FR" dirty="0">
                    <a:solidFill>
                      <a:srgbClr val="A31515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"</a:t>
                </a:r>
                <a:r>
                  <a:rPr lang="fr-FR" dirty="0" err="1">
                    <a:solidFill>
                      <a:srgbClr val="A31515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vecteur_derivee</a:t>
                </a:r>
                <a:r>
                  <a:rPr lang="fr-FR" dirty="0">
                    <a:solidFill>
                      <a:srgbClr val="A31515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= "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</a:p>
              <a:p>
                <a:pPr>
                  <a:spcAft>
                    <a:spcPts val="600"/>
                  </a:spcAft>
                  <a:tabLst>
                    <a:tab pos="180340" algn="l"/>
                    <a:tab pos="540385" algn="l"/>
                    <a:tab pos="900430" algn="l"/>
                    <a:tab pos="1260475" algn="l"/>
                    <a:tab pos="162052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print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 (</a:t>
                </a:r>
                <a:r>
                  <a:rPr lang="fr-FR" dirty="0" err="1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vecteur_derivee</a:t>
                </a:r>
                <a:r>
                  <a:rPr lang="fr-FR" dirty="0">
                    <a:solidFill>
                      <a:srgbClr val="000000"/>
                    </a:solidFill>
                    <a:latin typeface="Consolas" panose="020B0609020204030204" pitchFamily="49" charset="0"/>
                    <a:ea typeface="Times New Roman" panose="02020603050405020304" pitchFamily="18" charset="0"/>
                    <a:cs typeface="Consolas" panose="020B0609020204030204" pitchFamily="49" charset="0"/>
                  </a:rPr>
                  <a:t>)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15" y="2006499"/>
                <a:ext cx="6096000" cy="1354217"/>
              </a:xfrm>
              <a:prstGeom prst="rect">
                <a:avLst/>
              </a:prstGeom>
              <a:blipFill>
                <a:blip r:embed="rId3"/>
                <a:stretch>
                  <a:fillRect l="-800" t="-2252" b="-6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600426" y="2006499"/>
            <a:ext cx="3653387" cy="268069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4187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64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90694" y="652635"/>
                <a:ext cx="6096000" cy="17761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2" algn="just">
                  <a:spcBef>
                    <a:spcPts val="600"/>
                  </a:spcBef>
                  <a:spcAft>
                    <a:spcPts val="0"/>
                  </a:spcAft>
                  <a:tabLst>
                    <a:tab pos="2978150" algn="l"/>
                  </a:tabLst>
                </a:pPr>
                <a:r>
                  <a:rPr lang="fr-FR" b="1" i="1" dirty="0">
                    <a:latin typeface="Arial Narrow" panose="020B0606020202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Calculs concernant la couche de sortie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terme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correspond au produit de </a:t>
                </a:r>
                <a14:m>
                  <m:oMath xmlns:m="http://schemas.openxmlformats.org/officeDocument/2006/math"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fr-FR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qui est une multiplication terme à terme.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)∧</m:t>
                      </m:r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𝜖</m:t>
                      </m:r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−0.45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−0.330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0.0016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94" y="652635"/>
                <a:ext cx="6096000" cy="1776127"/>
              </a:xfrm>
              <a:prstGeom prst="rect">
                <a:avLst/>
              </a:prstGeom>
              <a:blipFill>
                <a:blip r:embed="rId2"/>
                <a:stretch>
                  <a:fillRect l="-800" t="-1718" r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485776" y="652635"/>
            <a:ext cx="4359479" cy="13542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Cette opération s'exprime avec l'opérateur * :</a:t>
            </a: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 =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df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(a) * epsilon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"delta=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(delta)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3342911" y="2823212"/>
            <a:ext cx="3880010" cy="321686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13181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65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87896" y="642095"/>
                <a:ext cx="10486239" cy="52979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En multipliant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𝐼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avec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selon la multiplication de Kronecker,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⨂ 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, cela donne une matrice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c'est-à-dire une matrice de taille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(3;2)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dont les 2 colonnes sont égales à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⨂ 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s'agit ensuite de réaliser un produit terme à terme entre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3,2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b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(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𝐼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⨂ 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(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−0.1126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−0.1126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−0.00770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−0.00770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0.0003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−0.0225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0.0308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896" y="642095"/>
                <a:ext cx="10486239" cy="5297989"/>
              </a:xfrm>
              <a:prstGeom prst="rect">
                <a:avLst/>
              </a:prstGeom>
              <a:blipFill>
                <a:blip r:embed="rId2"/>
                <a:stretch>
                  <a:fillRect l="-523" t="-230" r="-4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04074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66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31972" y="501650"/>
                <a:ext cx="6096000" cy="12380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faut noter que la multiplication que Python interprète "correctement" la multiplication terme à terme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entre la matrice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(3;2)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la matrice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(3;1)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en dupliquant automatiquement la matrice colonne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</m:oMath>
                </a14:m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72" y="501650"/>
                <a:ext cx="6096000" cy="1238031"/>
              </a:xfrm>
              <a:prstGeom prst="rect">
                <a:avLst/>
              </a:prstGeom>
              <a:blipFill>
                <a:blip r:embed="rId2"/>
                <a:stretch>
                  <a:fillRect l="-900" t="-2463" r="-800" b="-54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631972" y="2006074"/>
            <a:ext cx="6096000" cy="10002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 = Z.T * delta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"R=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print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(R)</a:t>
            </a:r>
            <a:endParaRPr lang="fr-FR" dirty="0"/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4377" y="2726512"/>
            <a:ext cx="6296478" cy="284377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35629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67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90694" y="633242"/>
                <a:ext cx="7919906" cy="2747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correction des poids de la couche de sortie obéit à la formule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/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)×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sSubSup>
                          <m:sSub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1,3</m:t>
                            </m:r>
                          </m:sub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𝑠𝑜𝑟𝑡𝑖𝑒</m:t>
                            </m:r>
                          </m:sup>
                        </m:sSubSup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0.731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×(−0.1126; −0.00077;0.0003)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donc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2,3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−0.090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−0.061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−0.082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−0.056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94" y="633242"/>
                <a:ext cx="7919906" cy="2747483"/>
              </a:xfrm>
              <a:prstGeom prst="rect">
                <a:avLst/>
              </a:prstGeom>
              <a:blipFill>
                <a:blip r:embed="rId2"/>
                <a:stretch>
                  <a:fillRect l="-615" t="-13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90694" y="3765542"/>
                <a:ext cx="6096000" cy="735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Ceci se traduit par un appel à la méthode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np.dot()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qui multiplie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sSubSup>
                          <m:sSub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1,3</m:t>
                            </m:r>
                          </m:sub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𝑠𝑜𝑟𝑡𝑖𝑒</m:t>
                            </m:r>
                          </m:sup>
                        </m:sSubSup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94" y="3765542"/>
                <a:ext cx="6096000" cy="735330"/>
              </a:xfrm>
              <a:prstGeom prst="rect">
                <a:avLst/>
              </a:prstGeom>
              <a:blipFill>
                <a:blip r:embed="rId3"/>
                <a:stretch>
                  <a:fillRect l="-800" t="-5000" r="-900"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690693" y="4784586"/>
            <a:ext cx="7480183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"Variation des poids de la couche de sortie... 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delta_Z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.dot(h, 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delta.T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delta_Z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delta_Z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</p:txBody>
      </p:sp>
      <p:pic>
        <p:nvPicPr>
          <p:cNvPr id="6" name="Image 5"/>
          <p:cNvPicPr/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26447" y="1958194"/>
            <a:ext cx="4104640" cy="1706245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Flèche droite 6"/>
          <p:cNvSpPr/>
          <p:nvPr/>
        </p:nvSpPr>
        <p:spPr>
          <a:xfrm rot="19468965">
            <a:off x="7681672" y="402769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94090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68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64191" y="619355"/>
                <a:ext cx="6096000" cy="171002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Au final il faut modifier les poids 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2,3</m:t>
                        </m:r>
                      </m:sub>
                      <m:sup/>
                    </m:sSubSup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−0.090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−0.061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−0.082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−0.056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0.2383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0.5003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0.1177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0.3437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En Python, il s'agit d'une simple addition :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91" y="619355"/>
                <a:ext cx="6096000" cy="1710020"/>
              </a:xfrm>
              <a:prstGeom prst="rect">
                <a:avLst/>
              </a:prstGeom>
              <a:blipFill>
                <a:blip r:embed="rId2"/>
                <a:stretch>
                  <a:fillRect l="-800" t="-357" b="-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464191" y="2669607"/>
            <a:ext cx="609600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Z = Z +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delta_Z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(Z)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2028831" y="3745326"/>
            <a:ext cx="5479316" cy="243736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03158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69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17196" y="573401"/>
                <a:ext cx="6096000" cy="22717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Calculs concernant la couche cachée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Nous avons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0.030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donc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3,2</m:t>
                              </m:r>
                            </m:sub>
                          </m:sSub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−0023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0.030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196" y="573401"/>
                <a:ext cx="6096000" cy="2271712"/>
              </a:xfrm>
              <a:prstGeom prst="rect">
                <a:avLst/>
              </a:prstGeom>
              <a:blipFill>
                <a:blip r:embed="rId2"/>
                <a:stretch>
                  <a:fillRect l="-800" t="-134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3496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</a:t>
            </a:fld>
            <a:endParaRPr lang="fr-FR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360140" y="1946188"/>
            <a:ext cx="152988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856349"/>
              </p:ext>
            </p:extLst>
          </p:nvPr>
        </p:nvGraphicFramePr>
        <p:xfrm>
          <a:off x="759939" y="1275613"/>
          <a:ext cx="6767009" cy="3101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3" imgW="4793023" imgH="2217456" progId="Visio.Drawing.15">
                  <p:embed/>
                </p:oleObj>
              </mc:Choice>
              <mc:Fallback>
                <p:oleObj r:id="rId3" imgW="4793023" imgH="221745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939" y="1275613"/>
                        <a:ext cx="6767009" cy="31015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659309" y="321961"/>
            <a:ext cx="1918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/>
              <a:t>Un neurone</a:t>
            </a:r>
            <a:endParaRPr lang="fr-F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742851" y="3930906"/>
                <a:ext cx="2182136" cy="6173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fr-FR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fr-FR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i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fr-FR" i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2851" y="3930906"/>
                <a:ext cx="2182136" cy="61734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8610600" y="4863069"/>
                <a:ext cx="256692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]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fr-FR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fr-FR" i="0">
                              <a:latin typeface="Cambria Math" panose="02040503050406030204" pitchFamily="18" charset="0"/>
                            </a:rPr>
                            <m:t>.[1−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4863069"/>
                <a:ext cx="2566921" cy="369332"/>
              </a:xfrm>
              <a:prstGeom prst="rect">
                <a:avLst/>
              </a:prstGeom>
              <a:blipFill>
                <a:blip r:embed="rId6"/>
                <a:stretch>
                  <a:fillRect t="-128333" r="-16865" b="-19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6497678" y="5492994"/>
                <a:ext cx="52589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Par conséquent,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𝑑𝑓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1−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puisque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d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7678" y="5492994"/>
                <a:ext cx="5258940" cy="369332"/>
              </a:xfrm>
              <a:prstGeom prst="rect">
                <a:avLst/>
              </a:prstGeom>
              <a:blipFill>
                <a:blip r:embed="rId7"/>
                <a:stretch>
                  <a:fillRect l="-1043" t="-9836" b="-229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809735" y="1093219"/>
                <a:ext cx="6096000" cy="12398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valeur de sortie du neurone est définie par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qui dépend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(la donnée d'entrée) et des poids des arcs (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𝑤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), de sorte que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𝑤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nary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où la fonction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fonction de transfert.</a:t>
                </a:r>
                <a:endParaRPr lang="fr-FR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9735" y="1093219"/>
                <a:ext cx="6096000" cy="1239827"/>
              </a:xfrm>
              <a:prstGeom prst="rect">
                <a:avLst/>
              </a:prstGeom>
              <a:blipFill>
                <a:blip r:embed="rId8"/>
                <a:stretch>
                  <a:fillRect l="-800" t="-2451" b="-323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671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70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22913" y="285330"/>
                <a:ext cx="6096000" cy="282397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1 : Calcul de l'erreur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 calcul de l'erreur sur l'entrée des neurones de la couche cachée se fait via la somme des colonnes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−0023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0.030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0.0002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s'agit en fait de sommer les arcs entrants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sur chaque sommet :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−0.0531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13" y="285330"/>
                <a:ext cx="6096000" cy="2823978"/>
              </a:xfrm>
              <a:prstGeom prst="rect">
                <a:avLst/>
              </a:prstGeom>
              <a:blipFill>
                <a:blip r:embed="rId2"/>
                <a:stretch>
                  <a:fillRect l="-900" t="-1296" r="-8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606803" y="3599646"/>
            <a:ext cx="6096000" cy="29392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"Calcul de l'erreur de la couche 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cachee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 = </a:t>
            </a:r>
            <a:r>
              <a:rPr lang="en-US" dirty="0" err="1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.array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 [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               [1, 1, 1],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             ] ).T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epsilon_cachee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.dot(R.T, I)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epsilon_cachee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: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print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epsilon_cachee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dirty="0"/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7299616" y="3842601"/>
            <a:ext cx="4387850" cy="182372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Flèche droite 5"/>
          <p:cNvSpPr/>
          <p:nvPr/>
        </p:nvSpPr>
        <p:spPr>
          <a:xfrm>
            <a:off x="6056851" y="4630723"/>
            <a:ext cx="880844" cy="5788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49349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71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56470" y="578116"/>
                <a:ext cx="6096000" cy="165827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2 : Calcul de l'erreur sur l'entrée des neurones de la couche de sortie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é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)∧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0.158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0.196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−0.0342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−0.0531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é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)∧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−0.0054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−0.0104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470" y="578116"/>
                <a:ext cx="6096000" cy="1658274"/>
              </a:xfrm>
              <a:prstGeom prst="rect">
                <a:avLst/>
              </a:prstGeom>
              <a:blipFill>
                <a:blip r:embed="rId2"/>
                <a:stretch>
                  <a:fillRect l="-800" t="-2206" r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497746" y="2577004"/>
            <a:ext cx="6666451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"Calcul de l'erreur sur la couche 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cachee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delta_cachee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df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(h) *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epsilon_cachee</a:t>
            </a:r>
            <a:endParaRPr lang="fr-FR" dirty="0">
              <a:solidFill>
                <a:srgbClr val="000000"/>
              </a:solidFill>
              <a:latin typeface="Consolas" panose="020B0609020204030204" pitchFamily="49" charset="0"/>
              <a:ea typeface="Times New Roman" panose="02020603050405020304" pitchFamily="18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delta_cachee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delta_cachee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8134635" y="2577004"/>
            <a:ext cx="3651897" cy="141615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Flèche droite 5"/>
          <p:cNvSpPr/>
          <p:nvPr/>
        </p:nvSpPr>
        <p:spPr>
          <a:xfrm>
            <a:off x="6880733" y="307335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9554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72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64191" y="636857"/>
                <a:ext cx="6096000" cy="253069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Étape 3 : Calcul des nouveaux poids sur la couche cachée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𝑋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⊗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2,1</m:t>
                              </m:r>
                            </m:sub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𝑐𝑎𝑐h𝑒𝑒</m:t>
                              </m:r>
                            </m:sup>
                          </m:sSubSup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⊗(−0.0054; −0.0104)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3,2</m:t>
                          </m:r>
                        </m:sub>
                        <m:sup/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−0.0054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−0.0104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−0.0108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−0.0209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−0.0163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−0.0313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91" y="636857"/>
                <a:ext cx="6096000" cy="2530693"/>
              </a:xfrm>
              <a:prstGeom prst="rect">
                <a:avLst/>
              </a:prstGeom>
              <a:blipFill>
                <a:blip r:embed="rId2"/>
                <a:stretch>
                  <a:fillRect l="-800" t="-12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32639" y="3399591"/>
            <a:ext cx="6096000" cy="3139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"Variation des poids de la couche 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cachee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...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"X=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(X)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delta_cachee.T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delta_cachee.T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</a:t>
            </a:r>
            <a:r>
              <a:rPr lang="fr-FR" dirty="0">
                <a:solidFill>
                  <a:srgbClr val="6F008A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np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.dot(X, 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delta_cachee.T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fr-FR" dirty="0" err="1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fr-FR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= "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  <a:p>
            <a:pPr>
              <a:spcAft>
                <a:spcPts val="600"/>
              </a:spcAft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 (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delta_W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</a:t>
            </a:r>
          </a:p>
        </p:txBody>
      </p:sp>
      <p:pic>
        <p:nvPicPr>
          <p:cNvPr id="5" name="Image 4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32820" y="3629911"/>
            <a:ext cx="2771775" cy="233299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Flèche droite 5"/>
          <p:cNvSpPr/>
          <p:nvPr/>
        </p:nvSpPr>
        <p:spPr>
          <a:xfrm>
            <a:off x="6216242" y="4588778"/>
            <a:ext cx="1359017" cy="771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124991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73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33974" y="599723"/>
                <a:ext cx="6096000" cy="216873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Donc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/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−0.0054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−0.0104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−0.0209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−0.0163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−0.0313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3,2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0.4946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0.2896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0.2892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0.1791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0.0837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0.0687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974" y="599723"/>
                <a:ext cx="6096000" cy="2168735"/>
              </a:xfrm>
              <a:prstGeom prst="rect">
                <a:avLst/>
              </a:prstGeom>
              <a:blipFill>
                <a:blip r:embed="rId2"/>
                <a:stretch>
                  <a:fillRect l="-800" t="-140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9251" y="902828"/>
            <a:ext cx="3825240" cy="186563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Flèche droite 4"/>
          <p:cNvSpPr/>
          <p:nvPr/>
        </p:nvSpPr>
        <p:spPr>
          <a:xfrm>
            <a:off x="6493079" y="1442906"/>
            <a:ext cx="595618" cy="3607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20870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79255" y="1087463"/>
            <a:ext cx="9144000" cy="2387600"/>
          </a:xfrm>
        </p:spPr>
        <p:txBody>
          <a:bodyPr>
            <a:normAutofit/>
          </a:bodyPr>
          <a:lstStyle/>
          <a:p>
            <a:r>
              <a:rPr lang="fr-FR" dirty="0" smtClean="0"/>
              <a:t>Un exemple en python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74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376" y="263936"/>
            <a:ext cx="2897652" cy="243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6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75</a:t>
            </a:fld>
            <a:endParaRPr lang="fr-FR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62063" y="16610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374665"/>
              </p:ext>
            </p:extLst>
          </p:nvPr>
        </p:nvGraphicFramePr>
        <p:xfrm>
          <a:off x="335561" y="436227"/>
          <a:ext cx="4295775" cy="359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r:id="rId3" imgW="4924326" imgH="4124250" progId="Visio.Drawing.15">
                  <p:embed/>
                </p:oleObj>
              </mc:Choice>
              <mc:Fallback>
                <p:oleObj r:id="rId3" imgW="4924326" imgH="412425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61" y="436227"/>
                        <a:ext cx="4295775" cy="359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3372" y="4898822"/>
            <a:ext cx="9154803" cy="145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2191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76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57806" y="666794"/>
                <a:ext cx="6096000" cy="148091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Les données de la base d'apprentissage sont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3,4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𝑡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806" y="666794"/>
                <a:ext cx="6096000" cy="1480918"/>
              </a:xfrm>
              <a:prstGeom prst="rect">
                <a:avLst/>
              </a:prstGeom>
              <a:blipFill>
                <a:blip r:embed="rId2"/>
                <a:stretch>
                  <a:fillRect l="-800" t="-20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57806" y="2365463"/>
                <a:ext cx="6096000" cy="148951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Il faut noter que la matrice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3,4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composée de 3 lignes et de 4 colonnes, et dont les colonnes sont associées aux vecteurs d'entrée. Ainsi la colonne numéro 1 représente le premier vecteur d'entrée et la colonne numéro 2 le deuxième vecteur, comme le montre la figure ci-dessous :</a:t>
                </a:r>
                <a:endParaRPr lang="fr-FR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806" y="2365463"/>
                <a:ext cx="6096000" cy="1489510"/>
              </a:xfrm>
              <a:prstGeom prst="rect">
                <a:avLst/>
              </a:prstGeom>
              <a:blipFill>
                <a:blip r:embed="rId3"/>
                <a:stretch>
                  <a:fillRect l="-800" t="-2049" b="-53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1414" y="4205422"/>
            <a:ext cx="4439270" cy="181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407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77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89358" y="901686"/>
                <a:ext cx="6096000" cy="148091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 des poids dans le réseau définis comme suit : 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3,4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0.4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0.2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0.1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0.2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0.5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0.6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0.7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0.8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4,1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58" y="901686"/>
                <a:ext cx="6096000" cy="1480918"/>
              </a:xfrm>
              <a:prstGeom prst="rect">
                <a:avLst/>
              </a:prstGeom>
              <a:blipFill>
                <a:blip r:embed="rId2"/>
                <a:stretch>
                  <a:fillRect l="-800" t="-246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676854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78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74584" y="737409"/>
                <a:ext cx="6096000" cy="50644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L'activation des neurones de la couche cachée.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3,4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4,3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4,3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1.4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Ceci permet de calculer toutes les valeurs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pour toutes les entrées simultanément.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0.622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0.750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0.785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584" y="737409"/>
                <a:ext cx="6096000" cy="5064400"/>
              </a:xfrm>
              <a:prstGeom prst="rect">
                <a:avLst/>
              </a:prstGeom>
              <a:blipFill>
                <a:blip r:embed="rId2"/>
                <a:stretch>
                  <a:fillRect l="-800" t="-722" r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96434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79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48749" y="586181"/>
                <a:ext cx="6096000" cy="236359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L'activation des neurones de la couche de sortie.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𝑍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4,1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0.5;0.4;0.3;0.2</m:t>
                          </m:r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0.622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0.750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0.785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0.907;0.971;1.023;1.078</m:t>
                          </m:r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49" y="586181"/>
                <a:ext cx="6096000" cy="2363596"/>
              </a:xfrm>
              <a:prstGeom prst="rect">
                <a:avLst/>
              </a:prstGeom>
              <a:blipFill>
                <a:blip r:embed="rId2"/>
                <a:stretch>
                  <a:fillRect l="-800" t="-12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48749" y="3620629"/>
                <a:ext cx="6096000" cy="95898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Ceci permet de calculer simultanément toutes les valeurs 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pour toutes les entrées.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1,4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et</m:t>
                          </m:r>
                          <m:r>
                            <a:rPr lang="fr-FR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0.712;0.725;0.735;0.746</m:t>
                          </m:r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49" y="3620629"/>
                <a:ext cx="6096000" cy="958980"/>
              </a:xfrm>
              <a:prstGeom prst="rect">
                <a:avLst/>
              </a:prstGeom>
              <a:blipFill>
                <a:blip r:embed="rId3"/>
                <a:stretch>
                  <a:fillRect l="-800" t="-3822" b="-31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6709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037503" y="519669"/>
            <a:ext cx="215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Base d’apprentissage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552831" y="1258105"/>
                <a:ext cx="8561173" cy="1277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Soit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une base d'apprentissage composée de 4 vecteurs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En notation matricielle, si </a:t>
                </a: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W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matrice des poids de transition, ici à 3 entrées, et une sortie (donc 3 colonnes et 1 ligne), et si </a:t>
                </a: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le vecteur (à 4 lignes), alors :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soit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×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où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matrice 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transposée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𝑊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831" y="1258105"/>
                <a:ext cx="8561173" cy="1277273"/>
              </a:xfrm>
              <a:prstGeom prst="rect">
                <a:avLst/>
              </a:prstGeom>
              <a:blipFill>
                <a:blip r:embed="rId2"/>
                <a:stretch>
                  <a:fillRect l="-641" t="-2381" r="-570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au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4716214"/>
                  </p:ext>
                </p:extLst>
              </p:nvPr>
            </p:nvGraphicFramePr>
            <p:xfrm>
              <a:off x="2756286" y="3195264"/>
              <a:ext cx="6338286" cy="25012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84012">
                      <a:extLst>
                        <a:ext uri="{9D8B030D-6E8A-4147-A177-3AD203B41FA5}">
                          <a16:colId xmlns:a16="http://schemas.microsoft.com/office/drawing/2014/main" val="3637810980"/>
                        </a:ext>
                      </a:extLst>
                    </a:gridCol>
                    <a:gridCol w="1584758">
                      <a:extLst>
                        <a:ext uri="{9D8B030D-6E8A-4147-A177-3AD203B41FA5}">
                          <a16:colId xmlns:a16="http://schemas.microsoft.com/office/drawing/2014/main" val="1993816918"/>
                        </a:ext>
                      </a:extLst>
                    </a:gridCol>
                    <a:gridCol w="1584758">
                      <a:extLst>
                        <a:ext uri="{9D8B030D-6E8A-4147-A177-3AD203B41FA5}">
                          <a16:colId xmlns:a16="http://schemas.microsoft.com/office/drawing/2014/main" val="2160167314"/>
                        </a:ext>
                      </a:extLst>
                    </a:gridCol>
                    <a:gridCol w="1584758">
                      <a:extLst>
                        <a:ext uri="{9D8B030D-6E8A-4147-A177-3AD203B41FA5}">
                          <a16:colId xmlns:a16="http://schemas.microsoft.com/office/drawing/2014/main" val="1411641469"/>
                        </a:ext>
                      </a:extLst>
                    </a:gridCol>
                  </a:tblGrid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b>
                                    <m:r>
                                      <a:rPr lang="fr-FR" sz="2000" b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b>
                                    <m:r>
                                      <a:rPr lang="fr-FR" sz="2000" b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b>
                                    <m:r>
                                      <a:rPr lang="fr-FR" sz="2000" b="1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000" b="1" i="1">
                                    <a:effectLst/>
                                    <a:latin typeface="Cambria Math" panose="02040503050406030204" pitchFamily="18" charset="0"/>
                                  </a:rPr>
                                  <m:t>𝐭</m:t>
                                </m:r>
                              </m:oMath>
                            </m:oMathPara>
                          </a14:m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5205908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1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0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37115838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1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54675730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1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07361406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0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065746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au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4716214"/>
                  </p:ext>
                </p:extLst>
              </p:nvPr>
            </p:nvGraphicFramePr>
            <p:xfrm>
              <a:off x="2756286" y="3195264"/>
              <a:ext cx="6338286" cy="25012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84012">
                      <a:extLst>
                        <a:ext uri="{9D8B030D-6E8A-4147-A177-3AD203B41FA5}">
                          <a16:colId xmlns:a16="http://schemas.microsoft.com/office/drawing/2014/main" val="3637810980"/>
                        </a:ext>
                      </a:extLst>
                    </a:gridCol>
                    <a:gridCol w="1584758">
                      <a:extLst>
                        <a:ext uri="{9D8B030D-6E8A-4147-A177-3AD203B41FA5}">
                          <a16:colId xmlns:a16="http://schemas.microsoft.com/office/drawing/2014/main" val="1993816918"/>
                        </a:ext>
                      </a:extLst>
                    </a:gridCol>
                    <a:gridCol w="1584758">
                      <a:extLst>
                        <a:ext uri="{9D8B030D-6E8A-4147-A177-3AD203B41FA5}">
                          <a16:colId xmlns:a16="http://schemas.microsoft.com/office/drawing/2014/main" val="2160167314"/>
                        </a:ext>
                      </a:extLst>
                    </a:gridCol>
                    <a:gridCol w="1584758">
                      <a:extLst>
                        <a:ext uri="{9D8B030D-6E8A-4147-A177-3AD203B41FA5}">
                          <a16:colId xmlns:a16="http://schemas.microsoft.com/office/drawing/2014/main" val="1411641469"/>
                        </a:ext>
                      </a:extLst>
                    </a:gridCol>
                  </a:tblGrid>
                  <a:tr h="5002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5" t="-1220" r="-301923" b="-4036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0385" t="-1220" r="-201923" b="-4036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0385" t="-1220" r="-101923" b="-4036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0385" t="-1220" r="-1923" b="-4036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95205908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1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0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37115838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1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54675730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1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07361406"/>
                      </a:ext>
                    </a:extLst>
                  </a:tr>
                  <a:tr h="500240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>
                              <a:effectLst/>
                            </a:rPr>
                            <a:t>0</a:t>
                          </a:r>
                          <a:endParaRPr lang="fr-FR" sz="2400" b="1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1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</a:tabLst>
                          </a:pPr>
                          <a:r>
                            <a:rPr lang="fr-FR" sz="2000" b="1" dirty="0">
                              <a:effectLst/>
                            </a:rPr>
                            <a:t>0</a:t>
                          </a:r>
                          <a:endParaRPr lang="fr-FR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065746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6677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80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07472" y="616123"/>
                <a:ext cx="6096000" cy="310905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l'erreur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1,4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0.712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0.725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0.735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0.746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0.287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−0.725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−0.735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0.253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472" y="616123"/>
                <a:ext cx="6096000" cy="3109056"/>
              </a:xfrm>
              <a:prstGeom prst="rect">
                <a:avLst/>
              </a:prstGeom>
              <a:blipFill>
                <a:blip r:embed="rId2"/>
                <a:stretch>
                  <a:fillRect l="-800" t="-98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22914" y="3898018"/>
                <a:ext cx="6096000" cy="20484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La somme totale des erreurs est donc :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𝑒𝑟𝑟𝑒𝑢𝑟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4,1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𝑒𝑟𝑟𝑒𝑢𝑟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=(0.287;0.725;0.735;0.253)×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𝑒𝑟𝑟𝑒𝑢𝑟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=2.002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14" y="3898018"/>
                <a:ext cx="6096000" cy="2048446"/>
              </a:xfrm>
              <a:prstGeom prst="rect">
                <a:avLst/>
              </a:prstGeom>
              <a:blipFill>
                <a:blip r:embed="rId3"/>
                <a:stretch>
                  <a:fillRect l="-900" t="-14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241195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81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91361" y="732201"/>
                <a:ext cx="6096000" cy="319568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sur la couche de sortie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 u="sng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𝑑𝑓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1,4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Avec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𝑜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1,4</m:t>
                            </m:r>
                          </m:sub>
                        </m:sSub>
                      </m:e>
                    </m:d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0.204;0.199;0.194;0.189</m:t>
                        </m:r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 u="sng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0.287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−0.725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−0.735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0.253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0.204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0.199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0.194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0.189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 u="sng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0.058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−0.144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−0.143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0.048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361" y="732201"/>
                <a:ext cx="6096000" cy="3195683"/>
              </a:xfrm>
              <a:prstGeom prst="rect">
                <a:avLst/>
              </a:prstGeom>
              <a:blipFill>
                <a:blip r:embed="rId2"/>
                <a:stretch>
                  <a:fillRect l="-900" t="-95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862857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82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48749" y="576995"/>
                <a:ext cx="9032146" cy="3852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pour la rétro-propagation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4,4</m:t>
                        </m:r>
                      </m:sub>
                    </m:sSub>
                    <m:r>
                      <a:rPr lang="fr-FR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fr-FR" i="1" u="sng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 u="sng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 u="sng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1,4</m:t>
                        </m:r>
                      </m:sub>
                      <m:sup>
                        <m:r>
                          <a:rPr lang="fr-FR" i="1" u="sng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𝑇</m:t>
                        </m:r>
                      </m:sup>
                    </m:sSub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∧</m:t>
                    </m:r>
                    <m:sSubSup>
                      <m:sSubSupPr>
                        <m:ctrlP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(</m:t>
                        </m:r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</m:t>
                        </m:r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⨂ </m:t>
                        </m:r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3,1</m:t>
                        </m:r>
                      </m:sub>
                      <m:sup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𝑠𝑜𝑟𝑡𝑖𝑒</m:t>
                        </m:r>
                      </m:sup>
                    </m:sSubSup>
                    <m:r>
                      <a:rPr lang="fr-FR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avec </a:t>
                </a:r>
                <a14:m>
                  <m:oMath xmlns:m="http://schemas.openxmlformats.org/officeDocument/2006/math">
                    <m:r>
                      <a:rPr lang="fr-FR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𝐼</m:t>
                    </m:r>
                    <m:r>
                      <a:rPr lang="fr-FR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</m:sSub>
                      <m:r>
                        <a:rPr lang="fr-F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FR" i="1" u="sng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 u="sng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 u="sng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1,4</m:t>
                          </m:r>
                        </m:sub>
                        <m:sup>
                          <m:r>
                            <a:rPr lang="fr-FR" i="1" u="sng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(</m:t>
                          </m:r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sSubSup>
                        <m:sSubSup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sSubSup>
                        <m:sSubSup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sSubSup>
                        <m:sSubSup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  <m:sup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𝑠𝑜𝑟𝑡𝑖𝑒</m:t>
                          </m:r>
                        </m:sup>
                      </m:sSubSup>
                      <m:r>
                        <a:rPr lang="fr-F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fr-FR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R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0.5;0.4;0.3;0.2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0.050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0.050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0.050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0.050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−0.144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−0.144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−0.144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−0.144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−0.143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−0.143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−0.143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−0.143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0.048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0.048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0.048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0.048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donc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fr-FR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R</m:t>
                          </m:r>
                        </m:e>
                        <m:sub>
                          <m: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0.029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0.0235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 0.0176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−0.072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−0.043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−0.028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 −0.071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−0.042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 −0.028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0.024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  0.019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0.014</m:t>
                                </m:r>
                              </m:e>
                              <m:e>
                                <m:r>
                                  <a:rPr lang="fr-F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49" y="576995"/>
                <a:ext cx="9032146" cy="3852273"/>
              </a:xfrm>
              <a:prstGeom prst="rect">
                <a:avLst/>
              </a:prstGeom>
              <a:blipFill>
                <a:blip r:embed="rId2"/>
                <a:stretch>
                  <a:fillRect l="-540" t="-9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07048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83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90694" y="319389"/>
                <a:ext cx="8604308" cy="30817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𝑍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∆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𝑍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𝜇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</m:sSub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 u="sng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∆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𝑍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=0.9</m:t>
                      </m:r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0.622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0.750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0.785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0.058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−0.144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−0.143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0.048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∆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4,1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−0.112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−0.119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−0.122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94" y="319389"/>
                <a:ext cx="8604308" cy="3081741"/>
              </a:xfrm>
              <a:prstGeom prst="rect">
                <a:avLst/>
              </a:prstGeom>
              <a:blipFill>
                <a:blip r:embed="rId2"/>
                <a:stretch>
                  <a:fillRect l="-567" t="-9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90694" y="3716289"/>
                <a:ext cx="7919906" cy="2881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𝑍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∆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4,1</m:t>
                        </m:r>
                      </m:sub>
                    </m:sSub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0.5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0.4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0.3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−0.112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−0.116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−0.119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−0.122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0.387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0.283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0.180</m:t>
                              </m:r>
                            </m:e>
                          </m:mr>
                          <m:m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0.077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94" y="3716289"/>
                <a:ext cx="7919906" cy="2881686"/>
              </a:xfrm>
              <a:prstGeom prst="rect">
                <a:avLst/>
              </a:prstGeom>
              <a:blipFill>
                <a:blip r:embed="rId3"/>
                <a:stretch>
                  <a:fillRect l="-615" t="-12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715775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84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24250" y="819024"/>
                <a:ext cx="6096000" cy="181402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</m:e>
                      <m:sub/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𝑐𝑎𝑐h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é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𝑒</m:t>
                        </m:r>
                      </m:sup>
                    </m:sSubSup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é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R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4,4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𝑐𝑎𝑐h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é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0.029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−0.072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−0.071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250" y="819024"/>
                <a:ext cx="6096000" cy="1814023"/>
              </a:xfrm>
              <a:prstGeom prst="rect">
                <a:avLst/>
              </a:prstGeom>
              <a:blipFill>
                <a:blip r:embed="rId2"/>
                <a:stretch>
                  <a:fillRect l="-9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75665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85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51576" y="533822"/>
                <a:ext cx="9430624" cy="4494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sur la couche cachée</a:t>
                </a:r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4,4</m:t>
                              </m:r>
                            </m:sub>
                          </m:sSub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p>
                      </m:sSub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𝑑𝑓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0.622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0.750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0.645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0.785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0.689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0.768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0.731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0.802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−0.072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−0.071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 donc : 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0.235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0.187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0.213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0.177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0.221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0.168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0.213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0.177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0.158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∧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0.029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−0.072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−0.071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−0.057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0.019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−0.042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0.028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Et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4,4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𝑐𝑎𝑐h𝑒𝑒</m:t>
                          </m:r>
                        </m:sup>
                      </m:sSubSup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0.003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76" y="533822"/>
                <a:ext cx="9430624" cy="4494628"/>
              </a:xfrm>
              <a:prstGeom prst="rect">
                <a:avLst/>
              </a:prstGeom>
              <a:blipFill>
                <a:blip r:embed="rId2"/>
                <a:stretch>
                  <a:fillRect l="-517" t="-8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41293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86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29966" y="479803"/>
                <a:ext cx="11350305" cy="2512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𝑊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∆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𝑊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𝜇</m:t>
                      </m:r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4,4</m:t>
                                  </m:r>
                                </m:sub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𝑐𝑎𝑐h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é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𝑒</m:t>
                                  </m:r>
                                </m:sup>
                              </m:sSubSup>
                            </m:e>
                          </m:d>
                        </m:e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fr-FR" i="1" u="sng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0.9</m:t>
                      </m:r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0.006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0.002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−0.005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0.003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0.001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−0.007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−0.000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−0.013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66" y="479803"/>
                <a:ext cx="11350305" cy="2512739"/>
              </a:xfrm>
              <a:prstGeom prst="rect">
                <a:avLst/>
              </a:prstGeom>
              <a:blipFill>
                <a:blip r:embed="rId2"/>
                <a:stretch>
                  <a:fillRect l="-430" t="-14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29966" y="2703682"/>
                <a:ext cx="6096000" cy="39415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u="sng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 de </a:t>
                </a:r>
                <a14:m>
                  <m:oMath xmlns:m="http://schemas.openxmlformats.org/officeDocument/2006/math">
                    <m:r>
                      <a:rPr lang="fr-FR" i="1" u="sng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𝑊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3,4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3,4</m:t>
                        </m:r>
                      </m:sub>
                    </m:sSub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3,4</m:t>
                        </m:r>
                      </m:sub>
                    </m:sSub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0.4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0.8</m:t>
                                </m:r>
                              </m:e>
                            </m:mr>
                          </m:m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−0.008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−0.005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−0.003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−0.017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−0.013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−0.009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−0.006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3,4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0.491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0.392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0.294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0.196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0.0891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0.191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0.294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0.396</m:t>
                                </m:r>
                              </m:e>
                            </m:mr>
                            <m:m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0.482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0.586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0.690</m:t>
                                </m:r>
                              </m:e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0.793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66" y="2703682"/>
                <a:ext cx="6096000" cy="3941528"/>
              </a:xfrm>
              <a:prstGeom prst="rect">
                <a:avLst/>
              </a:prstGeom>
              <a:blipFill>
                <a:blip r:embed="rId3"/>
                <a:stretch>
                  <a:fillRect l="-800" t="-9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264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6E79-75E9-499A-AFFA-628B7168F178}" type="slidenum">
              <a:rPr lang="fr-FR" smtClean="0"/>
              <a:t>9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037503" y="519669"/>
            <a:ext cx="215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Base d’apprentissage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552831" y="1258105"/>
                <a:ext cx="8561173" cy="1277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Soit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une base d'apprentissage composée de 4 vecteurs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En notation matricielle, si </a:t>
                </a: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W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matrice des poids de transition, ici à 3 entrées, et une sortie (donc 3 colonnes et 1 ligne), et si </a:t>
                </a:r>
                <a:r>
                  <a:rPr lang="fr-FR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le vecteur (à 4 lignes), alors :</a:t>
                </a:r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×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soit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×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où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𝑊</m:t>
                        </m:r>
                      </m:e>
                      <m:sup>
                        <m:r>
                          <a:rPr lang="fr-FR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est la matrice </a:t>
                </a:r>
                <a:r>
                  <a:rPr lang="fr-FR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transposée </a:t>
                </a: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𝑊</m:t>
                    </m:r>
                  </m:oMath>
                </a14:m>
                <a:endParaRPr lang="fr-FR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831" y="1258105"/>
                <a:ext cx="8561173" cy="1277273"/>
              </a:xfrm>
              <a:prstGeom prst="rect">
                <a:avLst/>
              </a:prstGeom>
              <a:blipFill>
                <a:blip r:embed="rId2"/>
                <a:stretch>
                  <a:fillRect l="-641" t="-2381" r="-570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294" y="3283849"/>
            <a:ext cx="8127229" cy="285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1327</Words>
  <Application>Microsoft Office PowerPoint</Application>
  <PresentationFormat>Grand écran</PresentationFormat>
  <Paragraphs>988</Paragraphs>
  <Slides>86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86</vt:i4>
      </vt:variant>
    </vt:vector>
  </HeadingPairs>
  <TitlesOfParts>
    <vt:vector size="96" baseType="lpstr">
      <vt:lpstr>Arial</vt:lpstr>
      <vt:lpstr>Arial Narrow</vt:lpstr>
      <vt:lpstr>Calibri</vt:lpstr>
      <vt:lpstr>Calibri Light</vt:lpstr>
      <vt:lpstr>Cambria Math</vt:lpstr>
      <vt:lpstr>Consolas</vt:lpstr>
      <vt:lpstr>Symbol</vt:lpstr>
      <vt:lpstr>Times New Roman</vt:lpstr>
      <vt:lpstr>Thème Office</vt:lpstr>
      <vt:lpstr>Microsoft Visio Drawing</vt:lpstr>
      <vt:lpstr>Réseaux de neurones</vt:lpstr>
      <vt:lpstr>Présentation PowerPoint</vt:lpstr>
      <vt:lpstr>Présentation PowerPoint</vt:lpstr>
      <vt:lpstr>Présentation PowerPoint</vt:lpstr>
      <vt:lpstr>Présentation PowerPoint</vt:lpstr>
      <vt:lpstr>Un neurone… un seul !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Principes de la rétro-propagation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Principes de la rétro-propagation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Un exemple simple en python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Un exemple simple en python  Les résultats</vt:lpstr>
      <vt:lpstr>Présentation PowerPoint</vt:lpstr>
      <vt:lpstr>Un exemple en python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Un exemple en python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PPC un nouveau concept utile pour les problèmes d’optimisation</dc:title>
  <dc:creator>lacomme</dc:creator>
  <cp:lastModifiedBy>Philippe Lacomme</cp:lastModifiedBy>
  <cp:revision>48</cp:revision>
  <dcterms:created xsi:type="dcterms:W3CDTF">2018-03-07T06:46:23Z</dcterms:created>
  <dcterms:modified xsi:type="dcterms:W3CDTF">2022-01-26T08:29:59Z</dcterms:modified>
</cp:coreProperties>
</file>